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88"/>
  </p:notesMasterIdLst>
  <p:sldIdLst>
    <p:sldId id="256" r:id="rId2"/>
    <p:sldId id="339" r:id="rId3"/>
    <p:sldId id="418" r:id="rId4"/>
    <p:sldId id="421" r:id="rId5"/>
    <p:sldId id="420" r:id="rId6"/>
    <p:sldId id="438" r:id="rId7"/>
    <p:sldId id="422" r:id="rId8"/>
    <p:sldId id="423" r:id="rId9"/>
    <p:sldId id="424" r:id="rId10"/>
    <p:sldId id="425" r:id="rId11"/>
    <p:sldId id="426" r:id="rId12"/>
    <p:sldId id="427" r:id="rId13"/>
    <p:sldId id="428" r:id="rId14"/>
    <p:sldId id="429" r:id="rId15"/>
    <p:sldId id="430" r:id="rId16"/>
    <p:sldId id="431" r:id="rId17"/>
    <p:sldId id="432" r:id="rId18"/>
    <p:sldId id="437" r:id="rId19"/>
    <p:sldId id="433" r:id="rId20"/>
    <p:sldId id="435" r:id="rId21"/>
    <p:sldId id="434" r:id="rId22"/>
    <p:sldId id="436" r:id="rId23"/>
    <p:sldId id="340" r:id="rId24"/>
    <p:sldId id="341" r:id="rId25"/>
    <p:sldId id="342" r:id="rId26"/>
    <p:sldId id="343" r:id="rId27"/>
    <p:sldId id="344" r:id="rId28"/>
    <p:sldId id="345" r:id="rId29"/>
    <p:sldId id="346" r:id="rId30"/>
    <p:sldId id="347" r:id="rId31"/>
    <p:sldId id="348" r:id="rId32"/>
    <p:sldId id="349" r:id="rId33"/>
    <p:sldId id="350" r:id="rId34"/>
    <p:sldId id="351" r:id="rId35"/>
    <p:sldId id="352" r:id="rId36"/>
    <p:sldId id="353" r:id="rId37"/>
    <p:sldId id="354" r:id="rId38"/>
    <p:sldId id="355" r:id="rId39"/>
    <p:sldId id="440" r:id="rId40"/>
    <p:sldId id="439" r:id="rId41"/>
    <p:sldId id="441" r:id="rId42"/>
    <p:sldId id="442" r:id="rId43"/>
    <p:sldId id="443" r:id="rId44"/>
    <p:sldId id="444" r:id="rId45"/>
    <p:sldId id="445" r:id="rId46"/>
    <p:sldId id="446" r:id="rId47"/>
    <p:sldId id="447" r:id="rId48"/>
    <p:sldId id="448" r:id="rId49"/>
    <p:sldId id="449" r:id="rId50"/>
    <p:sldId id="450" r:id="rId51"/>
    <p:sldId id="451" r:id="rId52"/>
    <p:sldId id="452" r:id="rId53"/>
    <p:sldId id="453" r:id="rId54"/>
    <p:sldId id="454" r:id="rId55"/>
    <p:sldId id="455" r:id="rId56"/>
    <p:sldId id="456" r:id="rId57"/>
    <p:sldId id="457" r:id="rId58"/>
    <p:sldId id="458" r:id="rId59"/>
    <p:sldId id="459" r:id="rId60"/>
    <p:sldId id="460" r:id="rId61"/>
    <p:sldId id="461" r:id="rId62"/>
    <p:sldId id="462" r:id="rId63"/>
    <p:sldId id="463" r:id="rId64"/>
    <p:sldId id="464" r:id="rId65"/>
    <p:sldId id="465" r:id="rId66"/>
    <p:sldId id="466" r:id="rId67"/>
    <p:sldId id="467" r:id="rId68"/>
    <p:sldId id="468" r:id="rId69"/>
    <p:sldId id="469" r:id="rId70"/>
    <p:sldId id="470" r:id="rId71"/>
    <p:sldId id="471" r:id="rId72"/>
    <p:sldId id="472" r:id="rId73"/>
    <p:sldId id="473" r:id="rId74"/>
    <p:sldId id="474" r:id="rId75"/>
    <p:sldId id="475" r:id="rId76"/>
    <p:sldId id="476" r:id="rId77"/>
    <p:sldId id="477" r:id="rId78"/>
    <p:sldId id="478" r:id="rId79"/>
    <p:sldId id="479" r:id="rId80"/>
    <p:sldId id="480" r:id="rId81"/>
    <p:sldId id="481" r:id="rId82"/>
    <p:sldId id="482" r:id="rId83"/>
    <p:sldId id="483" r:id="rId84"/>
    <p:sldId id="490" r:id="rId85"/>
    <p:sldId id="489" r:id="rId86"/>
    <p:sldId id="491" r:id="rId8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渡辺 宙志" initials="渡辺" lastIdx="1" clrIdx="0">
    <p:extLst>
      <p:ext uri="{19B8F6BF-5375-455C-9EA6-DF929625EA0E}">
        <p15:presenceInfo xmlns:p15="http://schemas.microsoft.com/office/powerpoint/2012/main" userId="4f98031bd836b3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CCFF99"/>
    <a:srgbClr val="FFFFCC"/>
    <a:srgbClr val="FFCCFF"/>
    <a:srgbClr val="CCECFF"/>
    <a:srgbClr val="FF8AD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78" autoAdjust="0"/>
    <p:restoredTop sz="95782" autoAdjust="0"/>
  </p:normalViewPr>
  <p:slideViewPr>
    <p:cSldViewPr>
      <p:cViewPr varScale="1">
        <p:scale>
          <a:sx n="122" d="100"/>
          <a:sy n="122" d="100"/>
        </p:scale>
        <p:origin x="1936" y="2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2024/6/3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r>
              <a:rPr kumimoji="1" lang="ja-JP" altLang="en-US" dirty="0"/>
              <a:t>マスター テキストの書式設定</a:t>
            </a:r>
          </a:p>
        </p:txBody>
      </p:sp>
      <p:sp>
        <p:nvSpPr>
          <p:cNvPr id="9" name="円/楕円 3">
            <a:extLst>
              <a:ext uri="{FF2B5EF4-FFF2-40B4-BE49-F238E27FC236}">
                <a16:creationId xmlns:a16="http://schemas.microsoft.com/office/drawing/2014/main" id="{B343F88B-3A41-4A13-BD53-119C196A7539}"/>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10" name="テキスト ボックス 9">
            <a:extLst>
              <a:ext uri="{FF2B5EF4-FFF2-40B4-BE49-F238E27FC236}">
                <a16:creationId xmlns:a16="http://schemas.microsoft.com/office/drawing/2014/main" id="{04489E24-DDC8-4262-B8EA-CCA6A45F800C}"/>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11" name="弦 10">
            <a:extLst>
              <a:ext uri="{FF2B5EF4-FFF2-40B4-BE49-F238E27FC236}">
                <a16:creationId xmlns:a16="http://schemas.microsoft.com/office/drawing/2014/main" id="{B70FAEDE-DF5E-4C7F-9ABE-40BAD29AD2D0}"/>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EE63C53-04F6-4BA3-9ED0-4D1314BEBF4B}"/>
              </a:ext>
            </a:extLst>
          </p:cNvPr>
          <p:cNvSpPr txBox="1"/>
          <p:nvPr userDrawn="1"/>
        </p:nvSpPr>
        <p:spPr>
          <a:xfrm>
            <a:off x="8717317" y="6437838"/>
            <a:ext cx="383438" cy="307777"/>
          </a:xfrm>
          <a:prstGeom prst="rect">
            <a:avLst/>
          </a:prstGeom>
          <a:noFill/>
        </p:spPr>
        <p:txBody>
          <a:bodyPr wrap="none" rtlCol="0">
            <a:spAutoFit/>
          </a:bodyPr>
          <a:lstStyle/>
          <a:p>
            <a:pPr algn="ctr"/>
            <a:r>
              <a:rPr kumimoji="1" lang="en-US" altLang="ja-JP" sz="1400"/>
              <a:t>86</a:t>
            </a:r>
            <a:endParaRPr kumimoji="1" lang="ja-JP" altLang="en-US" sz="1400" dirty="0"/>
          </a:p>
        </p:txBody>
      </p:sp>
    </p:spTree>
    <p:extLst>
      <p:ext uri="{BB962C8B-B14F-4D97-AF65-F5344CB8AC3E}">
        <p14:creationId xmlns:p14="http://schemas.microsoft.com/office/powerpoint/2010/main" val="234148702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366893"/>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5.png"/><Relationship Id="rId7" Type="http://schemas.openxmlformats.org/officeDocument/2006/relationships/image" Target="../media/image51.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37.png"/><Relationship Id="rId10" Type="http://schemas.openxmlformats.org/officeDocument/2006/relationships/image" Target="../media/image54.png"/><Relationship Id="rId4" Type="http://schemas.openxmlformats.org/officeDocument/2006/relationships/image" Target="../media/image36.png"/><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png"/><Relationship Id="rId1" Type="http://schemas.openxmlformats.org/officeDocument/2006/relationships/slideLayout" Target="../slideLayouts/slideLayout1.xml"/><Relationship Id="rId4" Type="http://schemas.openxmlformats.org/officeDocument/2006/relationships/image" Target="../media/image310.png"/></Relationships>
</file>

<file path=ppt/slides/_rels/slide2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74.png"/><Relationship Id="rId7" Type="http://schemas.openxmlformats.org/officeDocument/2006/relationships/image" Target="../media/image111.png"/><Relationship Id="rId2" Type="http://schemas.openxmlformats.org/officeDocument/2006/relationships/image" Target="../media/image610.png"/><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 Id="rId9" Type="http://schemas.openxmlformats.org/officeDocument/2006/relationships/image" Target="../media/image130.png"/></Relationships>
</file>

<file path=ppt/slides/_rels/slide2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72.png"/><Relationship Id="rId4" Type="http://schemas.openxmlformats.org/officeDocument/2006/relationships/image" Target="../media/image1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211.png"/><Relationship Id="rId1" Type="http://schemas.openxmlformats.org/officeDocument/2006/relationships/slideLayout" Target="../slideLayouts/slideLayout1.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330.png"/><Relationship Id="rId2" Type="http://schemas.openxmlformats.org/officeDocument/2006/relationships/image" Target="../media/image280.png"/><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1.png"/><Relationship Id="rId4" Type="http://schemas.openxmlformats.org/officeDocument/2006/relationships/image" Target="../media/image300.png"/></Relationships>
</file>

<file path=ppt/slides/_rels/slide3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2" Type="http://schemas.openxmlformats.org/officeDocument/2006/relationships/image" Target="../media/image380.png"/><Relationship Id="rId1" Type="http://schemas.openxmlformats.org/officeDocument/2006/relationships/slideLayout" Target="../slideLayouts/slideLayout1.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1.png"/><Relationship Id="rId10" Type="http://schemas.openxmlformats.org/officeDocument/2006/relationships/image" Target="../media/image460.png"/><Relationship Id="rId4" Type="http://schemas.openxmlformats.org/officeDocument/2006/relationships/image" Target="../media/image400.png"/><Relationship Id="rId9" Type="http://schemas.openxmlformats.org/officeDocument/2006/relationships/image" Target="../media/image450.png"/></Relationships>
</file>

<file path=ppt/slides/_rels/slide35.xml.rels><?xml version="1.0" encoding="UTF-8" standalone="yes"?>
<Relationships xmlns="http://schemas.openxmlformats.org/package/2006/relationships"><Relationship Id="rId3" Type="http://schemas.openxmlformats.org/officeDocument/2006/relationships/image" Target="../media/image500.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1.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1.png"/></Relationships>
</file>

<file path=ppt/slides/_rels/slide36.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0.png"/><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570.png"/></Relationships>
</file>

<file path=ppt/slides/_rels/slide37.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108.png"/></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57.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3" Type="http://schemas.openxmlformats.org/officeDocument/2006/relationships/image" Target="../media/image117.png"/><Relationship Id="rId7" Type="http://schemas.openxmlformats.org/officeDocument/2006/relationships/image" Target="../media/image122.png"/><Relationship Id="rId12" Type="http://schemas.openxmlformats.org/officeDocument/2006/relationships/image" Target="../media/image127.png"/><Relationship Id="rId2" Type="http://schemas.openxmlformats.org/officeDocument/2006/relationships/image" Target="../media/image116.png"/><Relationship Id="rId1" Type="http://schemas.openxmlformats.org/officeDocument/2006/relationships/slideLayout" Target="../slideLayouts/slideLayout1.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19.png"/><Relationship Id="rId10" Type="http://schemas.openxmlformats.org/officeDocument/2006/relationships/image" Target="../media/image125.png"/><Relationship Id="rId4" Type="http://schemas.openxmlformats.org/officeDocument/2006/relationships/image" Target="../media/image118.png"/><Relationship Id="rId9" Type="http://schemas.openxmlformats.org/officeDocument/2006/relationships/image" Target="../media/image124.png"/></Relationships>
</file>

<file path=ppt/slides/_rels/slide5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9.png"/><Relationship Id="rId1" Type="http://schemas.openxmlformats.org/officeDocument/2006/relationships/slideLayout" Target="../slideLayouts/slideLayout1.xml"/><Relationship Id="rId4" Type="http://schemas.openxmlformats.org/officeDocument/2006/relationships/image" Target="../media/image132.png"/></Relationships>
</file>

<file path=ppt/slides/_rels/slide5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xml"/><Relationship Id="rId4" Type="http://schemas.openxmlformats.org/officeDocument/2006/relationships/image" Target="../media/image1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xml"/><Relationship Id="rId4" Type="http://schemas.openxmlformats.org/officeDocument/2006/relationships/image" Target="../media/image138.png"/></Relationships>
</file>

<file path=ppt/slides/_rels/slide63.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39.png"/><Relationship Id="rId1" Type="http://schemas.openxmlformats.org/officeDocument/2006/relationships/slideLayout" Target="../slideLayouts/slideLayout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7.png"/></Relationships>
</file>

<file path=ppt/slides/_rels/slide6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xml"/><Relationship Id="rId5" Type="http://schemas.openxmlformats.org/officeDocument/2006/relationships/image" Target="../media/image152.png"/><Relationship Id="rId4" Type="http://schemas.openxmlformats.org/officeDocument/2006/relationships/image" Target="../media/image151.png"/></Relationships>
</file>

<file path=ppt/slides/_rels/slide65.xml.rels><?xml version="1.0" encoding="UTF-8" standalone="yes"?>
<Relationships xmlns="http://schemas.openxmlformats.org/package/2006/relationships"><Relationship Id="rId3" Type="http://schemas.openxmlformats.org/officeDocument/2006/relationships/hyperlink" Target="https://www.gakushuin.ac.jp/~881791/materials/Irreversiblity09.pdf" TargetMode="External"/><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1.xml"/><Relationship Id="rId6" Type="http://schemas.openxmlformats.org/officeDocument/2006/relationships/image" Target="../media/image158.png"/><Relationship Id="rId11" Type="http://schemas.openxmlformats.org/officeDocument/2006/relationships/image" Target="../media/image164.png"/><Relationship Id="rId5" Type="http://schemas.openxmlformats.org/officeDocument/2006/relationships/image" Target="../media/image157.png"/><Relationship Id="rId10" Type="http://schemas.openxmlformats.org/officeDocument/2006/relationships/image" Target="../media/image163.png"/><Relationship Id="rId4" Type="http://schemas.openxmlformats.org/officeDocument/2006/relationships/image" Target="../media/image156.png"/><Relationship Id="rId9" Type="http://schemas.openxmlformats.org/officeDocument/2006/relationships/image" Target="../media/image162.png"/></Relationships>
</file>

<file path=ppt/slides/_rels/slide6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1.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7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68.png"/><Relationship Id="rId1" Type="http://schemas.openxmlformats.org/officeDocument/2006/relationships/slideLayout" Target="../slideLayouts/slideLayout1.xml"/><Relationship Id="rId4" Type="http://schemas.openxmlformats.org/officeDocument/2006/relationships/image" Target="../media/image155.png"/></Relationships>
</file>

<file path=ppt/slides/_rels/slide7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500.png"/><Relationship Id="rId7" Type="http://schemas.openxmlformats.org/officeDocument/2006/relationships/image" Target="../media/image194.png"/><Relationship Id="rId2" Type="http://schemas.openxmlformats.org/officeDocument/2006/relationships/image" Target="../media/image171.png"/><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1700.png"/><Relationship Id="rId4" Type="http://schemas.openxmlformats.org/officeDocument/2006/relationships/image" Target="../media/image1600.png"/></Relationships>
</file>

<file path=ppt/slides/_rels/slide7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69.png"/><Relationship Id="rId1" Type="http://schemas.openxmlformats.org/officeDocument/2006/relationships/slideLayout" Target="../slideLayouts/slideLayout1.xml"/><Relationship Id="rId5" Type="http://schemas.openxmlformats.org/officeDocument/2006/relationships/image" Target="../media/image174.png"/><Relationship Id="rId4" Type="http://schemas.openxmlformats.org/officeDocument/2006/relationships/image" Target="../media/image173.png"/></Relationships>
</file>

<file path=ppt/slides/_rels/slide76.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176.png"/><Relationship Id="rId7" Type="http://schemas.openxmlformats.org/officeDocument/2006/relationships/image" Target="../media/image2700.png"/><Relationship Id="rId2" Type="http://schemas.openxmlformats.org/officeDocument/2006/relationships/image" Target="../media/image175.png"/><Relationship Id="rId1" Type="http://schemas.openxmlformats.org/officeDocument/2006/relationships/slideLayout" Target="../slideLayouts/slideLayout1.xml"/><Relationship Id="rId6" Type="http://schemas.openxmlformats.org/officeDocument/2006/relationships/image" Target="../media/image271.png"/><Relationship Id="rId11" Type="http://schemas.openxmlformats.org/officeDocument/2006/relationships/image" Target="../media/image312.png"/><Relationship Id="rId5" Type="http://schemas.openxmlformats.org/officeDocument/2006/relationships/image" Target="../media/image178.png"/><Relationship Id="rId10" Type="http://schemas.openxmlformats.org/officeDocument/2006/relationships/image" Target="../media/image301.png"/><Relationship Id="rId4" Type="http://schemas.openxmlformats.org/officeDocument/2006/relationships/image" Target="../media/image177.png"/><Relationship Id="rId9" Type="http://schemas.openxmlformats.org/officeDocument/2006/relationships/image" Target="../media/image291.png"/></Relationships>
</file>

<file path=ppt/slides/_rels/slide7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9.png"/><Relationship Id="rId1" Type="http://schemas.openxmlformats.org/officeDocument/2006/relationships/slideLayout" Target="../slideLayouts/slideLayout1.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93.png"/><Relationship Id="rId2" Type="http://schemas.openxmlformats.org/officeDocument/2006/relationships/image" Target="../media/image187.png"/><Relationship Id="rId1" Type="http://schemas.openxmlformats.org/officeDocument/2006/relationships/slideLayout" Target="../slideLayouts/slideLayout1.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89.png"/></Relationships>
</file>

<file path=ppt/slides/_rels/slide8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0CB2CC1-848F-46F4-9DB5-96E985823296}"/>
              </a:ext>
            </a:extLst>
          </p:cNvPr>
          <p:cNvSpPr txBox="1"/>
          <p:nvPr/>
        </p:nvSpPr>
        <p:spPr>
          <a:xfrm>
            <a:off x="0" y="1249680"/>
            <a:ext cx="9144000" cy="584775"/>
          </a:xfrm>
          <a:prstGeom prst="rect">
            <a:avLst/>
          </a:prstGeom>
          <a:noFill/>
        </p:spPr>
        <p:txBody>
          <a:bodyPr wrap="square" rtlCol="0">
            <a:spAutoFit/>
          </a:bodyPr>
          <a:lstStyle/>
          <a:p>
            <a:pPr algn="ctr"/>
            <a:r>
              <a:rPr lang="ja-JP" altLang="en-US" sz="3200">
                <a:solidFill>
                  <a:srgbClr val="011893"/>
                </a:solidFill>
              </a:rPr>
              <a:t>モンテカルロ法</a:t>
            </a:r>
            <a:r>
              <a:rPr lang="en-US" altLang="ja-JP" sz="3200">
                <a:solidFill>
                  <a:srgbClr val="011893"/>
                </a:solidFill>
              </a:rPr>
              <a:t>(3) </a:t>
            </a:r>
            <a:r>
              <a:rPr lang="ja-JP" altLang="en-US" sz="3200">
                <a:solidFill>
                  <a:srgbClr val="011893"/>
                </a:solidFill>
              </a:rPr>
              <a:t>マルコフ遷移行列</a:t>
            </a:r>
            <a:endParaRPr kumimoji="1" lang="ja-JP" altLang="en-US" sz="3200" dirty="0">
              <a:solidFill>
                <a:srgbClr val="011893"/>
              </a:solidFill>
            </a:endParaRPr>
          </a:p>
        </p:txBody>
      </p:sp>
      <p:sp>
        <p:nvSpPr>
          <p:cNvPr id="8" name="テキスト ボックス 7">
            <a:extLst>
              <a:ext uri="{FF2B5EF4-FFF2-40B4-BE49-F238E27FC236}">
                <a16:creationId xmlns:a16="http://schemas.microsoft.com/office/drawing/2014/main" id="{8BE3CFCB-B453-4489-85E2-2AF6A8107BB2}"/>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dirty="0"/>
              <a:t>シミュレーション工学</a:t>
            </a:r>
          </a:p>
        </p:txBody>
      </p:sp>
      <p:sp>
        <p:nvSpPr>
          <p:cNvPr id="9" name="テキスト ボックス 8">
            <a:extLst>
              <a:ext uri="{FF2B5EF4-FFF2-40B4-BE49-F238E27FC236}">
                <a16:creationId xmlns:a16="http://schemas.microsoft.com/office/drawing/2014/main" id="{B3A45A33-52D3-4E1C-92D5-607357CDD55B}"/>
              </a:ext>
            </a:extLst>
          </p:cNvPr>
          <p:cNvSpPr txBox="1"/>
          <p:nvPr/>
        </p:nvSpPr>
        <p:spPr>
          <a:xfrm>
            <a:off x="251520" y="4293096"/>
            <a:ext cx="8802410" cy="461665"/>
          </a:xfrm>
          <a:prstGeom prst="rect">
            <a:avLst/>
          </a:prstGeom>
          <a:noFill/>
        </p:spPr>
        <p:txBody>
          <a:bodyPr wrap="none" rtlCol="0">
            <a:spAutoFit/>
          </a:bodyPr>
          <a:lstStyle/>
          <a:p>
            <a:r>
              <a:rPr lang="ja-JP" altLang="en-US" sz="2400" dirty="0"/>
              <a:t>慶應義塾大学大学院理工学研究科基礎理工学専攻物理情報専修</a:t>
            </a:r>
            <a:endParaRPr lang="en-US" altLang="ja-JP" sz="2400" dirty="0"/>
          </a:p>
        </p:txBody>
      </p:sp>
      <p:sp>
        <p:nvSpPr>
          <p:cNvPr id="10" name="テキスト ボックス 9">
            <a:extLst>
              <a:ext uri="{FF2B5EF4-FFF2-40B4-BE49-F238E27FC236}">
                <a16:creationId xmlns:a16="http://schemas.microsoft.com/office/drawing/2014/main" id="{60ABB079-00E6-4364-A49C-8511C609F5D8}"/>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0F0D1E-4D00-776F-2B43-A99D6D85949A}"/>
              </a:ext>
            </a:extLst>
          </p:cNvPr>
          <p:cNvSpPr>
            <a:spLocks noGrp="1"/>
          </p:cNvSpPr>
          <p:nvPr>
            <p:ph type="body" sz="quarter" idx="10"/>
          </p:nvPr>
        </p:nvSpPr>
        <p:spPr/>
        <p:txBody>
          <a:bodyPr/>
          <a:lstStyle/>
          <a:p>
            <a:r>
              <a:rPr kumimoji="1" lang="ja-JP" altLang="en-US"/>
              <a:t>マルコフ行列の性質</a:t>
            </a:r>
          </a:p>
        </p:txBody>
      </p:sp>
      <p:sp>
        <p:nvSpPr>
          <p:cNvPr id="4" name="テキスト ボックス 3">
            <a:extLst>
              <a:ext uri="{FF2B5EF4-FFF2-40B4-BE49-F238E27FC236}">
                <a16:creationId xmlns:a16="http://schemas.microsoft.com/office/drawing/2014/main" id="{E43B47CE-3FEF-008B-230C-A16DF254E6C6}"/>
              </a:ext>
            </a:extLst>
          </p:cNvPr>
          <p:cNvSpPr txBox="1"/>
          <p:nvPr/>
        </p:nvSpPr>
        <p:spPr>
          <a:xfrm>
            <a:off x="683568" y="1031187"/>
            <a:ext cx="5801588" cy="707886"/>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t>すべての要素が</a:t>
            </a:r>
            <a:r>
              <a:rPr kumimoji="1" lang="en-US" altLang="ja-JP" sz="2000" dirty="0"/>
              <a:t>0</a:t>
            </a:r>
            <a:r>
              <a:rPr kumimoji="1" lang="ja-JP" altLang="en-US" sz="2000"/>
              <a:t>から</a:t>
            </a:r>
            <a:r>
              <a:rPr kumimoji="1" lang="en-US" altLang="ja-JP" sz="2000" dirty="0"/>
              <a:t>1</a:t>
            </a:r>
            <a:r>
              <a:rPr kumimoji="1" lang="ja-JP" altLang="en-US" sz="2000"/>
              <a:t>の間の実数</a:t>
            </a:r>
            <a:r>
              <a:rPr kumimoji="1" lang="en-US" altLang="ja-JP" sz="2000" dirty="0"/>
              <a:t>(</a:t>
            </a:r>
            <a:r>
              <a:rPr kumimoji="1" lang="ja-JP" altLang="en-US" sz="2000"/>
              <a:t>確率だから</a:t>
            </a:r>
            <a:r>
              <a:rPr kumimoji="1" lang="en-US" altLang="ja-JP" sz="2000" dirty="0"/>
              <a:t>)</a:t>
            </a:r>
          </a:p>
          <a:p>
            <a:pPr marL="285750" indent="-285750">
              <a:buFont typeface="Arial" panose="020B0604020202020204" pitchFamily="34" charset="0"/>
              <a:buChar char="•"/>
            </a:pPr>
            <a:r>
              <a:rPr lang="ja-JP" altLang="en-US" sz="2000"/>
              <a:t>各列の値の総和は</a:t>
            </a:r>
            <a:r>
              <a:rPr lang="en-US" altLang="ja-JP" sz="2000" dirty="0"/>
              <a:t>1(</a:t>
            </a:r>
            <a:r>
              <a:rPr lang="ja-JP" altLang="en-US" sz="2000"/>
              <a:t>確率の保存則</a:t>
            </a:r>
            <a:r>
              <a:rPr lang="en-US" altLang="ja-JP" sz="2000" dirty="0"/>
              <a:t>)</a:t>
            </a:r>
            <a:endParaRPr kumimoji="1" lang="ja-JP" altLang="en-US" sz="200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4B69BA1-E6DF-0CD0-841D-D498FBBDC6B8}"/>
                  </a:ext>
                </a:extLst>
              </p:cNvPr>
              <p:cNvSpPr txBox="1"/>
              <p:nvPr/>
            </p:nvSpPr>
            <p:spPr>
              <a:xfrm>
                <a:off x="1619672" y="2208228"/>
                <a:ext cx="4826771" cy="16207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3"/>
                                    <m:mcJc m:val="center"/>
                                  </m:mcPr>
                                </m:mc>
                              </m:mcs>
                              <m:ctrlPr>
                                <a:rPr lang="en-US" altLang="ja-JP" sz="3600" i="1">
                                  <a:latin typeface="Cambria Math" panose="02040503050406030204" pitchFamily="18" charset="0"/>
                                </a:rPr>
                              </m:ctrlPr>
                            </m:mPr>
                            <m:mr>
                              <m:e>
                                <m:r>
                                  <m:rPr>
                                    <m:brk m:alnAt="7"/>
                                  </m:rPr>
                                  <a:rPr lang="en-US" altLang="ja-JP" sz="3600" b="0" i="1" smtClean="0">
                                    <a:latin typeface="Cambria Math" panose="02040503050406030204" pitchFamily="18" charset="0"/>
                                  </a:rPr>
                                  <m:t>1</m:t>
                                </m:r>
                                <m:r>
                                  <a:rPr lang="en-US" altLang="ja-JP" sz="3600" b="0" i="1" smtClean="0">
                                    <a:latin typeface="Cambria Math" panose="02040503050406030204" pitchFamily="18" charset="0"/>
                                  </a:rPr>
                                  <m:t>/6</m:t>
                                </m:r>
                              </m:e>
                              <m:e>
                                <m:r>
                                  <a:rPr lang="en-US" altLang="ja-JP" sz="3600" b="0" i="1" smtClean="0">
                                    <a:latin typeface="Cambria Math" panose="02040503050406030204" pitchFamily="18" charset="0"/>
                                  </a:rPr>
                                  <m:t>1/6</m:t>
                                </m:r>
                              </m:e>
                              <m:e>
                                <m:r>
                                  <a:rPr lang="en-US" altLang="ja-JP" sz="3600" b="0" i="1" smtClean="0">
                                    <a:latin typeface="Cambria Math" panose="02040503050406030204" pitchFamily="18" charset="0"/>
                                  </a:rPr>
                                  <m:t>1/6</m:t>
                                </m:r>
                              </m:e>
                            </m:mr>
                            <m:mr>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mr>
                            <m:mr>
                              <m:e>
                                <m:r>
                                  <a:rPr lang="en-US" altLang="ja-JP" sz="3600" b="0" i="1" smtClean="0">
                                    <a:latin typeface="Cambria Math" panose="02040503050406030204" pitchFamily="18" charset="0"/>
                                  </a:rPr>
                                  <m:t>1/6</m:t>
                                </m:r>
                              </m:e>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1/2</m:t>
                                </m:r>
                              </m:e>
                            </m:mr>
                          </m:m>
                        </m:e>
                      </m:d>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24B69BA1-E6DF-0CD0-841D-D498FBBDC6B8}"/>
                  </a:ext>
                </a:extLst>
              </p:cNvPr>
              <p:cNvSpPr txBox="1">
                <a:spLocks noRot="1" noChangeAspect="1" noMove="1" noResize="1" noEditPoints="1" noAdjustHandles="1" noChangeArrowheads="1" noChangeShapeType="1" noTextEdit="1"/>
              </p:cNvSpPr>
              <p:nvPr/>
            </p:nvSpPr>
            <p:spPr>
              <a:xfrm>
                <a:off x="1619672" y="2208228"/>
                <a:ext cx="4826771" cy="1620700"/>
              </a:xfrm>
              <a:prstGeom prst="rect">
                <a:avLst/>
              </a:prstGeom>
              <a:blipFill>
                <a:blip r:embed="rId2"/>
                <a:stretch>
                  <a:fillRect l="-1575" t="-2326" b="-12403"/>
                </a:stretch>
              </a:blipFill>
            </p:spPr>
            <p:txBody>
              <a:bodyPr/>
              <a:lstStyle/>
              <a:p>
                <a:r>
                  <a:rPr lang="ja-JP" altLang="en-US">
                    <a:noFill/>
                  </a:rPr>
                  <a:t> </a:t>
                </a:r>
              </a:p>
            </p:txBody>
          </p:sp>
        </mc:Fallback>
      </mc:AlternateContent>
      <p:sp>
        <p:nvSpPr>
          <p:cNvPr id="6" name="角丸四角形 5">
            <a:extLst>
              <a:ext uri="{FF2B5EF4-FFF2-40B4-BE49-F238E27FC236}">
                <a16:creationId xmlns:a16="http://schemas.microsoft.com/office/drawing/2014/main" id="{519993BC-209E-4259-BE08-CA5F6FC8D5EE}"/>
              </a:ext>
            </a:extLst>
          </p:cNvPr>
          <p:cNvSpPr/>
          <p:nvPr/>
        </p:nvSpPr>
        <p:spPr>
          <a:xfrm>
            <a:off x="2987825" y="2064212"/>
            <a:ext cx="785554" cy="1800484"/>
          </a:xfrm>
          <a:prstGeom prst="roundRect">
            <a:avLst/>
          </a:prstGeom>
          <a:no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3AE55BCE-071F-4F98-211E-D2095A04DDA3}"/>
              </a:ext>
            </a:extLst>
          </p:cNvPr>
          <p:cNvSpPr/>
          <p:nvPr/>
        </p:nvSpPr>
        <p:spPr>
          <a:xfrm>
            <a:off x="4137802" y="2065835"/>
            <a:ext cx="794238" cy="1800484"/>
          </a:xfrm>
          <a:prstGeom prst="round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A8B296F9-4693-D9DA-FF89-528DC3DD42EB}"/>
              </a:ext>
            </a:extLst>
          </p:cNvPr>
          <p:cNvSpPr/>
          <p:nvPr/>
        </p:nvSpPr>
        <p:spPr>
          <a:xfrm>
            <a:off x="5287780" y="2064212"/>
            <a:ext cx="794239" cy="180048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2E990D3-FC23-30BC-CD02-9A93C003126A}"/>
              </a:ext>
            </a:extLst>
          </p:cNvPr>
          <p:cNvSpPr txBox="1"/>
          <p:nvPr/>
        </p:nvSpPr>
        <p:spPr>
          <a:xfrm>
            <a:off x="683568" y="3972639"/>
            <a:ext cx="6628738" cy="400110"/>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t>状態ベクトルにかけると次の状態ベクトルが得られる</a:t>
            </a: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17309513-BCC9-86DE-0514-A8F35CFF75B5}"/>
                  </a:ext>
                </a:extLst>
              </p:cNvPr>
              <p:cNvSpPr txBox="1"/>
              <p:nvPr/>
            </p:nvSpPr>
            <p:spPr>
              <a:xfrm>
                <a:off x="2627784" y="4340928"/>
                <a:ext cx="321632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+1</m:t>
                          </m:r>
                        </m:e>
                      </m:d>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𝑀</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0" name="テキスト ボックス 9">
                <a:extLst>
                  <a:ext uri="{FF2B5EF4-FFF2-40B4-BE49-F238E27FC236}">
                    <a16:creationId xmlns:a16="http://schemas.microsoft.com/office/drawing/2014/main" id="{17309513-BCC9-86DE-0514-A8F35CFF75B5}"/>
                  </a:ext>
                </a:extLst>
              </p:cNvPr>
              <p:cNvSpPr txBox="1">
                <a:spLocks noRot="1" noChangeAspect="1" noMove="1" noResize="1" noEditPoints="1" noAdjustHandles="1" noChangeArrowheads="1" noChangeShapeType="1" noTextEdit="1"/>
              </p:cNvSpPr>
              <p:nvPr/>
            </p:nvSpPr>
            <p:spPr>
              <a:xfrm>
                <a:off x="2627784" y="4340928"/>
                <a:ext cx="3216329" cy="492443"/>
              </a:xfrm>
              <a:prstGeom prst="rect">
                <a:avLst/>
              </a:prstGeom>
              <a:blipFill>
                <a:blip r:embed="rId3"/>
                <a:stretch>
                  <a:fillRect l="-1961" t="-35000" r="-3529" b="-37500"/>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00D23D07-8383-2EC6-D239-7C13E9FACA82}"/>
              </a:ext>
            </a:extLst>
          </p:cNvPr>
          <p:cNvSpPr txBox="1"/>
          <p:nvPr/>
        </p:nvSpPr>
        <p:spPr>
          <a:xfrm>
            <a:off x="683568" y="4912289"/>
            <a:ext cx="6401111" cy="40011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000" dirty="0"/>
              <a:t>n</a:t>
            </a:r>
            <a:r>
              <a:rPr kumimoji="1" lang="ja-JP" altLang="en-US" sz="2000"/>
              <a:t>回かけると</a:t>
            </a:r>
            <a:r>
              <a:rPr kumimoji="1" lang="en-US" altLang="ja-JP" sz="2000" dirty="0"/>
              <a:t>n</a:t>
            </a:r>
            <a:r>
              <a:rPr kumimoji="1" lang="ja-JP" altLang="en-US" sz="2000"/>
              <a:t>ステップ後の状態ベクトルが得られる</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7C47A79-2341-4447-DC45-F970664BB731}"/>
                  </a:ext>
                </a:extLst>
              </p:cNvPr>
              <p:cNvSpPr txBox="1"/>
              <p:nvPr/>
            </p:nvSpPr>
            <p:spPr>
              <a:xfrm>
                <a:off x="2627784" y="5326809"/>
                <a:ext cx="344748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e>
                      </m:d>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𝑀</m:t>
                          </m:r>
                        </m:e>
                        <m:sup>
                          <m:r>
                            <a:rPr kumimoji="1" lang="en-US" altLang="ja-JP" sz="3200" b="0" i="1" smtClean="0">
                              <a:latin typeface="Cambria Math" panose="02040503050406030204" pitchFamily="18" charset="0"/>
                            </a:rPr>
                            <m:t>𝑛</m:t>
                          </m:r>
                        </m:sup>
                      </m:sSup>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2" name="テキスト ボックス 11">
                <a:extLst>
                  <a:ext uri="{FF2B5EF4-FFF2-40B4-BE49-F238E27FC236}">
                    <a16:creationId xmlns:a16="http://schemas.microsoft.com/office/drawing/2014/main" id="{17C47A79-2341-4447-DC45-F970664BB731}"/>
                  </a:ext>
                </a:extLst>
              </p:cNvPr>
              <p:cNvSpPr txBox="1">
                <a:spLocks noRot="1" noChangeAspect="1" noMove="1" noResize="1" noEditPoints="1" noAdjustHandles="1" noChangeArrowheads="1" noChangeShapeType="1" noTextEdit="1"/>
              </p:cNvSpPr>
              <p:nvPr/>
            </p:nvSpPr>
            <p:spPr>
              <a:xfrm>
                <a:off x="2627784" y="5326809"/>
                <a:ext cx="3447482" cy="492443"/>
              </a:xfrm>
              <a:prstGeom prst="rect">
                <a:avLst/>
              </a:prstGeom>
              <a:blipFill>
                <a:blip r:embed="rId4"/>
                <a:stretch>
                  <a:fillRect l="-1832" t="-35000" r="-3297" b="-35000"/>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FC48AF28-2FBF-FC9F-8624-41F0F1AE879B}"/>
              </a:ext>
            </a:extLst>
          </p:cNvPr>
          <p:cNvSpPr txBox="1"/>
          <p:nvPr/>
        </p:nvSpPr>
        <p:spPr>
          <a:xfrm>
            <a:off x="545096" y="5949280"/>
            <a:ext cx="7027886" cy="400110"/>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solidFill>
                  <a:srgbClr val="FF0000"/>
                </a:solidFill>
              </a:rPr>
              <a:t>最大固有値は</a:t>
            </a:r>
            <a:r>
              <a:rPr kumimoji="1" lang="en-US" altLang="ja-JP" sz="2000" dirty="0">
                <a:solidFill>
                  <a:srgbClr val="FF0000"/>
                </a:solidFill>
              </a:rPr>
              <a:t>1</a:t>
            </a:r>
            <a:r>
              <a:rPr kumimoji="1" lang="ja-JP" altLang="en-US" sz="2000">
                <a:solidFill>
                  <a:srgbClr val="FF0000"/>
                </a:solidFill>
              </a:rPr>
              <a:t>であり、対応する固有ベクトルが定常状態</a:t>
            </a:r>
          </a:p>
        </p:txBody>
      </p:sp>
      <p:sp>
        <p:nvSpPr>
          <p:cNvPr id="13" name="テキスト ボックス 12">
            <a:extLst>
              <a:ext uri="{FF2B5EF4-FFF2-40B4-BE49-F238E27FC236}">
                <a16:creationId xmlns:a16="http://schemas.microsoft.com/office/drawing/2014/main" id="{D57656CC-F2E4-5651-C2C2-50D1320F0483}"/>
              </a:ext>
            </a:extLst>
          </p:cNvPr>
          <p:cNvSpPr txBox="1"/>
          <p:nvPr/>
        </p:nvSpPr>
        <p:spPr>
          <a:xfrm>
            <a:off x="2639232" y="6409902"/>
            <a:ext cx="4673074" cy="307777"/>
          </a:xfrm>
          <a:prstGeom prst="rect">
            <a:avLst/>
          </a:prstGeom>
          <a:noFill/>
        </p:spPr>
        <p:txBody>
          <a:bodyPr wrap="none" rtlCol="0">
            <a:spAutoFit/>
          </a:bodyPr>
          <a:lstStyle/>
          <a:p>
            <a:r>
              <a:rPr kumimoji="1" lang="en-US" altLang="ja-JP" sz="1400" dirty="0"/>
              <a:t>※</a:t>
            </a:r>
            <a:r>
              <a:rPr kumimoji="1" lang="ja-JP" altLang="en-US" sz="1400"/>
              <a:t>マルコフ過程が非周期的、正再帰的、既約である場合</a:t>
            </a:r>
          </a:p>
        </p:txBody>
      </p:sp>
    </p:spTree>
    <p:extLst>
      <p:ext uri="{BB962C8B-B14F-4D97-AF65-F5344CB8AC3E}">
        <p14:creationId xmlns:p14="http://schemas.microsoft.com/office/powerpoint/2010/main" val="4027071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D08362D-A5E6-FDCC-2590-D455BE994B76}"/>
              </a:ext>
            </a:extLst>
          </p:cNvPr>
          <p:cNvSpPr>
            <a:spLocks noGrp="1"/>
          </p:cNvSpPr>
          <p:nvPr>
            <p:ph type="body" sz="quarter" idx="10"/>
          </p:nvPr>
        </p:nvSpPr>
        <p:spPr/>
        <p:txBody>
          <a:bodyPr/>
          <a:lstStyle/>
          <a:p>
            <a:r>
              <a:rPr kumimoji="1" lang="ja-JP" altLang="en-US"/>
              <a:t>マルコフ行列</a:t>
            </a:r>
          </a:p>
        </p:txBody>
      </p:sp>
      <p:sp>
        <p:nvSpPr>
          <p:cNvPr id="4" name="テキスト ボックス 3">
            <a:extLst>
              <a:ext uri="{FF2B5EF4-FFF2-40B4-BE49-F238E27FC236}">
                <a16:creationId xmlns:a16="http://schemas.microsoft.com/office/drawing/2014/main" id="{7CFF0E31-313E-4EB9-A750-DF7AC1F8F54E}"/>
              </a:ext>
            </a:extLst>
          </p:cNvPr>
          <p:cNvSpPr txBox="1"/>
          <p:nvPr/>
        </p:nvSpPr>
        <p:spPr>
          <a:xfrm>
            <a:off x="568482" y="1061049"/>
            <a:ext cx="7236804" cy="400110"/>
          </a:xfrm>
          <a:prstGeom prst="rect">
            <a:avLst/>
          </a:prstGeom>
          <a:noFill/>
        </p:spPr>
        <p:txBody>
          <a:bodyPr wrap="square">
            <a:spAutoFit/>
          </a:bodyPr>
          <a:lstStyle/>
          <a:p>
            <a:r>
              <a:rPr kumimoji="1" lang="ja-JP" altLang="en-US" sz="2000"/>
              <a:t>最初に状態</a:t>
            </a:r>
            <a:r>
              <a:rPr kumimoji="1" lang="en-US" altLang="ja-JP" sz="2000" dirty="0"/>
              <a:t>1</a:t>
            </a:r>
            <a:r>
              <a:rPr kumimoji="1" lang="ja-JP" altLang="en-US" sz="2000"/>
              <a:t>にいたとき、</a:t>
            </a:r>
            <a:r>
              <a:rPr kumimoji="1" lang="en-US" altLang="ja-JP" sz="2000" dirty="0"/>
              <a:t>t</a:t>
            </a:r>
            <a:r>
              <a:rPr kumimoji="1" lang="ja-JP" altLang="en-US" sz="2000"/>
              <a:t>ステップ後に各状態にいる確率</a:t>
            </a:r>
            <a:endParaRPr kumimoji="1" lang="en-US" altLang="ja-JP" sz="20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5F87866-3623-BE6D-7E60-44E386A13A74}"/>
                  </a:ext>
                </a:extLst>
              </p:cNvPr>
              <p:cNvSpPr txBox="1"/>
              <p:nvPr/>
            </p:nvSpPr>
            <p:spPr>
              <a:xfrm>
                <a:off x="683568" y="1700808"/>
                <a:ext cx="1630831" cy="976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𝑝</m:t>
                          </m:r>
                        </m:e>
                      </m:acc>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0</m:t>
                          </m:r>
                        </m:e>
                      </m:d>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a:rPr lang="en-US" altLang="ja-JP" sz="2400" b="0" i="1" smtClean="0">
                                    <a:latin typeface="Cambria Math" panose="02040503050406030204" pitchFamily="18" charset="0"/>
                                  </a:rPr>
                                  <m:t>1</m:t>
                                </m:r>
                              </m:e>
                            </m:mr>
                            <m:mr>
                              <m:e>
                                <m:r>
                                  <a:rPr lang="en-US" altLang="ja-JP" sz="2400" b="0" i="1" smtClean="0">
                                    <a:latin typeface="Cambria Math" panose="02040503050406030204" pitchFamily="18" charset="0"/>
                                  </a:rPr>
                                  <m:t>0</m:t>
                                </m:r>
                              </m:e>
                            </m:mr>
                            <m:mr>
                              <m:e>
                                <m:r>
                                  <a:rPr lang="en-US" altLang="ja-JP" sz="2400" b="0" i="1" smtClean="0">
                                    <a:latin typeface="Cambria Math" panose="02040503050406030204" pitchFamily="18" charset="0"/>
                                  </a:rPr>
                                  <m:t>0</m:t>
                                </m:r>
                              </m:e>
                            </m:mr>
                          </m:m>
                        </m:e>
                      </m:d>
                    </m:oMath>
                  </m:oMathPara>
                </a14:m>
                <a:endParaRPr kumimoji="1" lang="ja-JP" altLang="en-US" sz="2400"/>
              </a:p>
            </p:txBody>
          </p:sp>
        </mc:Choice>
        <mc:Fallback xmlns="">
          <p:sp>
            <p:nvSpPr>
              <p:cNvPr id="5" name="テキスト ボックス 4">
                <a:extLst>
                  <a:ext uri="{FF2B5EF4-FFF2-40B4-BE49-F238E27FC236}">
                    <a16:creationId xmlns:a16="http://schemas.microsoft.com/office/drawing/2014/main" id="{75F87866-3623-BE6D-7E60-44E386A13A74}"/>
                  </a:ext>
                </a:extLst>
              </p:cNvPr>
              <p:cNvSpPr txBox="1">
                <a:spLocks noRot="1" noChangeAspect="1" noMove="1" noResize="1" noEditPoints="1" noAdjustHandles="1" noChangeArrowheads="1" noChangeShapeType="1" noTextEdit="1"/>
              </p:cNvSpPr>
              <p:nvPr/>
            </p:nvSpPr>
            <p:spPr>
              <a:xfrm>
                <a:off x="683568" y="1700808"/>
                <a:ext cx="1630831" cy="976614"/>
              </a:xfrm>
              <a:prstGeom prst="rect">
                <a:avLst/>
              </a:prstGeom>
              <a:blipFill>
                <a:blip r:embed="rId2"/>
                <a:stretch>
                  <a:fillRect l="-3077" b="-10256"/>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33226054-D688-C620-899A-D4180B67C9C3}"/>
              </a:ext>
            </a:extLst>
          </p:cNvPr>
          <p:cNvSpPr txBox="1"/>
          <p:nvPr/>
        </p:nvSpPr>
        <p:spPr>
          <a:xfrm>
            <a:off x="2483768" y="2004449"/>
            <a:ext cx="877163" cy="369332"/>
          </a:xfrm>
          <a:prstGeom prst="rect">
            <a:avLst/>
          </a:prstGeom>
          <a:noFill/>
        </p:spPr>
        <p:txBody>
          <a:bodyPr wrap="none" rtlCol="0">
            <a:spAutoFit/>
          </a:bodyPr>
          <a:lstStyle/>
          <a:p>
            <a:r>
              <a:rPr kumimoji="1" lang="ja-JP" altLang="en-US"/>
              <a:t>として</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AD62547-8B94-E3B5-4300-B5ED071C9D21}"/>
                  </a:ext>
                </a:extLst>
              </p:cNvPr>
              <p:cNvSpPr txBox="1"/>
              <p:nvPr/>
            </p:nvSpPr>
            <p:spPr>
              <a:xfrm>
                <a:off x="3530300" y="1881338"/>
                <a:ext cx="27124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𝑡</m:t>
                          </m:r>
                        </m:e>
                      </m:d>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𝑀</m:t>
                          </m:r>
                        </m:e>
                        <m:sup>
                          <m:r>
                            <a:rPr kumimoji="1" lang="en-US" altLang="ja-JP" sz="3200" b="0" i="1" smtClean="0">
                              <a:latin typeface="Cambria Math" panose="02040503050406030204" pitchFamily="18" charset="0"/>
                            </a:rPr>
                            <m:t>𝑡</m:t>
                          </m:r>
                        </m:sup>
                      </m:sSup>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r>
                        <a:rPr kumimoji="1" lang="en-US" altLang="ja-JP" sz="3200" b="0" i="1" smtClean="0">
                          <a:latin typeface="Cambria Math" panose="02040503050406030204" pitchFamily="18" charset="0"/>
                        </a:rPr>
                        <m:t>(0)</m:t>
                      </m:r>
                    </m:oMath>
                  </m:oMathPara>
                </a14:m>
                <a:endParaRPr kumimoji="1" lang="ja-JP" altLang="en-US" sz="3200"/>
              </a:p>
            </p:txBody>
          </p:sp>
        </mc:Choice>
        <mc:Fallback xmlns="">
          <p:sp>
            <p:nvSpPr>
              <p:cNvPr id="7" name="テキスト ボックス 6">
                <a:extLst>
                  <a:ext uri="{FF2B5EF4-FFF2-40B4-BE49-F238E27FC236}">
                    <a16:creationId xmlns:a16="http://schemas.microsoft.com/office/drawing/2014/main" id="{7AD62547-8B94-E3B5-4300-B5ED071C9D21}"/>
                  </a:ext>
                </a:extLst>
              </p:cNvPr>
              <p:cNvSpPr txBox="1">
                <a:spLocks noRot="1" noChangeAspect="1" noMove="1" noResize="1" noEditPoints="1" noAdjustHandles="1" noChangeArrowheads="1" noChangeShapeType="1" noTextEdit="1"/>
              </p:cNvSpPr>
              <p:nvPr/>
            </p:nvSpPr>
            <p:spPr>
              <a:xfrm>
                <a:off x="3530300" y="1881338"/>
                <a:ext cx="2712409" cy="492443"/>
              </a:xfrm>
              <a:prstGeom prst="rect">
                <a:avLst/>
              </a:prstGeom>
              <a:blipFill>
                <a:blip r:embed="rId3"/>
                <a:stretch>
                  <a:fillRect l="-2326" t="-38462" r="-4651" b="-38462"/>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A8D785BD-10DB-4ADE-C0F1-DFDDFA58B176}"/>
              </a:ext>
            </a:extLst>
          </p:cNvPr>
          <p:cNvSpPr txBox="1"/>
          <p:nvPr/>
        </p:nvSpPr>
        <p:spPr>
          <a:xfrm>
            <a:off x="6300192" y="1988840"/>
            <a:ext cx="2031325" cy="369332"/>
          </a:xfrm>
          <a:prstGeom prst="rect">
            <a:avLst/>
          </a:prstGeom>
          <a:noFill/>
        </p:spPr>
        <p:txBody>
          <a:bodyPr wrap="none" rtlCol="0">
            <a:spAutoFit/>
          </a:bodyPr>
          <a:lstStyle/>
          <a:p>
            <a:r>
              <a:rPr kumimoji="1" lang="ja-JP" altLang="en-US"/>
              <a:t>を計算すれば良い</a:t>
            </a:r>
          </a:p>
        </p:txBody>
      </p:sp>
      <p:sp>
        <p:nvSpPr>
          <p:cNvPr id="3" name="テキスト ボックス 2">
            <a:extLst>
              <a:ext uri="{FF2B5EF4-FFF2-40B4-BE49-F238E27FC236}">
                <a16:creationId xmlns:a16="http://schemas.microsoft.com/office/drawing/2014/main" id="{13A7E8EA-3659-DBE2-CA76-413428C40FA4}"/>
              </a:ext>
            </a:extLst>
          </p:cNvPr>
          <p:cNvSpPr txBox="1"/>
          <p:nvPr/>
        </p:nvSpPr>
        <p:spPr>
          <a:xfrm>
            <a:off x="611560" y="2904322"/>
            <a:ext cx="4108817" cy="369332"/>
          </a:xfrm>
          <a:prstGeom prst="rect">
            <a:avLst/>
          </a:prstGeom>
          <a:noFill/>
        </p:spPr>
        <p:txBody>
          <a:bodyPr wrap="none" rtlCol="0">
            <a:spAutoFit/>
          </a:bodyPr>
          <a:lstStyle/>
          <a:p>
            <a:r>
              <a:rPr kumimoji="1" lang="ja-JP" altLang="en-US"/>
              <a:t>行列の</a:t>
            </a:r>
            <a:r>
              <a:rPr lang="ja-JP" altLang="en-US"/>
              <a:t>ベキ</a:t>
            </a:r>
            <a:r>
              <a:rPr kumimoji="1" lang="ja-JP" altLang="en-US"/>
              <a:t>乗を求めるには対角化する</a:t>
            </a: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C7929479-D87E-CBDE-1CE7-1744F15072EA}"/>
                  </a:ext>
                </a:extLst>
              </p:cNvPr>
              <p:cNvSpPr txBox="1"/>
              <p:nvPr/>
            </p:nvSpPr>
            <p:spPr>
              <a:xfrm>
                <a:off x="2314399" y="3413669"/>
                <a:ext cx="24815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r>
                        <a:rPr kumimoji="1" lang="en-US" altLang="ja-JP" sz="3600" b="0" i="1" smtClean="0">
                          <a:latin typeface="Cambria Math" panose="02040503050406030204" pitchFamily="18" charset="0"/>
                        </a:rPr>
                        <m:t>𝐴𝑃</m:t>
                      </m:r>
                    </m:oMath>
                  </m:oMathPara>
                </a14:m>
                <a:endParaRPr kumimoji="1" lang="ja-JP" altLang="en-US" sz="3600"/>
              </a:p>
            </p:txBody>
          </p:sp>
        </mc:Choice>
        <mc:Fallback xmlns="">
          <p:sp>
            <p:nvSpPr>
              <p:cNvPr id="9" name="テキスト ボックス 8">
                <a:extLst>
                  <a:ext uri="{FF2B5EF4-FFF2-40B4-BE49-F238E27FC236}">
                    <a16:creationId xmlns:a16="http://schemas.microsoft.com/office/drawing/2014/main" id="{C7929479-D87E-CBDE-1CE7-1744F15072EA}"/>
                  </a:ext>
                </a:extLst>
              </p:cNvPr>
              <p:cNvSpPr txBox="1">
                <a:spLocks noRot="1" noChangeAspect="1" noMove="1" noResize="1" noEditPoints="1" noAdjustHandles="1" noChangeArrowheads="1" noChangeShapeType="1" noTextEdit="1"/>
              </p:cNvSpPr>
              <p:nvPr/>
            </p:nvSpPr>
            <p:spPr>
              <a:xfrm>
                <a:off x="2314399" y="3413669"/>
                <a:ext cx="2481577" cy="553998"/>
              </a:xfrm>
              <a:prstGeom prst="rect">
                <a:avLst/>
              </a:prstGeom>
              <a:blipFill>
                <a:blip r:embed="rId4"/>
                <a:stretch>
                  <a:fillRect l="-3061" r="-3061"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DB814AFD-044E-E077-9D7B-F8C1EBC83556}"/>
                  </a:ext>
                </a:extLst>
              </p:cNvPr>
              <p:cNvSpPr txBox="1"/>
              <p:nvPr/>
            </p:nvSpPr>
            <p:spPr>
              <a:xfrm>
                <a:off x="2120142" y="4208152"/>
                <a:ext cx="321934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𝑀</m:t>
                          </m:r>
                        </m:e>
                        <m:sup>
                          <m:r>
                            <a:rPr kumimoji="1" lang="en-US" altLang="ja-JP" sz="3600" b="0" i="1" smtClean="0">
                              <a:latin typeface="Cambria Math" panose="02040503050406030204" pitchFamily="18" charset="0"/>
                            </a:rPr>
                            <m:t>𝑡</m:t>
                          </m:r>
                        </m:sup>
                      </m:sSup>
                      <m:r>
                        <a:rPr lang="en-US" altLang="ja-JP" sz="3600" i="1">
                          <a:latin typeface="Cambria Math" panose="02040503050406030204" pitchFamily="18" charset="0"/>
                        </a:rPr>
                        <m:t>=</m:t>
                      </m:r>
                      <m:sSup>
                        <m:sSupPr>
                          <m:ctrlPr>
                            <a:rPr lang="en-US" altLang="ja-JP" sz="3600" i="1">
                              <a:latin typeface="Cambria Math" panose="02040503050406030204" pitchFamily="18" charset="0"/>
                            </a:rPr>
                          </m:ctrlPr>
                        </m:sSupPr>
                        <m:e>
                          <m:d>
                            <m:dPr>
                              <m:ctrlPr>
                                <a:rPr lang="en-US" altLang="ja-JP" sz="3600" i="1">
                                  <a:latin typeface="Cambria Math" panose="02040503050406030204" pitchFamily="18" charset="0"/>
                                </a:rPr>
                              </m:ctrlPr>
                            </m:dPr>
                            <m:e>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𝑃</m:t>
                                  </m:r>
                                </m:e>
                                <m:sup>
                                  <m:r>
                                    <a:rPr lang="en-US" altLang="ja-JP" sz="3600" i="1">
                                      <a:latin typeface="Cambria Math" panose="02040503050406030204" pitchFamily="18" charset="0"/>
                                    </a:rPr>
                                    <m:t>−1</m:t>
                                  </m:r>
                                </m:sup>
                              </m:sSup>
                              <m:r>
                                <a:rPr lang="en-US" altLang="ja-JP" sz="3600" i="1">
                                  <a:latin typeface="Cambria Math" panose="02040503050406030204" pitchFamily="18" charset="0"/>
                                </a:rPr>
                                <m:t>𝐴𝑃</m:t>
                              </m:r>
                            </m:e>
                          </m:d>
                        </m:e>
                        <m:sup>
                          <m:r>
                            <a:rPr lang="en-US" altLang="ja-JP" sz="3600" i="1">
                              <a:latin typeface="Cambria Math" panose="02040503050406030204" pitchFamily="18" charset="0"/>
                            </a:rPr>
                            <m:t>𝑡</m:t>
                          </m:r>
                        </m:sup>
                      </m:sSup>
                    </m:oMath>
                  </m:oMathPara>
                </a14:m>
                <a:endParaRPr kumimoji="1" lang="ja-JP" altLang="en-US" sz="3600"/>
              </a:p>
            </p:txBody>
          </p:sp>
        </mc:Choice>
        <mc:Fallback xmlns="">
          <p:sp>
            <p:nvSpPr>
              <p:cNvPr id="10" name="テキスト ボックス 9">
                <a:extLst>
                  <a:ext uri="{FF2B5EF4-FFF2-40B4-BE49-F238E27FC236}">
                    <a16:creationId xmlns:a16="http://schemas.microsoft.com/office/drawing/2014/main" id="{DB814AFD-044E-E077-9D7B-F8C1EBC83556}"/>
                  </a:ext>
                </a:extLst>
              </p:cNvPr>
              <p:cNvSpPr txBox="1">
                <a:spLocks noRot="1" noChangeAspect="1" noMove="1" noResize="1" noEditPoints="1" noAdjustHandles="1" noChangeArrowheads="1" noChangeShapeType="1" noTextEdit="1"/>
              </p:cNvSpPr>
              <p:nvPr/>
            </p:nvSpPr>
            <p:spPr>
              <a:xfrm>
                <a:off x="2120142" y="4208152"/>
                <a:ext cx="3219343" cy="553998"/>
              </a:xfrm>
              <a:prstGeom prst="rect">
                <a:avLst/>
              </a:prstGeom>
              <a:blipFill>
                <a:blip r:embed="rId5"/>
                <a:stretch>
                  <a:fillRect l="-2756"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0F1EBA6C-81B0-107C-EE39-C20EFBE65932}"/>
                  </a:ext>
                </a:extLst>
              </p:cNvPr>
              <p:cNvSpPr txBox="1"/>
              <p:nvPr/>
            </p:nvSpPr>
            <p:spPr>
              <a:xfrm>
                <a:off x="2743854" y="4803034"/>
                <a:ext cx="457200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r>
                        <a:rPr kumimoji="1" lang="en-US" altLang="ja-JP" sz="3600" b="0" i="1" smtClean="0">
                          <a:latin typeface="Cambria Math" panose="02040503050406030204" pitchFamily="18" charset="0"/>
                        </a:rPr>
                        <m:t>𝐴𝑃</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r>
                        <a:rPr kumimoji="1" lang="en-US" altLang="ja-JP" sz="3600" b="0" i="1" smtClean="0">
                          <a:latin typeface="Cambria Math" panose="02040503050406030204" pitchFamily="18" charset="0"/>
                        </a:rPr>
                        <m:t>𝐴𝑃</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𝐴𝑃</m:t>
                      </m:r>
                    </m:oMath>
                  </m:oMathPara>
                </a14:m>
                <a:endParaRPr lang="ja-JP" altLang="en-US" sz="3600"/>
              </a:p>
            </p:txBody>
          </p:sp>
        </mc:Choice>
        <mc:Fallback xmlns="">
          <p:sp>
            <p:nvSpPr>
              <p:cNvPr id="12" name="テキスト ボックス 11">
                <a:extLst>
                  <a:ext uri="{FF2B5EF4-FFF2-40B4-BE49-F238E27FC236}">
                    <a16:creationId xmlns:a16="http://schemas.microsoft.com/office/drawing/2014/main" id="{0F1EBA6C-81B0-107C-EE39-C20EFBE65932}"/>
                  </a:ext>
                </a:extLst>
              </p:cNvPr>
              <p:cNvSpPr txBox="1">
                <a:spLocks noRot="1" noChangeAspect="1" noMove="1" noResize="1" noEditPoints="1" noAdjustHandles="1" noChangeArrowheads="1" noChangeShapeType="1" noTextEdit="1"/>
              </p:cNvSpPr>
              <p:nvPr/>
            </p:nvSpPr>
            <p:spPr>
              <a:xfrm>
                <a:off x="2743854" y="4803034"/>
                <a:ext cx="4572000" cy="64633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AB2EA28-A3A1-8CA6-F77C-8FEE171A10B3}"/>
                  </a:ext>
                </a:extLst>
              </p:cNvPr>
              <p:cNvSpPr txBox="1"/>
              <p:nvPr/>
            </p:nvSpPr>
            <p:spPr>
              <a:xfrm>
                <a:off x="1619672" y="5385194"/>
                <a:ext cx="457200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𝐴</m:t>
                          </m:r>
                        </m:e>
                        <m:sup>
                          <m:r>
                            <a:rPr kumimoji="1" lang="en-US" altLang="ja-JP" sz="3600" b="0" i="1" smtClean="0">
                              <a:latin typeface="Cambria Math" panose="02040503050406030204" pitchFamily="18" charset="0"/>
                            </a:rPr>
                            <m:t>𝑡</m:t>
                          </m:r>
                        </m:sup>
                      </m:sSup>
                      <m:r>
                        <a:rPr kumimoji="1" lang="en-US" altLang="ja-JP" sz="3600" b="0" i="1" smtClean="0">
                          <a:latin typeface="Cambria Math" panose="02040503050406030204" pitchFamily="18" charset="0"/>
                        </a:rPr>
                        <m:t>𝑃</m:t>
                      </m:r>
                    </m:oMath>
                  </m:oMathPara>
                </a14:m>
                <a:endParaRPr lang="ja-JP" altLang="en-US" sz="3600"/>
              </a:p>
            </p:txBody>
          </p:sp>
        </mc:Choice>
        <mc:Fallback xmlns="">
          <p:sp>
            <p:nvSpPr>
              <p:cNvPr id="13" name="テキスト ボックス 12">
                <a:extLst>
                  <a:ext uri="{FF2B5EF4-FFF2-40B4-BE49-F238E27FC236}">
                    <a16:creationId xmlns:a16="http://schemas.microsoft.com/office/drawing/2014/main" id="{4AB2EA28-A3A1-8CA6-F77C-8FEE171A10B3}"/>
                  </a:ext>
                </a:extLst>
              </p:cNvPr>
              <p:cNvSpPr txBox="1">
                <a:spLocks noRot="1" noChangeAspect="1" noMove="1" noResize="1" noEditPoints="1" noAdjustHandles="1" noChangeArrowheads="1" noChangeShapeType="1" noTextEdit="1"/>
              </p:cNvSpPr>
              <p:nvPr/>
            </p:nvSpPr>
            <p:spPr>
              <a:xfrm>
                <a:off x="1619672" y="5385194"/>
                <a:ext cx="4572000" cy="646331"/>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36518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59B89B0-AB4D-E7CD-2F87-15813429BFAF}"/>
              </a:ext>
            </a:extLst>
          </p:cNvPr>
          <p:cNvSpPr>
            <a:spLocks noGrp="1"/>
          </p:cNvSpPr>
          <p:nvPr>
            <p:ph type="body" sz="quarter" idx="10"/>
          </p:nvPr>
        </p:nvSpPr>
        <p:spPr/>
        <p:txBody>
          <a:bodyPr/>
          <a:lstStyle/>
          <a:p>
            <a:r>
              <a:rPr kumimoji="1" lang="ja-JP" altLang="en-US"/>
              <a:t>マルコフ行列</a:t>
            </a:r>
          </a:p>
        </p:txBody>
      </p:sp>
      <p:sp>
        <p:nvSpPr>
          <p:cNvPr id="4" name="テキスト ボックス 3">
            <a:extLst>
              <a:ext uri="{FF2B5EF4-FFF2-40B4-BE49-F238E27FC236}">
                <a16:creationId xmlns:a16="http://schemas.microsoft.com/office/drawing/2014/main" id="{E61976F1-AD6F-56A6-27E6-F979BA76424D}"/>
              </a:ext>
            </a:extLst>
          </p:cNvPr>
          <p:cNvSpPr txBox="1"/>
          <p:nvPr/>
        </p:nvSpPr>
        <p:spPr>
          <a:xfrm>
            <a:off x="324851" y="994626"/>
            <a:ext cx="7632848" cy="400110"/>
          </a:xfrm>
          <a:prstGeom prst="rect">
            <a:avLst/>
          </a:prstGeom>
          <a:noFill/>
        </p:spPr>
        <p:txBody>
          <a:bodyPr wrap="square">
            <a:spAutoFit/>
          </a:bodyPr>
          <a:lstStyle/>
          <a:p>
            <a:r>
              <a:rPr lang="ja-JP" altLang="en-US" sz="2000"/>
              <a:t>十分に時間が経過したとき、各状態にいる確率</a:t>
            </a:r>
            <a:endParaRPr kumimoji="1" lang="ja-JP" altLang="en-US" sz="200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ED29D57-0FBA-62AD-C388-1A5C98F3C197}"/>
                  </a:ext>
                </a:extLst>
              </p:cNvPr>
              <p:cNvSpPr txBox="1"/>
              <p:nvPr/>
            </p:nvSpPr>
            <p:spPr>
              <a:xfrm>
                <a:off x="1575042" y="1577906"/>
                <a:ext cx="264925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𝑀</m:t>
                          </m:r>
                        </m:e>
                        <m:sup>
                          <m:r>
                            <a:rPr kumimoji="1" lang="en-US" altLang="ja-JP" sz="2800" b="0" i="1" smtClean="0">
                              <a:latin typeface="Cambria Math" panose="02040503050406030204" pitchFamily="18" charset="0"/>
                            </a:rPr>
                            <m:t>∞</m:t>
                          </m:r>
                        </m:sup>
                      </m:sSup>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(0)</m:t>
                      </m:r>
                    </m:oMath>
                  </m:oMathPara>
                </a14:m>
                <a:endParaRPr kumimoji="1" lang="ja-JP" altLang="en-US" sz="2800"/>
              </a:p>
            </p:txBody>
          </p:sp>
        </mc:Choice>
        <mc:Fallback xmlns="">
          <p:sp>
            <p:nvSpPr>
              <p:cNvPr id="5" name="テキスト ボックス 4">
                <a:extLst>
                  <a:ext uri="{FF2B5EF4-FFF2-40B4-BE49-F238E27FC236}">
                    <a16:creationId xmlns:a16="http://schemas.microsoft.com/office/drawing/2014/main" id="{7ED29D57-0FBA-62AD-C388-1A5C98F3C197}"/>
                  </a:ext>
                </a:extLst>
              </p:cNvPr>
              <p:cNvSpPr txBox="1">
                <a:spLocks noRot="1" noChangeAspect="1" noMove="1" noResize="1" noEditPoints="1" noAdjustHandles="1" noChangeArrowheads="1" noChangeShapeType="1" noTextEdit="1"/>
              </p:cNvSpPr>
              <p:nvPr/>
            </p:nvSpPr>
            <p:spPr>
              <a:xfrm>
                <a:off x="1575042" y="1577906"/>
                <a:ext cx="2649250" cy="430887"/>
              </a:xfrm>
              <a:prstGeom prst="rect">
                <a:avLst/>
              </a:prstGeom>
              <a:blipFill>
                <a:blip r:embed="rId2"/>
                <a:stretch>
                  <a:fillRect l="-1905" t="-37143" r="-3810" b="-34286"/>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1146958B-7AD1-30D8-012C-37CCDFB3EE1D}"/>
              </a:ext>
            </a:extLst>
          </p:cNvPr>
          <p:cNvSpPr txBox="1"/>
          <p:nvPr/>
        </p:nvSpPr>
        <p:spPr>
          <a:xfrm>
            <a:off x="4240641" y="1555089"/>
            <a:ext cx="1723549" cy="461665"/>
          </a:xfrm>
          <a:prstGeom prst="rect">
            <a:avLst/>
          </a:prstGeom>
          <a:noFill/>
        </p:spPr>
        <p:txBody>
          <a:bodyPr wrap="none" rtlCol="0">
            <a:spAutoFit/>
          </a:bodyPr>
          <a:lstStyle/>
          <a:p>
            <a:r>
              <a:rPr kumimoji="1" lang="ja-JP" altLang="en-US" sz="2400"/>
              <a:t>を求めたい</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A780C9F-1462-6AC8-12EA-80D4AB673ED3}"/>
                  </a:ext>
                </a:extLst>
              </p:cNvPr>
              <p:cNvSpPr txBox="1"/>
              <p:nvPr/>
            </p:nvSpPr>
            <p:spPr>
              <a:xfrm>
                <a:off x="348705" y="2213590"/>
                <a:ext cx="7288727" cy="400110"/>
              </a:xfrm>
              <a:prstGeom prst="rect">
                <a:avLst/>
              </a:prstGeom>
              <a:noFill/>
            </p:spPr>
            <p:txBody>
              <a:bodyPr wrap="none" rtlCol="0">
                <a:spAutoFit/>
              </a:bodyPr>
              <a:lstStyle/>
              <a:p>
                <a:r>
                  <a:rPr kumimoji="1" lang="ja-JP" altLang="en-US" sz="2000"/>
                  <a:t>マルコフ行列の固有値を</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𝜆</m:t>
                        </m:r>
                      </m:e>
                      <m:sub>
                        <m:r>
                          <a:rPr kumimoji="1" lang="en-US" altLang="ja-JP" sz="2000" b="0" i="1" smtClean="0">
                            <a:latin typeface="Cambria Math" panose="02040503050406030204" pitchFamily="18" charset="0"/>
                          </a:rPr>
                          <m:t>𝑖</m:t>
                        </m:r>
                      </m:sub>
                    </m:sSub>
                    <m:r>
                      <a:rPr lang="ja-JP" altLang="en-US" sz="2000" i="1">
                        <a:latin typeface="Cambria Math" panose="02040503050406030204" pitchFamily="18" charset="0"/>
                      </a:rPr>
                      <m:t>、</m:t>
                    </m:r>
                  </m:oMath>
                </a14:m>
                <a:r>
                  <a:rPr kumimoji="1" lang="ja-JP" altLang="en-US" sz="2000"/>
                  <a:t>対応する固有ベクトルを</a:t>
                </a:r>
                <a14:m>
                  <m:oMath xmlns:m="http://schemas.openxmlformats.org/officeDocument/2006/math">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𝑣</m:t>
                            </m:r>
                          </m:e>
                        </m:acc>
                      </m:e>
                      <m:sub>
                        <m:r>
                          <a:rPr kumimoji="1" lang="en-US" altLang="ja-JP" sz="2000" b="0" i="1" smtClean="0">
                            <a:latin typeface="Cambria Math" panose="02040503050406030204" pitchFamily="18" charset="0"/>
                          </a:rPr>
                          <m:t>𝑖</m:t>
                        </m:r>
                      </m:sub>
                    </m:sSub>
                  </m:oMath>
                </a14:m>
                <a:r>
                  <a:rPr kumimoji="1" lang="ja-JP" altLang="en-US" sz="2000"/>
                  <a:t>とする</a:t>
                </a:r>
              </a:p>
            </p:txBody>
          </p:sp>
        </mc:Choice>
        <mc:Fallback xmlns="">
          <p:sp>
            <p:nvSpPr>
              <p:cNvPr id="8" name="テキスト ボックス 7">
                <a:extLst>
                  <a:ext uri="{FF2B5EF4-FFF2-40B4-BE49-F238E27FC236}">
                    <a16:creationId xmlns:a16="http://schemas.microsoft.com/office/drawing/2014/main" id="{9A780C9F-1462-6AC8-12EA-80D4AB673ED3}"/>
                  </a:ext>
                </a:extLst>
              </p:cNvPr>
              <p:cNvSpPr txBox="1">
                <a:spLocks noRot="1" noChangeAspect="1" noMove="1" noResize="1" noEditPoints="1" noAdjustHandles="1" noChangeArrowheads="1" noChangeShapeType="1" noTextEdit="1"/>
              </p:cNvSpPr>
              <p:nvPr/>
            </p:nvSpPr>
            <p:spPr>
              <a:xfrm>
                <a:off x="348705" y="2213590"/>
                <a:ext cx="7288727" cy="400110"/>
              </a:xfrm>
              <a:prstGeom prst="rect">
                <a:avLst/>
              </a:prstGeom>
              <a:blipFill>
                <a:blip r:embed="rId3"/>
                <a:stretch>
                  <a:fillRect l="-870" t="-15625" b="-25000"/>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B85D22E3-74A5-D167-305A-AAEB1A8A61A1}"/>
              </a:ext>
            </a:extLst>
          </p:cNvPr>
          <p:cNvSpPr txBox="1"/>
          <p:nvPr/>
        </p:nvSpPr>
        <p:spPr>
          <a:xfrm>
            <a:off x="357914" y="3409222"/>
            <a:ext cx="6226384" cy="400110"/>
          </a:xfrm>
          <a:prstGeom prst="rect">
            <a:avLst/>
          </a:prstGeom>
          <a:noFill/>
        </p:spPr>
        <p:txBody>
          <a:bodyPr wrap="none" rtlCol="0">
            <a:spAutoFit/>
          </a:bodyPr>
          <a:lstStyle/>
          <a:p>
            <a:r>
              <a:rPr kumimoji="1" lang="ja-JP" altLang="en-US" sz="2000"/>
              <a:t>マルコフ行列の最大固有値の絶対値は</a:t>
            </a:r>
            <a:r>
              <a:rPr kumimoji="1" lang="en-US" altLang="ja-JP" sz="2000" dirty="0"/>
              <a:t>1</a:t>
            </a:r>
            <a:r>
              <a:rPr kumimoji="1" lang="ja-JP" altLang="en-US" sz="2000"/>
              <a:t>であるから、</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9F006139-3AB2-2E15-2038-A7A6860C4542}"/>
                  </a:ext>
                </a:extLst>
              </p:cNvPr>
              <p:cNvSpPr txBox="1"/>
              <p:nvPr/>
            </p:nvSpPr>
            <p:spPr>
              <a:xfrm>
                <a:off x="1043271" y="4016678"/>
                <a:ext cx="29413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𝜆</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|&gt;</m:t>
                      </m:r>
                      <m:d>
                        <m:dPr>
                          <m:begChr m:val="|"/>
                          <m:endChr m:val="|"/>
                          <m:ctrlPr>
                            <a:rPr kumimoji="1" lang="en-US" altLang="ja-JP" sz="2400" b="0" i="1" smtClean="0">
                              <a:latin typeface="Cambria Math" panose="02040503050406030204" pitchFamily="18" charset="0"/>
                            </a:rPr>
                          </m:ctrlPr>
                        </m:d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𝜆</m:t>
                              </m:r>
                            </m:e>
                            <m:sub>
                              <m:r>
                                <a:rPr kumimoji="1" lang="en-US" altLang="ja-JP" sz="2400" b="0" i="1" smtClean="0">
                                  <a:latin typeface="Cambria Math" panose="02040503050406030204" pitchFamily="18" charset="0"/>
                                </a:rPr>
                                <m:t>2</m:t>
                              </m:r>
                            </m:sub>
                          </m:sSub>
                        </m:e>
                      </m:d>
                      <m:r>
                        <a:rPr kumimoji="1" lang="en-US" altLang="ja-JP" sz="2400" b="0" i="1" smtClean="0">
                          <a:latin typeface="Cambria Math" panose="02040503050406030204" pitchFamily="18" charset="0"/>
                        </a:rPr>
                        <m:t>&gt;|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𝜆</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m:t>
                      </m:r>
                    </m:oMath>
                  </m:oMathPara>
                </a14:m>
                <a:endParaRPr kumimoji="1" lang="ja-JP" altLang="en-US" sz="2400"/>
              </a:p>
            </p:txBody>
          </p:sp>
        </mc:Choice>
        <mc:Fallback xmlns="">
          <p:sp>
            <p:nvSpPr>
              <p:cNvPr id="17" name="テキスト ボックス 16">
                <a:extLst>
                  <a:ext uri="{FF2B5EF4-FFF2-40B4-BE49-F238E27FC236}">
                    <a16:creationId xmlns:a16="http://schemas.microsoft.com/office/drawing/2014/main" id="{9F006139-3AB2-2E15-2038-A7A6860C4542}"/>
                  </a:ext>
                </a:extLst>
              </p:cNvPr>
              <p:cNvSpPr txBox="1">
                <a:spLocks noRot="1" noChangeAspect="1" noMove="1" noResize="1" noEditPoints="1" noAdjustHandles="1" noChangeArrowheads="1" noChangeShapeType="1" noTextEdit="1"/>
              </p:cNvSpPr>
              <p:nvPr/>
            </p:nvSpPr>
            <p:spPr>
              <a:xfrm>
                <a:off x="1043271" y="4016678"/>
                <a:ext cx="2941318" cy="369332"/>
              </a:xfrm>
              <a:prstGeom prst="rect">
                <a:avLst/>
              </a:prstGeom>
              <a:blipFill>
                <a:blip r:embed="rId4"/>
                <a:stretch>
                  <a:fillRect l="-1724" r="-3017" b="-3333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684C9D50-96CE-5E30-D8DD-9543FA3CF12C}"/>
              </a:ext>
            </a:extLst>
          </p:cNvPr>
          <p:cNvSpPr txBox="1"/>
          <p:nvPr/>
        </p:nvSpPr>
        <p:spPr>
          <a:xfrm>
            <a:off x="4002452" y="4029225"/>
            <a:ext cx="1210588" cy="400110"/>
          </a:xfrm>
          <a:prstGeom prst="rect">
            <a:avLst/>
          </a:prstGeom>
          <a:noFill/>
        </p:spPr>
        <p:txBody>
          <a:bodyPr wrap="none" rtlCol="0">
            <a:spAutoFit/>
          </a:bodyPr>
          <a:lstStyle/>
          <a:p>
            <a:r>
              <a:rPr kumimoji="1" lang="ja-JP" altLang="en-US" sz="2000"/>
              <a:t>とすると</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05FF0BDC-48CF-15B5-9DA2-78055FEFD75E}"/>
                  </a:ext>
                </a:extLst>
              </p:cNvPr>
              <p:cNvSpPr txBox="1"/>
              <p:nvPr/>
            </p:nvSpPr>
            <p:spPr>
              <a:xfrm>
                <a:off x="3192865" y="4612699"/>
                <a:ext cx="15834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𝑀</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1</m:t>
                          </m:r>
                        </m:sub>
                      </m:sSub>
                    </m:oMath>
                  </m:oMathPara>
                </a14:m>
                <a:endParaRPr kumimoji="1" lang="ja-JP" altLang="en-US" sz="2800"/>
              </a:p>
            </p:txBody>
          </p:sp>
        </mc:Choice>
        <mc:Fallback xmlns="">
          <p:sp>
            <p:nvSpPr>
              <p:cNvPr id="19" name="テキスト ボックス 18">
                <a:extLst>
                  <a:ext uri="{FF2B5EF4-FFF2-40B4-BE49-F238E27FC236}">
                    <a16:creationId xmlns:a16="http://schemas.microsoft.com/office/drawing/2014/main" id="{05FF0BDC-48CF-15B5-9DA2-78055FEFD75E}"/>
                  </a:ext>
                </a:extLst>
              </p:cNvPr>
              <p:cNvSpPr txBox="1">
                <a:spLocks noRot="1" noChangeAspect="1" noMove="1" noResize="1" noEditPoints="1" noAdjustHandles="1" noChangeArrowheads="1" noChangeShapeType="1" noTextEdit="1"/>
              </p:cNvSpPr>
              <p:nvPr/>
            </p:nvSpPr>
            <p:spPr>
              <a:xfrm>
                <a:off x="3192865" y="4612699"/>
                <a:ext cx="1583447" cy="430887"/>
              </a:xfrm>
              <a:prstGeom prst="rect">
                <a:avLst/>
              </a:prstGeom>
              <a:blipFill>
                <a:blip r:embed="rId5"/>
                <a:stretch>
                  <a:fillRect l="-3968" t="-38235" r="-794"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0604A016-D5F0-199C-345A-E62020148464}"/>
                  </a:ext>
                </a:extLst>
              </p:cNvPr>
              <p:cNvSpPr txBox="1"/>
              <p:nvPr/>
            </p:nvSpPr>
            <p:spPr>
              <a:xfrm>
                <a:off x="3151896" y="2783717"/>
                <a:ext cx="179709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𝑀</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𝜆</m:t>
                          </m:r>
                        </m:e>
                        <m:sub>
                          <m:r>
                            <a:rPr kumimoji="1" lang="en-US" altLang="ja-JP" sz="2800" b="0" i="1" smtClean="0">
                              <a:latin typeface="Cambria Math" panose="02040503050406030204" pitchFamily="18" charset="0"/>
                            </a:rPr>
                            <m:t>𝑖</m:t>
                          </m:r>
                        </m:sub>
                      </m:sSub>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𝑖</m:t>
                          </m:r>
                        </m:sub>
                      </m:sSub>
                    </m:oMath>
                  </m:oMathPara>
                </a14:m>
                <a:endParaRPr kumimoji="1" lang="ja-JP" altLang="en-US" sz="2800"/>
              </a:p>
            </p:txBody>
          </p:sp>
        </mc:Choice>
        <mc:Fallback xmlns="">
          <p:sp>
            <p:nvSpPr>
              <p:cNvPr id="20" name="テキスト ボックス 19">
                <a:extLst>
                  <a:ext uri="{FF2B5EF4-FFF2-40B4-BE49-F238E27FC236}">
                    <a16:creationId xmlns:a16="http://schemas.microsoft.com/office/drawing/2014/main" id="{0604A016-D5F0-199C-345A-E62020148464}"/>
                  </a:ext>
                </a:extLst>
              </p:cNvPr>
              <p:cNvSpPr txBox="1">
                <a:spLocks noRot="1" noChangeAspect="1" noMove="1" noResize="1" noEditPoints="1" noAdjustHandles="1" noChangeArrowheads="1" noChangeShapeType="1" noTextEdit="1"/>
              </p:cNvSpPr>
              <p:nvPr/>
            </p:nvSpPr>
            <p:spPr>
              <a:xfrm>
                <a:off x="3151896" y="2783717"/>
                <a:ext cx="1797094" cy="430887"/>
              </a:xfrm>
              <a:prstGeom prst="rect">
                <a:avLst/>
              </a:prstGeom>
              <a:blipFill>
                <a:blip r:embed="rId6"/>
                <a:stretch>
                  <a:fillRect l="-4225" t="-38235" r="-704" b="-20588"/>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CA2BA40E-476E-3B40-7230-BFE9783A5C52}"/>
              </a:ext>
            </a:extLst>
          </p:cNvPr>
          <p:cNvSpPr txBox="1"/>
          <p:nvPr/>
        </p:nvSpPr>
        <p:spPr>
          <a:xfrm>
            <a:off x="557937" y="5161782"/>
            <a:ext cx="3005951" cy="400110"/>
          </a:xfrm>
          <a:prstGeom prst="rect">
            <a:avLst/>
          </a:prstGeom>
          <a:noFill/>
        </p:spPr>
        <p:txBody>
          <a:bodyPr wrap="none" rtlCol="0">
            <a:spAutoFit/>
          </a:bodyPr>
          <a:lstStyle/>
          <a:p>
            <a:r>
              <a:rPr kumimoji="1" lang="ja-JP" altLang="en-US" sz="2000"/>
              <a:t>定常状態が存在するなら</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C9243C2B-1E3B-1DC7-E2D0-9B881D8FFE48}"/>
                  </a:ext>
                </a:extLst>
              </p:cNvPr>
              <p:cNvSpPr txBox="1"/>
              <p:nvPr/>
            </p:nvSpPr>
            <p:spPr>
              <a:xfrm>
                <a:off x="3563888" y="5064650"/>
                <a:ext cx="24997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𝑀</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22" name="テキスト ボックス 21">
                <a:extLst>
                  <a:ext uri="{FF2B5EF4-FFF2-40B4-BE49-F238E27FC236}">
                    <a16:creationId xmlns:a16="http://schemas.microsoft.com/office/drawing/2014/main" id="{C9243C2B-1E3B-1DC7-E2D0-9B881D8FFE48}"/>
                  </a:ext>
                </a:extLst>
              </p:cNvPr>
              <p:cNvSpPr txBox="1">
                <a:spLocks noRot="1" noChangeAspect="1" noMove="1" noResize="1" noEditPoints="1" noAdjustHandles="1" noChangeArrowheads="1" noChangeShapeType="1" noTextEdit="1"/>
              </p:cNvSpPr>
              <p:nvPr/>
            </p:nvSpPr>
            <p:spPr>
              <a:xfrm>
                <a:off x="3563888" y="5064650"/>
                <a:ext cx="2499722" cy="430887"/>
              </a:xfrm>
              <a:prstGeom prst="rect">
                <a:avLst/>
              </a:prstGeom>
              <a:blipFill>
                <a:blip r:embed="rId7"/>
                <a:stretch>
                  <a:fillRect l="-2525" t="-34286" r="-4040" b="-34286"/>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FBB1981E-1178-6734-8BF3-CB85F50173EB}"/>
              </a:ext>
            </a:extLst>
          </p:cNvPr>
          <p:cNvSpPr txBox="1"/>
          <p:nvPr/>
        </p:nvSpPr>
        <p:spPr>
          <a:xfrm>
            <a:off x="6028245" y="5095427"/>
            <a:ext cx="1467068" cy="400110"/>
          </a:xfrm>
          <a:prstGeom prst="rect">
            <a:avLst/>
          </a:prstGeom>
          <a:noFill/>
        </p:spPr>
        <p:txBody>
          <a:bodyPr wrap="none" rtlCol="0">
            <a:spAutoFit/>
          </a:bodyPr>
          <a:lstStyle/>
          <a:p>
            <a:r>
              <a:rPr kumimoji="1" lang="ja-JP" altLang="en-US" sz="2000"/>
              <a:t>であるから</a:t>
            </a:r>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3195789C-1112-D750-A3D5-DC8EE6D86932}"/>
                  </a:ext>
                </a:extLst>
              </p:cNvPr>
              <p:cNvSpPr txBox="1"/>
              <p:nvPr/>
            </p:nvSpPr>
            <p:spPr>
              <a:xfrm>
                <a:off x="3049685" y="5613733"/>
                <a:ext cx="17266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1</m:t>
                          </m:r>
                        </m:sub>
                      </m:sSub>
                    </m:oMath>
                  </m:oMathPara>
                </a14:m>
                <a:endParaRPr kumimoji="1" lang="ja-JP" altLang="en-US" sz="2800"/>
              </a:p>
            </p:txBody>
          </p:sp>
        </mc:Choice>
        <mc:Fallback xmlns="">
          <p:sp>
            <p:nvSpPr>
              <p:cNvPr id="24" name="テキスト ボックス 23">
                <a:extLst>
                  <a:ext uri="{FF2B5EF4-FFF2-40B4-BE49-F238E27FC236}">
                    <a16:creationId xmlns:a16="http://schemas.microsoft.com/office/drawing/2014/main" id="{3195789C-1112-D750-A3D5-DC8EE6D86932}"/>
                  </a:ext>
                </a:extLst>
              </p:cNvPr>
              <p:cNvSpPr txBox="1">
                <a:spLocks noRot="1" noChangeAspect="1" noMove="1" noResize="1" noEditPoints="1" noAdjustHandles="1" noChangeArrowheads="1" noChangeShapeType="1" noTextEdit="1"/>
              </p:cNvSpPr>
              <p:nvPr/>
            </p:nvSpPr>
            <p:spPr>
              <a:xfrm>
                <a:off x="3049685" y="5613733"/>
                <a:ext cx="1726627" cy="430887"/>
              </a:xfrm>
              <a:prstGeom prst="rect">
                <a:avLst/>
              </a:prstGeom>
              <a:blipFill>
                <a:blip r:embed="rId8"/>
                <a:stretch>
                  <a:fillRect l="-4380" t="-37143" r="-730" b="-34286"/>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EA19FAA0-8321-55BF-DDC0-4C0028B26C60}"/>
              </a:ext>
            </a:extLst>
          </p:cNvPr>
          <p:cNvSpPr txBox="1"/>
          <p:nvPr/>
        </p:nvSpPr>
        <p:spPr>
          <a:xfrm>
            <a:off x="848060" y="6192351"/>
            <a:ext cx="7109639" cy="369332"/>
          </a:xfrm>
          <a:prstGeom prst="rect">
            <a:avLst/>
          </a:prstGeom>
          <a:noFill/>
        </p:spPr>
        <p:txBody>
          <a:bodyPr wrap="none" rtlCol="0">
            <a:spAutoFit/>
          </a:bodyPr>
          <a:lstStyle/>
          <a:p>
            <a:r>
              <a:rPr kumimoji="1" lang="ja-JP" altLang="en-US">
                <a:solidFill>
                  <a:srgbClr val="FF0000"/>
                </a:solidFill>
              </a:rPr>
              <a:t>定常状態とは、マルコフ行列の最大固有値に対応する固有ベクトル</a:t>
            </a:r>
          </a:p>
        </p:txBody>
      </p:sp>
    </p:spTree>
    <p:extLst>
      <p:ext uri="{BB962C8B-B14F-4D97-AF65-F5344CB8AC3E}">
        <p14:creationId xmlns:p14="http://schemas.microsoft.com/office/powerpoint/2010/main" val="1856511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89E2B0F-22D3-E9ED-F565-201181EBB2B8}"/>
              </a:ext>
            </a:extLst>
          </p:cNvPr>
          <p:cNvSpPr>
            <a:spLocks noGrp="1"/>
          </p:cNvSpPr>
          <p:nvPr>
            <p:ph type="body" sz="quarter" idx="10"/>
          </p:nvPr>
        </p:nvSpPr>
        <p:spPr/>
        <p:txBody>
          <a:bodyPr/>
          <a:lstStyle/>
          <a:p>
            <a:r>
              <a:rPr kumimoji="1" lang="ja-JP" altLang="en-US"/>
              <a:t>詳細釣り合い条件</a:t>
            </a:r>
          </a:p>
        </p:txBody>
      </p:sp>
      <p:sp>
        <p:nvSpPr>
          <p:cNvPr id="10" name="テキスト ボックス 9">
            <a:extLst>
              <a:ext uri="{FF2B5EF4-FFF2-40B4-BE49-F238E27FC236}">
                <a16:creationId xmlns:a16="http://schemas.microsoft.com/office/drawing/2014/main" id="{63EF9657-8780-D22F-25C2-BEDB832BFA76}"/>
              </a:ext>
            </a:extLst>
          </p:cNvPr>
          <p:cNvSpPr txBox="1"/>
          <p:nvPr/>
        </p:nvSpPr>
        <p:spPr>
          <a:xfrm>
            <a:off x="215516" y="908720"/>
            <a:ext cx="8712968" cy="830997"/>
          </a:xfrm>
          <a:prstGeom prst="rect">
            <a:avLst/>
          </a:prstGeom>
          <a:noFill/>
        </p:spPr>
        <p:txBody>
          <a:bodyPr wrap="square" rtlCol="0">
            <a:spAutoFit/>
          </a:bodyPr>
          <a:lstStyle/>
          <a:p>
            <a:r>
              <a:rPr kumimoji="1" lang="ja-JP" altLang="en-US" sz="2400"/>
              <a:t>定常状態はマルコフ行列の最大固有状態だが、行列の対角化をせずに定常状態を求めたい</a:t>
            </a:r>
            <a:endParaRPr kumimoji="1" lang="en-US" altLang="ja-JP" sz="2400"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17E7938-913F-180B-9252-89C266686963}"/>
                  </a:ext>
                </a:extLst>
              </p:cNvPr>
              <p:cNvSpPr txBox="1"/>
              <p:nvPr/>
            </p:nvSpPr>
            <p:spPr>
              <a:xfrm>
                <a:off x="683568" y="1875228"/>
                <a:ext cx="2193741" cy="11353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1"/>
                                    <m:mcJc m:val="center"/>
                                  </m:mcPr>
                                </m:mc>
                              </m:mcs>
                              <m:ctrlPr>
                                <a:rPr kumimoji="1" lang="en-US" altLang="ja-JP" sz="2800" b="0" i="1" smtClean="0">
                                  <a:latin typeface="Cambria Math" panose="02040503050406030204" pitchFamily="18" charset="0"/>
                                </a:rPr>
                              </m:ctrlPr>
                            </m:mP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1</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2</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3</m:t>
                                    </m:r>
                                  </m:sub>
                                </m:sSub>
                              </m:e>
                            </m:mr>
                          </m:m>
                        </m:e>
                      </m:d>
                    </m:oMath>
                  </m:oMathPara>
                </a14:m>
                <a:endParaRPr kumimoji="1" lang="ja-JP" altLang="en-US" sz="2800"/>
              </a:p>
            </p:txBody>
          </p:sp>
        </mc:Choice>
        <mc:Fallback xmlns="">
          <p:sp>
            <p:nvSpPr>
              <p:cNvPr id="11" name="テキスト ボックス 10">
                <a:extLst>
                  <a:ext uri="{FF2B5EF4-FFF2-40B4-BE49-F238E27FC236}">
                    <a16:creationId xmlns:a16="http://schemas.microsoft.com/office/drawing/2014/main" id="{817E7938-913F-180B-9252-89C266686963}"/>
                  </a:ext>
                </a:extLst>
              </p:cNvPr>
              <p:cNvSpPr txBox="1">
                <a:spLocks noRot="1" noChangeAspect="1" noMove="1" noResize="1" noEditPoints="1" noAdjustHandles="1" noChangeArrowheads="1" noChangeShapeType="1" noTextEdit="1"/>
              </p:cNvSpPr>
              <p:nvPr/>
            </p:nvSpPr>
            <p:spPr>
              <a:xfrm>
                <a:off x="683568" y="1875228"/>
                <a:ext cx="2193741" cy="1135375"/>
              </a:xfrm>
              <a:prstGeom prst="rect">
                <a:avLst/>
              </a:prstGeom>
              <a:blipFill>
                <a:blip r:embed="rId2"/>
                <a:stretch>
                  <a:fillRect l="-2874" b="-54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4AC7251-B686-96C9-36A0-53A6816B390D}"/>
                  </a:ext>
                </a:extLst>
              </p:cNvPr>
              <p:cNvSpPr txBox="1"/>
              <p:nvPr/>
            </p:nvSpPr>
            <p:spPr>
              <a:xfrm>
                <a:off x="3347864" y="2212082"/>
                <a:ext cx="5190588" cy="461665"/>
              </a:xfrm>
              <a:prstGeom prst="rect">
                <a:avLst/>
              </a:prstGeom>
              <a:noFill/>
            </p:spPr>
            <p:txBody>
              <a:bodyPr wrap="none" rtlCol="0">
                <a:spAutoFit/>
              </a:bodyPr>
              <a:lstStyle/>
              <a:p>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a14:m>
                <a:r>
                  <a:rPr kumimoji="1" lang="ja-JP" altLang="en-US" sz="2400"/>
                  <a:t>定常状態において状態</a:t>
                </a:r>
                <a14:m>
                  <m:oMath xmlns:m="http://schemas.openxmlformats.org/officeDocument/2006/math">
                    <m:r>
                      <a:rPr kumimoji="1" lang="en-US" altLang="ja-JP" sz="2400" b="0" i="1" smtClean="0">
                        <a:latin typeface="Cambria Math" panose="02040503050406030204" pitchFamily="18" charset="0"/>
                      </a:rPr>
                      <m:t>𝑖</m:t>
                    </m:r>
                  </m:oMath>
                </a14:m>
                <a:r>
                  <a:rPr kumimoji="1" lang="ja-JP" altLang="en-US" sz="2400"/>
                  <a:t>にいる確率</a:t>
                </a:r>
              </a:p>
            </p:txBody>
          </p:sp>
        </mc:Choice>
        <mc:Fallback xmlns="">
          <p:sp>
            <p:nvSpPr>
              <p:cNvPr id="12" name="テキスト ボックス 11">
                <a:extLst>
                  <a:ext uri="{FF2B5EF4-FFF2-40B4-BE49-F238E27FC236}">
                    <a16:creationId xmlns:a16="http://schemas.microsoft.com/office/drawing/2014/main" id="{A4AC7251-B686-96C9-36A0-53A6816B390D}"/>
                  </a:ext>
                </a:extLst>
              </p:cNvPr>
              <p:cNvSpPr txBox="1">
                <a:spLocks noRot="1" noChangeAspect="1" noMove="1" noResize="1" noEditPoints="1" noAdjustHandles="1" noChangeArrowheads="1" noChangeShapeType="1" noTextEdit="1"/>
              </p:cNvSpPr>
              <p:nvPr/>
            </p:nvSpPr>
            <p:spPr>
              <a:xfrm>
                <a:off x="3347864" y="2212082"/>
                <a:ext cx="5190588" cy="461665"/>
              </a:xfrm>
              <a:prstGeom prst="rect">
                <a:avLst/>
              </a:prstGeom>
              <a:blipFill>
                <a:blip r:embed="rId3"/>
                <a:stretch>
                  <a:fillRect t="-13514" r="-732" b="-27027"/>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7FD385FA-A108-90DE-30DE-2C0CC72F7A63}"/>
              </a:ext>
            </a:extLst>
          </p:cNvPr>
          <p:cNvSpPr txBox="1"/>
          <p:nvPr/>
        </p:nvSpPr>
        <p:spPr>
          <a:xfrm>
            <a:off x="323528" y="3356992"/>
            <a:ext cx="6482865" cy="400110"/>
          </a:xfrm>
          <a:prstGeom prst="rect">
            <a:avLst/>
          </a:prstGeom>
          <a:noFill/>
        </p:spPr>
        <p:txBody>
          <a:bodyPr wrap="none" rtlCol="0">
            <a:spAutoFit/>
          </a:bodyPr>
          <a:lstStyle/>
          <a:p>
            <a:r>
              <a:rPr kumimoji="1" lang="ja-JP" altLang="en-US" sz="2000"/>
              <a:t>ここで、マルコフ遷移図のある</a:t>
            </a:r>
            <a:r>
              <a:rPr kumimoji="1" lang="en-US" altLang="ja-JP" sz="2000" dirty="0"/>
              <a:t>2</a:t>
            </a:r>
            <a:r>
              <a:rPr kumimoji="1" lang="ja-JP" altLang="en-US" sz="2000"/>
              <a:t>状態の遷移に注目する</a:t>
            </a:r>
          </a:p>
        </p:txBody>
      </p:sp>
      <p:grpSp>
        <p:nvGrpSpPr>
          <p:cNvPr id="14" name="グループ化 13">
            <a:extLst>
              <a:ext uri="{FF2B5EF4-FFF2-40B4-BE49-F238E27FC236}">
                <a16:creationId xmlns:a16="http://schemas.microsoft.com/office/drawing/2014/main" id="{A5A24321-B22F-FA2C-7BB9-1F05A463A259}"/>
              </a:ext>
            </a:extLst>
          </p:cNvPr>
          <p:cNvGrpSpPr/>
          <p:nvPr/>
        </p:nvGrpSpPr>
        <p:grpSpPr>
          <a:xfrm>
            <a:off x="2339752" y="4103491"/>
            <a:ext cx="2936584" cy="2030002"/>
            <a:chOff x="1230562" y="1770270"/>
            <a:chExt cx="7087598" cy="4899517"/>
          </a:xfrm>
        </p:grpSpPr>
        <p:sp>
          <p:nvSpPr>
            <p:cNvPr id="15" name="円/楕円 14">
              <a:extLst>
                <a:ext uri="{FF2B5EF4-FFF2-40B4-BE49-F238E27FC236}">
                  <a16:creationId xmlns:a16="http://schemas.microsoft.com/office/drawing/2014/main" id="{ACA97C7D-34BD-E291-2F8B-11AAEAB80241}"/>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16" name="円/楕円 15">
              <a:extLst>
                <a:ext uri="{FF2B5EF4-FFF2-40B4-BE49-F238E27FC236}">
                  <a16:creationId xmlns:a16="http://schemas.microsoft.com/office/drawing/2014/main" id="{A6D3F90D-0343-B512-4A0F-FE08B57950CE}"/>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17" name="円/楕円 16">
              <a:extLst>
                <a:ext uri="{FF2B5EF4-FFF2-40B4-BE49-F238E27FC236}">
                  <a16:creationId xmlns:a16="http://schemas.microsoft.com/office/drawing/2014/main" id="{31BB3C25-0BE1-3048-BFD5-74E15237406C}"/>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18" name="直線矢印コネクタ 17">
              <a:extLst>
                <a:ext uri="{FF2B5EF4-FFF2-40B4-BE49-F238E27FC236}">
                  <a16:creationId xmlns:a16="http://schemas.microsoft.com/office/drawing/2014/main" id="{832BDDF4-A6E4-BDEB-3C96-871D395BA381}"/>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F1C17D37-276E-DC3D-0AC3-6C7C765EABE8}"/>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BE2B16E-3D84-ECA8-78DA-F55EF504649F}"/>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C8FDCFA2-ECE7-AA2B-4D9F-4045DC6CC62E}"/>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9450C234-22E3-6DCE-669A-F9C027AA5D8E}"/>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E932A4A4-5E48-5700-A0F8-A41115CA8E6B}"/>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フリーフォーム 23">
              <a:extLst>
                <a:ext uri="{FF2B5EF4-FFF2-40B4-BE49-F238E27FC236}">
                  <a16:creationId xmlns:a16="http://schemas.microsoft.com/office/drawing/2014/main" id="{72926708-F3E5-7E6B-3C24-A31EA644DB41}"/>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5" name="フリーフォーム 24">
              <a:extLst>
                <a:ext uri="{FF2B5EF4-FFF2-40B4-BE49-F238E27FC236}">
                  <a16:creationId xmlns:a16="http://schemas.microsoft.com/office/drawing/2014/main" id="{301C7971-2A52-4B89-25A1-DE5E5D907842}"/>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6" name="フリーフォーム 25">
              <a:extLst>
                <a:ext uri="{FF2B5EF4-FFF2-40B4-BE49-F238E27FC236}">
                  <a16:creationId xmlns:a16="http://schemas.microsoft.com/office/drawing/2014/main" id="{3688C309-4CD4-BBBE-80BC-435239CFE356}"/>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7" name="テキスト ボックス 26">
              <a:extLst>
                <a:ext uri="{FF2B5EF4-FFF2-40B4-BE49-F238E27FC236}">
                  <a16:creationId xmlns:a16="http://schemas.microsoft.com/office/drawing/2014/main" id="{DDE080B3-531E-4B15-D268-D24988E98200}"/>
                </a:ext>
              </a:extLst>
            </p:cNvPr>
            <p:cNvSpPr txBox="1"/>
            <p:nvPr/>
          </p:nvSpPr>
          <p:spPr>
            <a:xfrm>
              <a:off x="5414201" y="1770270"/>
              <a:ext cx="917710" cy="631410"/>
            </a:xfrm>
            <a:prstGeom prst="rect">
              <a:avLst/>
            </a:prstGeom>
            <a:noFill/>
          </p:spPr>
          <p:txBody>
            <a:bodyPr wrap="none" rtlCol="0">
              <a:spAutoFit/>
            </a:bodyPr>
            <a:lstStyle/>
            <a:p>
              <a:r>
                <a:rPr kumimoji="1" lang="en-US" altLang="ja-JP" sz="1100" dirty="0">
                  <a:solidFill>
                    <a:srgbClr val="7030A0"/>
                  </a:solidFill>
                </a:rPr>
                <a:t>1/6</a:t>
              </a:r>
              <a:endParaRPr kumimoji="1" lang="ja-JP" altLang="en-US" sz="1100">
                <a:solidFill>
                  <a:srgbClr val="7030A0"/>
                </a:solidFill>
              </a:endParaRPr>
            </a:p>
          </p:txBody>
        </p:sp>
        <p:sp>
          <p:nvSpPr>
            <p:cNvPr id="28" name="テキスト ボックス 27">
              <a:extLst>
                <a:ext uri="{FF2B5EF4-FFF2-40B4-BE49-F238E27FC236}">
                  <a16:creationId xmlns:a16="http://schemas.microsoft.com/office/drawing/2014/main" id="{3647224F-C49C-F797-B515-15DD3D733048}"/>
                </a:ext>
              </a:extLst>
            </p:cNvPr>
            <p:cNvSpPr txBox="1"/>
            <p:nvPr/>
          </p:nvSpPr>
          <p:spPr>
            <a:xfrm>
              <a:off x="2843104" y="3599516"/>
              <a:ext cx="917710" cy="631410"/>
            </a:xfrm>
            <a:prstGeom prst="rect">
              <a:avLst/>
            </a:prstGeom>
            <a:noFill/>
          </p:spPr>
          <p:txBody>
            <a:bodyPr wrap="none" rtlCol="0">
              <a:spAutoFit/>
            </a:bodyPr>
            <a:lstStyle/>
            <a:p>
              <a:r>
                <a:rPr kumimoji="1" lang="en-US" altLang="ja-JP" sz="1100" dirty="0">
                  <a:solidFill>
                    <a:srgbClr val="7030A0"/>
                  </a:solidFill>
                </a:rPr>
                <a:t>1/3</a:t>
              </a:r>
              <a:endParaRPr kumimoji="1" lang="ja-JP" altLang="en-US" sz="1100">
                <a:solidFill>
                  <a:srgbClr val="7030A0"/>
                </a:solidFill>
              </a:endParaRPr>
            </a:p>
          </p:txBody>
        </p:sp>
        <p:sp>
          <p:nvSpPr>
            <p:cNvPr id="29" name="テキスト ボックス 28">
              <a:extLst>
                <a:ext uri="{FF2B5EF4-FFF2-40B4-BE49-F238E27FC236}">
                  <a16:creationId xmlns:a16="http://schemas.microsoft.com/office/drawing/2014/main" id="{70FDFD34-28C1-2051-32B1-1BAC3A8BC828}"/>
                </a:ext>
              </a:extLst>
            </p:cNvPr>
            <p:cNvSpPr txBox="1"/>
            <p:nvPr/>
          </p:nvSpPr>
          <p:spPr>
            <a:xfrm>
              <a:off x="4849133" y="4269439"/>
              <a:ext cx="917710" cy="631410"/>
            </a:xfrm>
            <a:prstGeom prst="rect">
              <a:avLst/>
            </a:prstGeom>
            <a:noFill/>
          </p:spPr>
          <p:txBody>
            <a:bodyPr wrap="none" rtlCol="0">
              <a:spAutoFit/>
            </a:bodyPr>
            <a:lstStyle/>
            <a:p>
              <a:r>
                <a:rPr kumimoji="1" lang="en-US" altLang="ja-JP" sz="1100" dirty="0">
                  <a:solidFill>
                    <a:srgbClr val="7030A0"/>
                  </a:solidFill>
                </a:rPr>
                <a:t>1/2</a:t>
              </a:r>
              <a:endParaRPr kumimoji="1" lang="ja-JP" altLang="en-US" sz="1100">
                <a:solidFill>
                  <a:srgbClr val="7030A0"/>
                </a:solidFill>
              </a:endParaRPr>
            </a:p>
          </p:txBody>
        </p:sp>
        <p:sp>
          <p:nvSpPr>
            <p:cNvPr id="30" name="テキスト ボックス 29">
              <a:extLst>
                <a:ext uri="{FF2B5EF4-FFF2-40B4-BE49-F238E27FC236}">
                  <a16:creationId xmlns:a16="http://schemas.microsoft.com/office/drawing/2014/main" id="{C41A0B4C-AC25-569F-D8A5-5C29E9AF8606}"/>
                </a:ext>
              </a:extLst>
            </p:cNvPr>
            <p:cNvSpPr txBox="1"/>
            <p:nvPr/>
          </p:nvSpPr>
          <p:spPr>
            <a:xfrm>
              <a:off x="1230562" y="5890832"/>
              <a:ext cx="917710" cy="631410"/>
            </a:xfrm>
            <a:prstGeom prst="rect">
              <a:avLst/>
            </a:prstGeom>
            <a:noFill/>
          </p:spPr>
          <p:txBody>
            <a:bodyPr wrap="none" rtlCol="0">
              <a:spAutoFit/>
            </a:bodyPr>
            <a:lstStyle/>
            <a:p>
              <a:r>
                <a:rPr kumimoji="1" lang="en-US" altLang="ja-JP" sz="1100" dirty="0">
                  <a:solidFill>
                    <a:srgbClr val="92D050"/>
                  </a:solidFill>
                </a:rPr>
                <a:t>1/3</a:t>
              </a:r>
              <a:endParaRPr kumimoji="1" lang="ja-JP" altLang="en-US" sz="1100">
                <a:solidFill>
                  <a:srgbClr val="92D050"/>
                </a:solidFill>
              </a:endParaRPr>
            </a:p>
          </p:txBody>
        </p:sp>
        <p:sp>
          <p:nvSpPr>
            <p:cNvPr id="31" name="テキスト ボックス 30">
              <a:extLst>
                <a:ext uri="{FF2B5EF4-FFF2-40B4-BE49-F238E27FC236}">
                  <a16:creationId xmlns:a16="http://schemas.microsoft.com/office/drawing/2014/main" id="{6D33A304-7B6B-050E-8051-BC1DC023DDC8}"/>
                </a:ext>
              </a:extLst>
            </p:cNvPr>
            <p:cNvSpPr txBox="1"/>
            <p:nvPr/>
          </p:nvSpPr>
          <p:spPr>
            <a:xfrm>
              <a:off x="7400450" y="5559533"/>
              <a:ext cx="917710" cy="631410"/>
            </a:xfrm>
            <a:prstGeom prst="rect">
              <a:avLst/>
            </a:prstGeom>
            <a:noFill/>
          </p:spPr>
          <p:txBody>
            <a:bodyPr wrap="none" rtlCol="0">
              <a:spAutoFit/>
            </a:bodyPr>
            <a:lstStyle/>
            <a:p>
              <a:r>
                <a:rPr kumimoji="1" lang="en-US" altLang="ja-JP" sz="1100" dirty="0">
                  <a:solidFill>
                    <a:srgbClr val="FFC000"/>
                  </a:solidFill>
                </a:rPr>
                <a:t>1/2</a:t>
              </a:r>
              <a:endParaRPr kumimoji="1" lang="ja-JP" altLang="en-US" sz="1100">
                <a:solidFill>
                  <a:srgbClr val="FFC000"/>
                </a:solidFill>
              </a:endParaRPr>
            </a:p>
          </p:txBody>
        </p:sp>
        <p:sp>
          <p:nvSpPr>
            <p:cNvPr id="32" name="テキスト ボックス 31">
              <a:extLst>
                <a:ext uri="{FF2B5EF4-FFF2-40B4-BE49-F238E27FC236}">
                  <a16:creationId xmlns:a16="http://schemas.microsoft.com/office/drawing/2014/main" id="{A5CC7137-7EC8-2B0F-095D-6EE035380066}"/>
                </a:ext>
              </a:extLst>
            </p:cNvPr>
            <p:cNvSpPr txBox="1"/>
            <p:nvPr/>
          </p:nvSpPr>
          <p:spPr>
            <a:xfrm>
              <a:off x="3725328" y="4241857"/>
              <a:ext cx="917710" cy="631410"/>
            </a:xfrm>
            <a:prstGeom prst="rect">
              <a:avLst/>
            </a:prstGeom>
            <a:noFill/>
          </p:spPr>
          <p:txBody>
            <a:bodyPr wrap="none" rtlCol="0">
              <a:spAutoFit/>
            </a:bodyPr>
            <a:lstStyle/>
            <a:p>
              <a:r>
                <a:rPr kumimoji="1" lang="en-US" altLang="ja-JP" sz="1100" dirty="0">
                  <a:solidFill>
                    <a:srgbClr val="92D050"/>
                  </a:solidFill>
                </a:rPr>
                <a:t>1/6</a:t>
              </a:r>
              <a:endParaRPr kumimoji="1" lang="ja-JP" altLang="en-US" sz="1100">
                <a:solidFill>
                  <a:srgbClr val="92D050"/>
                </a:solidFill>
              </a:endParaRPr>
            </a:p>
          </p:txBody>
        </p:sp>
        <p:sp>
          <p:nvSpPr>
            <p:cNvPr id="33" name="テキスト ボックス 32">
              <a:extLst>
                <a:ext uri="{FF2B5EF4-FFF2-40B4-BE49-F238E27FC236}">
                  <a16:creationId xmlns:a16="http://schemas.microsoft.com/office/drawing/2014/main" id="{3D8006D2-7D6B-9713-195E-7FF85FA081BD}"/>
                </a:ext>
              </a:extLst>
            </p:cNvPr>
            <p:cNvSpPr txBox="1"/>
            <p:nvPr/>
          </p:nvSpPr>
          <p:spPr>
            <a:xfrm>
              <a:off x="4204447" y="6038377"/>
              <a:ext cx="917710" cy="631410"/>
            </a:xfrm>
            <a:prstGeom prst="rect">
              <a:avLst/>
            </a:prstGeom>
            <a:noFill/>
          </p:spPr>
          <p:txBody>
            <a:bodyPr wrap="none" rtlCol="0">
              <a:spAutoFit/>
            </a:bodyPr>
            <a:lstStyle/>
            <a:p>
              <a:r>
                <a:rPr kumimoji="1" lang="en-US" altLang="ja-JP" sz="1100" dirty="0">
                  <a:solidFill>
                    <a:srgbClr val="92D050"/>
                  </a:solidFill>
                </a:rPr>
                <a:t>1/2</a:t>
              </a:r>
              <a:endParaRPr kumimoji="1" lang="ja-JP" altLang="en-US" sz="1100">
                <a:solidFill>
                  <a:srgbClr val="92D050"/>
                </a:solidFill>
              </a:endParaRPr>
            </a:p>
          </p:txBody>
        </p:sp>
        <p:sp>
          <p:nvSpPr>
            <p:cNvPr id="34" name="テキスト ボックス 33">
              <a:extLst>
                <a:ext uri="{FF2B5EF4-FFF2-40B4-BE49-F238E27FC236}">
                  <a16:creationId xmlns:a16="http://schemas.microsoft.com/office/drawing/2014/main" id="{030EA1F3-DFD3-86AA-BF25-5C967B92607A}"/>
                </a:ext>
              </a:extLst>
            </p:cNvPr>
            <p:cNvSpPr txBox="1"/>
            <p:nvPr/>
          </p:nvSpPr>
          <p:spPr>
            <a:xfrm>
              <a:off x="5700622" y="3671447"/>
              <a:ext cx="917710" cy="631410"/>
            </a:xfrm>
            <a:prstGeom prst="rect">
              <a:avLst/>
            </a:prstGeom>
            <a:noFill/>
          </p:spPr>
          <p:txBody>
            <a:bodyPr wrap="none" rtlCol="0">
              <a:spAutoFit/>
            </a:bodyPr>
            <a:lstStyle/>
            <a:p>
              <a:r>
                <a:rPr kumimoji="1" lang="en-US" altLang="ja-JP" sz="1100" dirty="0">
                  <a:solidFill>
                    <a:srgbClr val="FFC000"/>
                  </a:solidFill>
                </a:rPr>
                <a:t>1/6</a:t>
              </a:r>
              <a:endParaRPr kumimoji="1" lang="ja-JP" altLang="en-US" sz="1100">
                <a:solidFill>
                  <a:srgbClr val="FFC000"/>
                </a:solidFill>
              </a:endParaRPr>
            </a:p>
          </p:txBody>
        </p:sp>
        <p:sp>
          <p:nvSpPr>
            <p:cNvPr id="35" name="テキスト ボックス 34">
              <a:extLst>
                <a:ext uri="{FF2B5EF4-FFF2-40B4-BE49-F238E27FC236}">
                  <a16:creationId xmlns:a16="http://schemas.microsoft.com/office/drawing/2014/main" id="{594AF152-EB72-8B38-E587-460FA3331022}"/>
                </a:ext>
              </a:extLst>
            </p:cNvPr>
            <p:cNvSpPr txBox="1"/>
            <p:nvPr/>
          </p:nvSpPr>
          <p:spPr>
            <a:xfrm>
              <a:off x="4204447" y="5060367"/>
              <a:ext cx="917710" cy="631410"/>
            </a:xfrm>
            <a:prstGeom prst="rect">
              <a:avLst/>
            </a:prstGeom>
            <a:noFill/>
          </p:spPr>
          <p:txBody>
            <a:bodyPr wrap="none" rtlCol="0">
              <a:spAutoFit/>
            </a:bodyPr>
            <a:lstStyle/>
            <a:p>
              <a:r>
                <a:rPr kumimoji="1" lang="en-US" altLang="ja-JP" sz="1100" dirty="0">
                  <a:solidFill>
                    <a:srgbClr val="FFC000"/>
                  </a:solidFill>
                </a:rPr>
                <a:t>1/3</a:t>
              </a:r>
              <a:endParaRPr kumimoji="1" lang="ja-JP" altLang="en-US" sz="1100">
                <a:solidFill>
                  <a:srgbClr val="FFC000"/>
                </a:solidFill>
              </a:endParaRPr>
            </a:p>
          </p:txBody>
        </p:sp>
      </p:grpSp>
      <p:sp>
        <p:nvSpPr>
          <p:cNvPr id="36" name="角丸四角形 35">
            <a:extLst>
              <a:ext uri="{FF2B5EF4-FFF2-40B4-BE49-F238E27FC236}">
                <a16:creationId xmlns:a16="http://schemas.microsoft.com/office/drawing/2014/main" id="{9D8AA3E5-2D42-226A-DD88-85FA8E9D48B2}"/>
              </a:ext>
            </a:extLst>
          </p:cNvPr>
          <p:cNvSpPr/>
          <p:nvPr/>
        </p:nvSpPr>
        <p:spPr>
          <a:xfrm rot="2333837">
            <a:off x="2983500" y="3671132"/>
            <a:ext cx="744336" cy="294726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03008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C5A67D-A3EC-3135-5620-F4F0A981090C}"/>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12464381-23E1-552D-CE4A-98EEF39199B0}"/>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1</a:t>
            </a:r>
            <a:endParaRPr kumimoji="1" lang="ja-JP" altLang="en-US" sz="4000">
              <a:solidFill>
                <a:schemeClr val="tx1"/>
              </a:solidFill>
            </a:endParaRPr>
          </a:p>
        </p:txBody>
      </p:sp>
      <p:sp>
        <p:nvSpPr>
          <p:cNvPr id="4" name="円/楕円 3">
            <a:extLst>
              <a:ext uri="{FF2B5EF4-FFF2-40B4-BE49-F238E27FC236}">
                <a16:creationId xmlns:a16="http://schemas.microsoft.com/office/drawing/2014/main" id="{D6CB75BE-175E-54C9-322F-6F0943B810A9}"/>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2</a:t>
            </a: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936D165E-F4CF-5786-DAB0-9A2546EB6863}"/>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A4D42D35-4239-079B-6E4F-5D1FE0C74E5E}"/>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8" name="直線矢印コネクタ 7">
            <a:extLst>
              <a:ext uri="{FF2B5EF4-FFF2-40B4-BE49-F238E27FC236}">
                <a16:creationId xmlns:a16="http://schemas.microsoft.com/office/drawing/2014/main" id="{40AEB25C-427E-761F-5995-74E62F0924B1}"/>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F1A4CB1E-1875-2177-6619-2839882878E4}"/>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09F84E42-6A0F-5270-7070-B90BD4D1C8B3}"/>
              </a:ext>
            </a:extLst>
          </p:cNvPr>
          <p:cNvSpPr txBox="1"/>
          <p:nvPr/>
        </p:nvSpPr>
        <p:spPr>
          <a:xfrm>
            <a:off x="4283968" y="1353316"/>
            <a:ext cx="505267" cy="369332"/>
          </a:xfrm>
          <a:prstGeom prst="rect">
            <a:avLst/>
          </a:prstGeom>
          <a:noFill/>
        </p:spPr>
        <p:txBody>
          <a:bodyPr wrap="none" rtlCol="0">
            <a:spAutoFit/>
          </a:bodyPr>
          <a:lstStyle/>
          <a:p>
            <a:r>
              <a:rPr kumimoji="1" lang="en-US" altLang="ja-JP" dirty="0"/>
              <a:t>1/3</a:t>
            </a:r>
            <a:endParaRPr kumimoji="1" lang="ja-JP" altLang="en-US"/>
          </a:p>
        </p:txBody>
      </p:sp>
      <p:sp>
        <p:nvSpPr>
          <p:cNvPr id="13" name="テキスト ボックス 12">
            <a:extLst>
              <a:ext uri="{FF2B5EF4-FFF2-40B4-BE49-F238E27FC236}">
                <a16:creationId xmlns:a16="http://schemas.microsoft.com/office/drawing/2014/main" id="{1F80D7FB-1E9D-0051-1FD8-05B9F03B54A4}"/>
              </a:ext>
            </a:extLst>
          </p:cNvPr>
          <p:cNvSpPr txBox="1"/>
          <p:nvPr/>
        </p:nvSpPr>
        <p:spPr>
          <a:xfrm>
            <a:off x="4268384" y="2469189"/>
            <a:ext cx="505267" cy="369332"/>
          </a:xfrm>
          <a:prstGeom prst="rect">
            <a:avLst/>
          </a:prstGeom>
          <a:noFill/>
        </p:spPr>
        <p:txBody>
          <a:bodyPr wrap="none" rtlCol="0">
            <a:spAutoFit/>
          </a:bodyPr>
          <a:lstStyle/>
          <a:p>
            <a:r>
              <a:rPr kumimoji="1" lang="en-US" altLang="ja-JP" dirty="0"/>
              <a:t>1/6</a:t>
            </a:r>
            <a:endParaRPr kumimoji="1" lang="ja-JP" altLang="en-US"/>
          </a:p>
        </p:txBody>
      </p:sp>
      <p:sp>
        <p:nvSpPr>
          <p:cNvPr id="15" name="テキスト ボックス 14">
            <a:extLst>
              <a:ext uri="{FF2B5EF4-FFF2-40B4-BE49-F238E27FC236}">
                <a16:creationId xmlns:a16="http://schemas.microsoft.com/office/drawing/2014/main" id="{54776A9D-526E-E98D-0E88-A62B9D42308A}"/>
              </a:ext>
            </a:extLst>
          </p:cNvPr>
          <p:cNvSpPr txBox="1"/>
          <p:nvPr/>
        </p:nvSpPr>
        <p:spPr>
          <a:xfrm>
            <a:off x="690707" y="2951946"/>
            <a:ext cx="5303055" cy="830997"/>
          </a:xfrm>
          <a:prstGeom prst="rect">
            <a:avLst/>
          </a:prstGeom>
          <a:noFill/>
        </p:spPr>
        <p:txBody>
          <a:bodyPr wrap="none" rtlCol="0">
            <a:spAutoFit/>
          </a:bodyPr>
          <a:lstStyle/>
          <a:p>
            <a:pPr marL="342900" indent="-342900">
              <a:buFont typeface="Arial" panose="020B0604020202020204" pitchFamily="34" charset="0"/>
              <a:buChar char="•"/>
            </a:pPr>
            <a:r>
              <a:rPr lang="ja-JP" altLang="en-US" sz="2400"/>
              <a:t>状態</a:t>
            </a:r>
            <a:r>
              <a:rPr lang="en-US" altLang="ja-JP" sz="2400" dirty="0"/>
              <a:t>1</a:t>
            </a:r>
            <a:r>
              <a:rPr lang="ja-JP" altLang="en-US" sz="2400"/>
              <a:t>から</a:t>
            </a:r>
            <a:r>
              <a:rPr lang="en-US" altLang="ja-JP" sz="2400" dirty="0"/>
              <a:t>2</a:t>
            </a:r>
            <a:r>
              <a:rPr lang="ja-JP" altLang="en-US" sz="2400"/>
              <a:t>へは確率</a:t>
            </a:r>
            <a:r>
              <a:rPr lang="en-US" altLang="ja-JP" sz="2400" dirty="0"/>
              <a:t>1/3</a:t>
            </a:r>
            <a:r>
              <a:rPr lang="ja-JP" altLang="en-US" sz="2400"/>
              <a:t>で遷移する</a:t>
            </a:r>
            <a:endParaRPr lang="en-US" altLang="ja-JP" sz="2400" dirty="0"/>
          </a:p>
          <a:p>
            <a:pPr marL="342900" indent="-342900">
              <a:buFont typeface="Arial" panose="020B0604020202020204" pitchFamily="34" charset="0"/>
              <a:buChar char="•"/>
            </a:pPr>
            <a:r>
              <a:rPr lang="ja-JP" altLang="en-US" sz="2400"/>
              <a:t>状態</a:t>
            </a:r>
            <a:r>
              <a:rPr lang="en-US" altLang="ja-JP" sz="2400" dirty="0"/>
              <a:t>2</a:t>
            </a:r>
            <a:r>
              <a:rPr lang="ja-JP" altLang="en-US" sz="2400"/>
              <a:t>から</a:t>
            </a:r>
            <a:r>
              <a:rPr lang="en-US" altLang="ja-JP" sz="2400" dirty="0"/>
              <a:t>1</a:t>
            </a:r>
            <a:r>
              <a:rPr lang="ja-JP" altLang="en-US" sz="2400"/>
              <a:t>へは確率</a:t>
            </a:r>
            <a:r>
              <a:rPr lang="en-US" altLang="ja-JP" sz="2400" dirty="0"/>
              <a:t>1/6</a:t>
            </a:r>
            <a:r>
              <a:rPr lang="ja-JP" altLang="en-US" sz="2400"/>
              <a:t>で遷移する</a:t>
            </a:r>
            <a:endParaRPr kumimoji="1" lang="ja-JP" altLang="en-US" sz="2400"/>
          </a:p>
        </p:txBody>
      </p:sp>
      <p:sp>
        <p:nvSpPr>
          <p:cNvPr id="18" name="テキスト ボックス 17">
            <a:extLst>
              <a:ext uri="{FF2B5EF4-FFF2-40B4-BE49-F238E27FC236}">
                <a16:creationId xmlns:a16="http://schemas.microsoft.com/office/drawing/2014/main" id="{B07DAFB1-6050-F203-98DC-966810C6EB9A}"/>
              </a:ext>
            </a:extLst>
          </p:cNvPr>
          <p:cNvSpPr txBox="1"/>
          <p:nvPr/>
        </p:nvSpPr>
        <p:spPr>
          <a:xfrm>
            <a:off x="690707" y="3777104"/>
            <a:ext cx="7432408" cy="461665"/>
          </a:xfrm>
          <a:prstGeom prst="rect">
            <a:avLst/>
          </a:prstGeom>
          <a:noFill/>
        </p:spPr>
        <p:txBody>
          <a:bodyPr wrap="square">
            <a:spAutoFit/>
          </a:bodyPr>
          <a:lstStyle/>
          <a:p>
            <a:r>
              <a:rPr kumimoji="1" lang="ja-JP" altLang="en-US" sz="2400"/>
              <a:t>定常状態なら、上記のやりとりで確率が変わらない</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97ECA856-B90D-6D4E-2543-AC4F3BA6A115}"/>
                  </a:ext>
                </a:extLst>
              </p:cNvPr>
              <p:cNvSpPr txBox="1"/>
              <p:nvPr/>
            </p:nvSpPr>
            <p:spPr>
              <a:xfrm>
                <a:off x="3609601" y="4369180"/>
                <a:ext cx="2098267"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3</m:t>
                              </m:r>
                            </m:den>
                          </m:f>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6</m:t>
                          </m:r>
                        </m:den>
                      </m:f>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oMath>
                  </m:oMathPara>
                </a14:m>
                <a:endParaRPr kumimoji="1" lang="ja-JP" altLang="en-US" sz="3200"/>
              </a:p>
            </p:txBody>
          </p:sp>
        </mc:Choice>
        <mc:Fallback xmlns="">
          <p:sp>
            <p:nvSpPr>
              <p:cNvPr id="19" name="テキスト ボックス 18">
                <a:extLst>
                  <a:ext uri="{FF2B5EF4-FFF2-40B4-BE49-F238E27FC236}">
                    <a16:creationId xmlns:a16="http://schemas.microsoft.com/office/drawing/2014/main" id="{97ECA856-B90D-6D4E-2543-AC4F3BA6A115}"/>
                  </a:ext>
                </a:extLst>
              </p:cNvPr>
              <p:cNvSpPr txBox="1">
                <a:spLocks noRot="1" noChangeAspect="1" noMove="1" noResize="1" noEditPoints="1" noAdjustHandles="1" noChangeArrowheads="1" noChangeShapeType="1" noTextEdit="1"/>
              </p:cNvSpPr>
              <p:nvPr/>
            </p:nvSpPr>
            <p:spPr>
              <a:xfrm>
                <a:off x="3609601" y="4369180"/>
                <a:ext cx="2098267" cy="925190"/>
              </a:xfrm>
              <a:prstGeom prst="rect">
                <a:avLst/>
              </a:prstGeom>
              <a:blipFill>
                <a:blip r:embed="rId2"/>
                <a:stretch>
                  <a:fillRect l="-3614" t="-1370" r="-602" b="-13699"/>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E7250726-01F6-3619-5792-BEFADE1805EC}"/>
              </a:ext>
            </a:extLst>
          </p:cNvPr>
          <p:cNvSpPr txBox="1"/>
          <p:nvPr/>
        </p:nvSpPr>
        <p:spPr>
          <a:xfrm>
            <a:off x="1915355" y="5397813"/>
            <a:ext cx="2518638" cy="369332"/>
          </a:xfrm>
          <a:prstGeom prst="rect">
            <a:avLst/>
          </a:prstGeom>
          <a:noFill/>
        </p:spPr>
        <p:txBody>
          <a:bodyPr wrap="none" rtlCol="0">
            <a:spAutoFit/>
          </a:bodyPr>
          <a:lstStyle/>
          <a:p>
            <a:r>
              <a:rPr kumimoji="1" lang="ja-JP" altLang="en-US"/>
              <a:t>状態</a:t>
            </a:r>
            <a:r>
              <a:rPr kumimoji="1" lang="en-US" altLang="ja-JP" dirty="0"/>
              <a:t>1</a:t>
            </a:r>
            <a:r>
              <a:rPr kumimoji="1" lang="ja-JP" altLang="en-US"/>
              <a:t>から</a:t>
            </a:r>
            <a:r>
              <a:rPr kumimoji="1" lang="en-US" altLang="ja-JP" dirty="0"/>
              <a:t>2</a:t>
            </a:r>
            <a:r>
              <a:rPr kumimoji="1" lang="ja-JP" altLang="en-US"/>
              <a:t>に行く流れ</a:t>
            </a:r>
          </a:p>
        </p:txBody>
      </p:sp>
      <p:sp>
        <p:nvSpPr>
          <p:cNvPr id="21" name="テキスト ボックス 20">
            <a:extLst>
              <a:ext uri="{FF2B5EF4-FFF2-40B4-BE49-F238E27FC236}">
                <a16:creationId xmlns:a16="http://schemas.microsoft.com/office/drawing/2014/main" id="{82F1364C-CFE8-95CB-BB93-6EA7C533E62D}"/>
              </a:ext>
            </a:extLst>
          </p:cNvPr>
          <p:cNvSpPr txBox="1"/>
          <p:nvPr/>
        </p:nvSpPr>
        <p:spPr>
          <a:xfrm>
            <a:off x="4734443" y="5421362"/>
            <a:ext cx="2518638" cy="369332"/>
          </a:xfrm>
          <a:prstGeom prst="rect">
            <a:avLst/>
          </a:prstGeom>
          <a:noFill/>
        </p:spPr>
        <p:txBody>
          <a:bodyPr wrap="none" rtlCol="0">
            <a:spAutoFit/>
          </a:bodyPr>
          <a:lstStyle/>
          <a:p>
            <a:r>
              <a:rPr kumimoji="1" lang="ja-JP" altLang="en-US"/>
              <a:t>状態</a:t>
            </a:r>
            <a:r>
              <a:rPr lang="en-US" altLang="ja-JP" dirty="0"/>
              <a:t>2</a:t>
            </a:r>
            <a:r>
              <a:rPr kumimoji="1" lang="ja-JP" altLang="en-US"/>
              <a:t>から</a:t>
            </a:r>
            <a:r>
              <a:rPr kumimoji="1" lang="en-US" altLang="ja-JP" dirty="0"/>
              <a:t>1</a:t>
            </a:r>
            <a:r>
              <a:rPr kumimoji="1" lang="ja-JP" altLang="en-US"/>
              <a:t>に行く流れ</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036737C-86AB-D5E1-B16A-F34DA23E49AE}"/>
                  </a:ext>
                </a:extLst>
              </p:cNvPr>
              <p:cNvSpPr txBox="1"/>
              <p:nvPr/>
            </p:nvSpPr>
            <p:spPr>
              <a:xfrm>
                <a:off x="3275856" y="6032901"/>
                <a:ext cx="231627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=1:2</m:t>
                      </m:r>
                    </m:oMath>
                  </m:oMathPara>
                </a14:m>
                <a:endParaRPr kumimoji="1" lang="ja-JP" altLang="en-US" sz="3200"/>
              </a:p>
            </p:txBody>
          </p:sp>
        </mc:Choice>
        <mc:Fallback xmlns="">
          <p:sp>
            <p:nvSpPr>
              <p:cNvPr id="22" name="テキスト ボックス 21">
                <a:extLst>
                  <a:ext uri="{FF2B5EF4-FFF2-40B4-BE49-F238E27FC236}">
                    <a16:creationId xmlns:a16="http://schemas.microsoft.com/office/drawing/2014/main" id="{A036737C-86AB-D5E1-B16A-F34DA23E49AE}"/>
                  </a:ext>
                </a:extLst>
              </p:cNvPr>
              <p:cNvSpPr txBox="1">
                <a:spLocks noRot="1" noChangeAspect="1" noMove="1" noResize="1" noEditPoints="1" noAdjustHandles="1" noChangeArrowheads="1" noChangeShapeType="1" noTextEdit="1"/>
              </p:cNvSpPr>
              <p:nvPr/>
            </p:nvSpPr>
            <p:spPr>
              <a:xfrm>
                <a:off x="3275856" y="6032901"/>
                <a:ext cx="2316275" cy="492443"/>
              </a:xfrm>
              <a:prstGeom prst="rect">
                <a:avLst/>
              </a:prstGeom>
              <a:blipFill>
                <a:blip r:embed="rId3"/>
                <a:stretch>
                  <a:fillRect l="-1087" r="-3261" b="-1538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14564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D5FCB33-3F55-7FC6-D642-7DCB9E1FD454}"/>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840CF7B4-0BB8-6E3D-483B-59CAD5A38732}"/>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2</a:t>
            </a:r>
            <a:endParaRPr kumimoji="1" lang="ja-JP" altLang="en-US" sz="4000">
              <a:solidFill>
                <a:schemeClr val="tx1"/>
              </a:solidFill>
            </a:endParaRPr>
          </a:p>
        </p:txBody>
      </p:sp>
      <p:sp>
        <p:nvSpPr>
          <p:cNvPr id="4" name="円/楕円 3">
            <a:extLst>
              <a:ext uri="{FF2B5EF4-FFF2-40B4-BE49-F238E27FC236}">
                <a16:creationId xmlns:a16="http://schemas.microsoft.com/office/drawing/2014/main" id="{AC1F89A3-A439-BC69-45CA-AD6C2DD63BFF}"/>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3</a:t>
            </a: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C3CCAF73-F7B1-5152-F783-8CCC77A6266D}"/>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D9DE68AC-7458-8380-0C87-84A33F2EA5EB}"/>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7" name="直線矢印コネクタ 6">
            <a:extLst>
              <a:ext uri="{FF2B5EF4-FFF2-40B4-BE49-F238E27FC236}">
                <a16:creationId xmlns:a16="http://schemas.microsoft.com/office/drawing/2014/main" id="{F0BE192C-8D11-6D96-5A23-CD31D694769E}"/>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33436886-1F15-6060-9F35-ED555A8C85F0}"/>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9C9336C6-D8E9-3E2D-6A8F-3C2BD9A387B7}"/>
              </a:ext>
            </a:extLst>
          </p:cNvPr>
          <p:cNvSpPr txBox="1"/>
          <p:nvPr/>
        </p:nvSpPr>
        <p:spPr>
          <a:xfrm>
            <a:off x="4283968" y="1353316"/>
            <a:ext cx="505267" cy="369332"/>
          </a:xfrm>
          <a:prstGeom prst="rect">
            <a:avLst/>
          </a:prstGeom>
          <a:noFill/>
        </p:spPr>
        <p:txBody>
          <a:bodyPr wrap="none" rtlCol="0">
            <a:spAutoFit/>
          </a:bodyPr>
          <a:lstStyle/>
          <a:p>
            <a:r>
              <a:rPr kumimoji="1" lang="en-US" altLang="ja-JP" dirty="0"/>
              <a:t>1/2</a:t>
            </a:r>
            <a:endParaRPr kumimoji="1" lang="ja-JP" altLang="en-US"/>
          </a:p>
        </p:txBody>
      </p:sp>
      <p:sp>
        <p:nvSpPr>
          <p:cNvPr id="10" name="テキスト ボックス 9">
            <a:extLst>
              <a:ext uri="{FF2B5EF4-FFF2-40B4-BE49-F238E27FC236}">
                <a16:creationId xmlns:a16="http://schemas.microsoft.com/office/drawing/2014/main" id="{38E114BD-F845-C929-AE0A-B5905B51FE8C}"/>
              </a:ext>
            </a:extLst>
          </p:cNvPr>
          <p:cNvSpPr txBox="1"/>
          <p:nvPr/>
        </p:nvSpPr>
        <p:spPr>
          <a:xfrm>
            <a:off x="4268384" y="2469189"/>
            <a:ext cx="505267" cy="369332"/>
          </a:xfrm>
          <a:prstGeom prst="rect">
            <a:avLst/>
          </a:prstGeom>
          <a:noFill/>
        </p:spPr>
        <p:txBody>
          <a:bodyPr wrap="none" rtlCol="0">
            <a:spAutoFit/>
          </a:bodyPr>
          <a:lstStyle/>
          <a:p>
            <a:r>
              <a:rPr kumimoji="1" lang="en-US" altLang="ja-JP" dirty="0"/>
              <a:t>1/3</a:t>
            </a:r>
            <a:endParaRPr kumimoji="1" lang="ja-JP" altLang="en-US"/>
          </a:p>
        </p:txBody>
      </p:sp>
      <p:sp>
        <p:nvSpPr>
          <p:cNvPr id="11" name="テキスト ボックス 10">
            <a:extLst>
              <a:ext uri="{FF2B5EF4-FFF2-40B4-BE49-F238E27FC236}">
                <a16:creationId xmlns:a16="http://schemas.microsoft.com/office/drawing/2014/main" id="{3B69E9F1-DCD6-28AE-3E3B-F451291DAC58}"/>
              </a:ext>
            </a:extLst>
          </p:cNvPr>
          <p:cNvSpPr txBox="1"/>
          <p:nvPr/>
        </p:nvSpPr>
        <p:spPr>
          <a:xfrm>
            <a:off x="690707" y="2951946"/>
            <a:ext cx="5303055" cy="830997"/>
          </a:xfrm>
          <a:prstGeom prst="rect">
            <a:avLst/>
          </a:prstGeom>
          <a:noFill/>
        </p:spPr>
        <p:txBody>
          <a:bodyPr wrap="none" rtlCol="0">
            <a:spAutoFit/>
          </a:bodyPr>
          <a:lstStyle/>
          <a:p>
            <a:pPr marL="342900" indent="-342900">
              <a:buFont typeface="Arial" panose="020B0604020202020204" pitchFamily="34" charset="0"/>
              <a:buChar char="•"/>
            </a:pPr>
            <a:r>
              <a:rPr lang="ja-JP" altLang="en-US" sz="2400"/>
              <a:t>状態</a:t>
            </a:r>
            <a:r>
              <a:rPr lang="en-US" altLang="ja-JP" sz="2400" dirty="0"/>
              <a:t>2</a:t>
            </a:r>
            <a:r>
              <a:rPr lang="ja-JP" altLang="en-US" sz="2400"/>
              <a:t>から</a:t>
            </a:r>
            <a:r>
              <a:rPr lang="en-US" altLang="ja-JP" sz="2400" dirty="0"/>
              <a:t>3</a:t>
            </a:r>
            <a:r>
              <a:rPr lang="ja-JP" altLang="en-US" sz="2400"/>
              <a:t>へは確率</a:t>
            </a:r>
            <a:r>
              <a:rPr lang="en-US" altLang="ja-JP" sz="2400" dirty="0"/>
              <a:t>1/2</a:t>
            </a:r>
            <a:r>
              <a:rPr lang="ja-JP" altLang="en-US" sz="2400"/>
              <a:t>で遷移する</a:t>
            </a:r>
            <a:endParaRPr lang="en-US" altLang="ja-JP" sz="2400" dirty="0"/>
          </a:p>
          <a:p>
            <a:pPr marL="342900" indent="-342900">
              <a:buFont typeface="Arial" panose="020B0604020202020204" pitchFamily="34" charset="0"/>
              <a:buChar char="•"/>
            </a:pPr>
            <a:r>
              <a:rPr lang="ja-JP" altLang="en-US" sz="2400"/>
              <a:t>状態</a:t>
            </a:r>
            <a:r>
              <a:rPr lang="en-US" altLang="ja-JP" sz="2400" dirty="0"/>
              <a:t>3</a:t>
            </a:r>
            <a:r>
              <a:rPr lang="ja-JP" altLang="en-US" sz="2400"/>
              <a:t>から</a:t>
            </a:r>
            <a:r>
              <a:rPr lang="en-US" altLang="ja-JP" sz="2400" dirty="0"/>
              <a:t>2</a:t>
            </a:r>
            <a:r>
              <a:rPr lang="ja-JP" altLang="en-US" sz="2400"/>
              <a:t>へは確率</a:t>
            </a:r>
            <a:r>
              <a:rPr lang="en-US" altLang="ja-JP" sz="2400" dirty="0"/>
              <a:t>1/3</a:t>
            </a:r>
            <a:r>
              <a:rPr lang="ja-JP" altLang="en-US" sz="2400"/>
              <a:t>で遷移する</a:t>
            </a:r>
            <a:endParaRPr kumimoji="1" lang="ja-JP" altLang="en-US" sz="240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D293804-3750-E255-CBC9-0249C07B875C}"/>
                  </a:ext>
                </a:extLst>
              </p:cNvPr>
              <p:cNvSpPr txBox="1"/>
              <p:nvPr/>
            </p:nvSpPr>
            <p:spPr>
              <a:xfrm>
                <a:off x="3522866" y="3929616"/>
                <a:ext cx="2098267"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2</m:t>
                              </m:r>
                            </m:den>
                          </m:f>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3</m:t>
                          </m:r>
                        </m:den>
                      </m:f>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oMath>
                  </m:oMathPara>
                </a14:m>
                <a:endParaRPr kumimoji="1" lang="ja-JP" altLang="en-US" sz="3200"/>
              </a:p>
            </p:txBody>
          </p:sp>
        </mc:Choice>
        <mc:Fallback xmlns="">
          <p:sp>
            <p:nvSpPr>
              <p:cNvPr id="12" name="テキスト ボックス 11">
                <a:extLst>
                  <a:ext uri="{FF2B5EF4-FFF2-40B4-BE49-F238E27FC236}">
                    <a16:creationId xmlns:a16="http://schemas.microsoft.com/office/drawing/2014/main" id="{8D293804-3750-E255-CBC9-0249C07B875C}"/>
                  </a:ext>
                </a:extLst>
              </p:cNvPr>
              <p:cNvSpPr txBox="1">
                <a:spLocks noRot="1" noChangeAspect="1" noMove="1" noResize="1" noEditPoints="1" noAdjustHandles="1" noChangeArrowheads="1" noChangeShapeType="1" noTextEdit="1"/>
              </p:cNvSpPr>
              <p:nvPr/>
            </p:nvSpPr>
            <p:spPr>
              <a:xfrm>
                <a:off x="3522866" y="3929616"/>
                <a:ext cx="2098267" cy="925190"/>
              </a:xfrm>
              <a:prstGeom prst="rect">
                <a:avLst/>
              </a:prstGeom>
              <a:blipFill>
                <a:blip r:embed="rId2"/>
                <a:stretch>
                  <a:fillRect l="-3614" t="-1351" r="-1205" b="-13514"/>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5C249470-4CAB-7587-8986-F31FB4ABCA45}"/>
              </a:ext>
            </a:extLst>
          </p:cNvPr>
          <p:cNvSpPr txBox="1"/>
          <p:nvPr/>
        </p:nvSpPr>
        <p:spPr>
          <a:xfrm>
            <a:off x="1907704" y="5023467"/>
            <a:ext cx="2518638" cy="369332"/>
          </a:xfrm>
          <a:prstGeom prst="rect">
            <a:avLst/>
          </a:prstGeom>
          <a:noFill/>
        </p:spPr>
        <p:txBody>
          <a:bodyPr wrap="none" rtlCol="0">
            <a:spAutoFit/>
          </a:bodyPr>
          <a:lstStyle/>
          <a:p>
            <a:r>
              <a:rPr kumimoji="1" lang="ja-JP" altLang="en-US"/>
              <a:t>状態</a:t>
            </a:r>
            <a:r>
              <a:rPr kumimoji="1" lang="en-US" altLang="ja-JP" dirty="0"/>
              <a:t>2</a:t>
            </a:r>
            <a:r>
              <a:rPr kumimoji="1" lang="ja-JP" altLang="en-US"/>
              <a:t>から</a:t>
            </a:r>
            <a:r>
              <a:rPr kumimoji="1" lang="en-US" altLang="ja-JP" dirty="0"/>
              <a:t>3</a:t>
            </a:r>
            <a:r>
              <a:rPr kumimoji="1" lang="ja-JP" altLang="en-US"/>
              <a:t>に行く流れ</a:t>
            </a:r>
          </a:p>
        </p:txBody>
      </p:sp>
      <p:sp>
        <p:nvSpPr>
          <p:cNvPr id="14" name="テキスト ボックス 13">
            <a:extLst>
              <a:ext uri="{FF2B5EF4-FFF2-40B4-BE49-F238E27FC236}">
                <a16:creationId xmlns:a16="http://schemas.microsoft.com/office/drawing/2014/main" id="{3BB80EE0-CBF9-ED18-09C5-9339C664B1DF}"/>
              </a:ext>
            </a:extLst>
          </p:cNvPr>
          <p:cNvSpPr txBox="1"/>
          <p:nvPr/>
        </p:nvSpPr>
        <p:spPr>
          <a:xfrm>
            <a:off x="4726792" y="5047016"/>
            <a:ext cx="2518638" cy="369332"/>
          </a:xfrm>
          <a:prstGeom prst="rect">
            <a:avLst/>
          </a:prstGeom>
          <a:noFill/>
        </p:spPr>
        <p:txBody>
          <a:bodyPr wrap="none" rtlCol="0">
            <a:spAutoFit/>
          </a:bodyPr>
          <a:lstStyle/>
          <a:p>
            <a:r>
              <a:rPr kumimoji="1" lang="ja-JP" altLang="en-US"/>
              <a:t>状態</a:t>
            </a:r>
            <a:r>
              <a:rPr lang="en-US" altLang="ja-JP" dirty="0"/>
              <a:t>3</a:t>
            </a:r>
            <a:r>
              <a:rPr kumimoji="1" lang="ja-JP" altLang="en-US"/>
              <a:t>から</a:t>
            </a:r>
            <a:r>
              <a:rPr kumimoji="1" lang="en-US" altLang="ja-JP" dirty="0"/>
              <a:t>2</a:t>
            </a:r>
            <a:r>
              <a:rPr kumimoji="1" lang="ja-JP" altLang="en-US"/>
              <a:t>に行く流れ</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C8C7645D-C148-4DB0-C580-7C5F582DA5AE}"/>
                  </a:ext>
                </a:extLst>
              </p:cNvPr>
              <p:cNvSpPr txBox="1"/>
              <p:nvPr/>
            </p:nvSpPr>
            <p:spPr>
              <a:xfrm>
                <a:off x="3418898" y="5608558"/>
                <a:ext cx="231627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r>
                        <a:rPr kumimoji="1" lang="en-US" altLang="ja-JP" sz="3200" b="0" i="1" smtClean="0">
                          <a:latin typeface="Cambria Math" panose="02040503050406030204" pitchFamily="18" charset="0"/>
                        </a:rPr>
                        <m:t>=2:3</m:t>
                      </m:r>
                    </m:oMath>
                  </m:oMathPara>
                </a14:m>
                <a:endParaRPr kumimoji="1" lang="ja-JP" altLang="en-US" sz="3200"/>
              </a:p>
            </p:txBody>
          </p:sp>
        </mc:Choice>
        <mc:Fallback xmlns="">
          <p:sp>
            <p:nvSpPr>
              <p:cNvPr id="15" name="テキスト ボックス 14">
                <a:extLst>
                  <a:ext uri="{FF2B5EF4-FFF2-40B4-BE49-F238E27FC236}">
                    <a16:creationId xmlns:a16="http://schemas.microsoft.com/office/drawing/2014/main" id="{C8C7645D-C148-4DB0-C580-7C5F582DA5AE}"/>
                  </a:ext>
                </a:extLst>
              </p:cNvPr>
              <p:cNvSpPr txBox="1">
                <a:spLocks noRot="1" noChangeAspect="1" noMove="1" noResize="1" noEditPoints="1" noAdjustHandles="1" noChangeArrowheads="1" noChangeShapeType="1" noTextEdit="1"/>
              </p:cNvSpPr>
              <p:nvPr/>
            </p:nvSpPr>
            <p:spPr>
              <a:xfrm>
                <a:off x="3418898" y="5608558"/>
                <a:ext cx="2316275" cy="492443"/>
              </a:xfrm>
              <a:prstGeom prst="rect">
                <a:avLst/>
              </a:prstGeom>
              <a:blipFill>
                <a:blip r:embed="rId3"/>
                <a:stretch>
                  <a:fillRect l="-1639" r="-3279" b="-175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44772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0948209-04AB-60AE-0FD5-C5F9C6D44B98}"/>
              </a:ext>
            </a:extLst>
          </p:cNvPr>
          <p:cNvSpPr>
            <a:spLocks noGrp="1"/>
          </p:cNvSpPr>
          <p:nvPr>
            <p:ph type="body" sz="quarter" idx="10"/>
          </p:nvPr>
        </p:nvSpPr>
        <p:spPr/>
        <p:txBody>
          <a:bodyPr/>
          <a:lstStyle/>
          <a:p>
            <a:r>
              <a:rPr lang="ja-JP" altLang="en-US"/>
              <a:t>詳細釣り合い条件</a:t>
            </a:r>
            <a:endParaRPr kumimoji="1" lang="ja-JP" altLang="en-US"/>
          </a:p>
        </p:txBody>
      </p:sp>
      <p:sp>
        <p:nvSpPr>
          <p:cNvPr id="3" name="テキスト ボックス 2">
            <a:extLst>
              <a:ext uri="{FF2B5EF4-FFF2-40B4-BE49-F238E27FC236}">
                <a16:creationId xmlns:a16="http://schemas.microsoft.com/office/drawing/2014/main" id="{D7ECD345-D491-B1C4-0986-FD036E25E1D9}"/>
              </a:ext>
            </a:extLst>
          </p:cNvPr>
          <p:cNvSpPr txBox="1"/>
          <p:nvPr/>
        </p:nvSpPr>
        <p:spPr>
          <a:xfrm>
            <a:off x="683568" y="1196752"/>
            <a:ext cx="1620957" cy="523220"/>
          </a:xfrm>
          <a:prstGeom prst="rect">
            <a:avLst/>
          </a:prstGeom>
          <a:noFill/>
        </p:spPr>
        <p:txBody>
          <a:bodyPr wrap="none" rtlCol="0">
            <a:spAutoFit/>
          </a:bodyPr>
          <a:lstStyle/>
          <a:p>
            <a:r>
              <a:rPr kumimoji="1" lang="ja-JP" altLang="en-US" sz="2800"/>
              <a:t>以上から</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5D662C0-0374-6FA0-4424-475880099B93}"/>
                  </a:ext>
                </a:extLst>
              </p:cNvPr>
              <p:cNvSpPr txBox="1"/>
              <p:nvPr/>
            </p:nvSpPr>
            <p:spPr>
              <a:xfrm>
                <a:off x="1494046" y="1719972"/>
                <a:ext cx="333257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r>
                        <a:rPr kumimoji="1" lang="en-US" altLang="ja-JP" sz="3200" b="0" i="1" smtClean="0">
                          <a:latin typeface="Cambria Math" panose="02040503050406030204" pitchFamily="18" charset="0"/>
                        </a:rPr>
                        <m:t>=1:2:3</m:t>
                      </m:r>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15D662C0-0374-6FA0-4424-475880099B93}"/>
                  </a:ext>
                </a:extLst>
              </p:cNvPr>
              <p:cNvSpPr txBox="1">
                <a:spLocks noRot="1" noChangeAspect="1" noMove="1" noResize="1" noEditPoints="1" noAdjustHandles="1" noChangeArrowheads="1" noChangeShapeType="1" noTextEdit="1"/>
              </p:cNvSpPr>
              <p:nvPr/>
            </p:nvSpPr>
            <p:spPr>
              <a:xfrm>
                <a:off x="1494046" y="1719972"/>
                <a:ext cx="3332579" cy="492443"/>
              </a:xfrm>
              <a:prstGeom prst="rect">
                <a:avLst/>
              </a:prstGeom>
              <a:blipFill>
                <a:blip r:embed="rId2"/>
                <a:stretch>
                  <a:fillRect l="-758" r="-1894" b="-1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75769D9-80BC-FD62-CD13-B9370DB59C44}"/>
                  </a:ext>
                </a:extLst>
              </p:cNvPr>
              <p:cNvSpPr txBox="1"/>
              <p:nvPr/>
            </p:nvSpPr>
            <p:spPr>
              <a:xfrm>
                <a:off x="755576" y="2564904"/>
                <a:ext cx="2193741" cy="11353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1"/>
                                    <m:mcJc m:val="center"/>
                                  </m:mcPr>
                                </m:mc>
                              </m:mcs>
                              <m:ctrlPr>
                                <a:rPr kumimoji="1" lang="en-US" altLang="ja-JP" sz="2800" b="0" i="1" smtClean="0">
                                  <a:latin typeface="Cambria Math" panose="02040503050406030204" pitchFamily="18" charset="0"/>
                                </a:rPr>
                              </m:ctrlPr>
                            </m:mP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1</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2</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3</m:t>
                                    </m:r>
                                  </m:sub>
                                </m:sSub>
                              </m:e>
                            </m:mr>
                          </m:m>
                        </m:e>
                      </m:d>
                    </m:oMath>
                  </m:oMathPara>
                </a14:m>
                <a:endParaRPr kumimoji="1" lang="ja-JP" altLang="en-US" sz="2800"/>
              </a:p>
            </p:txBody>
          </p:sp>
        </mc:Choice>
        <mc:Fallback xmlns="">
          <p:sp>
            <p:nvSpPr>
              <p:cNvPr id="6" name="テキスト ボックス 5">
                <a:extLst>
                  <a:ext uri="{FF2B5EF4-FFF2-40B4-BE49-F238E27FC236}">
                    <a16:creationId xmlns:a16="http://schemas.microsoft.com/office/drawing/2014/main" id="{E75769D9-80BC-FD62-CD13-B9370DB59C44}"/>
                  </a:ext>
                </a:extLst>
              </p:cNvPr>
              <p:cNvSpPr txBox="1">
                <a:spLocks noRot="1" noChangeAspect="1" noMove="1" noResize="1" noEditPoints="1" noAdjustHandles="1" noChangeArrowheads="1" noChangeShapeType="1" noTextEdit="1"/>
              </p:cNvSpPr>
              <p:nvPr/>
            </p:nvSpPr>
            <p:spPr>
              <a:xfrm>
                <a:off x="755576" y="2564904"/>
                <a:ext cx="2193741" cy="1135375"/>
              </a:xfrm>
              <a:prstGeom prst="rect">
                <a:avLst/>
              </a:prstGeom>
              <a:blipFill>
                <a:blip r:embed="rId3"/>
                <a:stretch>
                  <a:fillRect l="-2874" b="-5556"/>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32137283-BFC4-7E68-2260-F3FC0A5EC4D5}"/>
              </a:ext>
            </a:extLst>
          </p:cNvPr>
          <p:cNvSpPr txBox="1"/>
          <p:nvPr/>
        </p:nvSpPr>
        <p:spPr>
          <a:xfrm>
            <a:off x="3059832" y="2901758"/>
            <a:ext cx="1107996" cy="461665"/>
          </a:xfrm>
          <a:prstGeom prst="rect">
            <a:avLst/>
          </a:prstGeom>
          <a:noFill/>
        </p:spPr>
        <p:txBody>
          <a:bodyPr wrap="none" rtlCol="0">
            <a:spAutoFit/>
          </a:bodyPr>
          <a:lstStyle/>
          <a:p>
            <a:r>
              <a:rPr kumimoji="1" lang="ja-JP" altLang="en-US" sz="2400"/>
              <a:t>であり</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CBC0C09-5CC6-020E-8543-910236EC3785}"/>
                  </a:ext>
                </a:extLst>
              </p:cNvPr>
              <p:cNvSpPr txBox="1"/>
              <p:nvPr/>
            </p:nvSpPr>
            <p:spPr>
              <a:xfrm>
                <a:off x="667849" y="3897179"/>
                <a:ext cx="314470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r>
                        <a:rPr kumimoji="1" lang="en-US" altLang="ja-JP" sz="3200" b="0" i="1" smtClean="0">
                          <a:latin typeface="Cambria Math" panose="02040503050406030204" pitchFamily="18" charset="0"/>
                        </a:rPr>
                        <m:t>=1</m:t>
                      </m:r>
                    </m:oMath>
                  </m:oMathPara>
                </a14:m>
                <a:endParaRPr kumimoji="1" lang="ja-JP" altLang="en-US" sz="3200"/>
              </a:p>
            </p:txBody>
          </p:sp>
        </mc:Choice>
        <mc:Fallback xmlns="">
          <p:sp>
            <p:nvSpPr>
              <p:cNvPr id="8" name="テキスト ボックス 7">
                <a:extLst>
                  <a:ext uri="{FF2B5EF4-FFF2-40B4-BE49-F238E27FC236}">
                    <a16:creationId xmlns:a16="http://schemas.microsoft.com/office/drawing/2014/main" id="{2CBC0C09-5CC6-020E-8543-910236EC3785}"/>
                  </a:ext>
                </a:extLst>
              </p:cNvPr>
              <p:cNvSpPr txBox="1">
                <a:spLocks noRot="1" noChangeAspect="1" noMove="1" noResize="1" noEditPoints="1" noAdjustHandles="1" noChangeArrowheads="1" noChangeShapeType="1" noTextEdit="1"/>
              </p:cNvSpPr>
              <p:nvPr/>
            </p:nvSpPr>
            <p:spPr>
              <a:xfrm>
                <a:off x="667849" y="3897179"/>
                <a:ext cx="3144707" cy="492443"/>
              </a:xfrm>
              <a:prstGeom prst="rect">
                <a:avLst/>
              </a:prstGeom>
              <a:blipFill>
                <a:blip r:embed="rId4"/>
                <a:stretch>
                  <a:fillRect l="-806" r="-2419" b="-2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CB165577-EAE9-83D1-C8C6-B2170EB4C7D4}"/>
              </a:ext>
            </a:extLst>
          </p:cNvPr>
          <p:cNvSpPr txBox="1"/>
          <p:nvPr/>
        </p:nvSpPr>
        <p:spPr>
          <a:xfrm>
            <a:off x="3910884" y="3927957"/>
            <a:ext cx="1107996" cy="461665"/>
          </a:xfrm>
          <a:prstGeom prst="rect">
            <a:avLst/>
          </a:prstGeom>
          <a:noFill/>
        </p:spPr>
        <p:txBody>
          <a:bodyPr wrap="none" rtlCol="0">
            <a:spAutoFit/>
          </a:bodyPr>
          <a:lstStyle/>
          <a:p>
            <a:r>
              <a:rPr lang="ja-JP" altLang="en-US" sz="2400"/>
              <a:t>だから</a:t>
            </a:r>
            <a:endParaRPr kumimoji="1" lang="ja-JP" altLang="en-US" sz="240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F548A651-0E5E-4C5D-D551-BE70939A4E6F}"/>
                  </a:ext>
                </a:extLst>
              </p:cNvPr>
              <p:cNvSpPr txBox="1"/>
              <p:nvPr/>
            </p:nvSpPr>
            <p:spPr>
              <a:xfrm>
                <a:off x="2631624" y="4529674"/>
                <a:ext cx="2387256" cy="1260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1"/>
                                    <m:mcJc m:val="center"/>
                                  </m:mcPr>
                                </m:mc>
                              </m:mcs>
                              <m:ctrlPr>
                                <a:rPr kumimoji="1" lang="en-US" altLang="ja-JP" sz="2800" b="0" i="1" smtClean="0">
                                  <a:latin typeface="Cambria Math" panose="02040503050406030204" pitchFamily="18" charset="0"/>
                                </a:rPr>
                              </m:ctrlPr>
                            </m:mPr>
                            <m:mr>
                              <m:e>
                                <m:r>
                                  <a:rPr kumimoji="1" lang="en-US" altLang="ja-JP" sz="2800" b="0" i="1" smtClean="0">
                                    <a:latin typeface="Cambria Math" panose="02040503050406030204" pitchFamily="18" charset="0"/>
                                  </a:rPr>
                                  <m:t>1/6</m:t>
                                </m:r>
                              </m:e>
                            </m:mr>
                            <m:mr>
                              <m:e>
                                <m:r>
                                  <a:rPr kumimoji="1" lang="en-US" altLang="ja-JP" sz="2800" b="0" i="1" smtClean="0">
                                    <a:latin typeface="Cambria Math" panose="02040503050406030204" pitchFamily="18" charset="0"/>
                                  </a:rPr>
                                  <m:t>2/6</m:t>
                                </m:r>
                              </m:e>
                            </m:mr>
                            <m:mr>
                              <m:e>
                                <m:r>
                                  <a:rPr kumimoji="1" lang="en-US" altLang="ja-JP" sz="2800" b="0" i="1" smtClean="0">
                                    <a:latin typeface="Cambria Math" panose="02040503050406030204" pitchFamily="18" charset="0"/>
                                  </a:rPr>
                                  <m:t>3/6</m:t>
                                </m:r>
                              </m:e>
                            </m:mr>
                          </m:m>
                        </m:e>
                      </m:d>
                    </m:oMath>
                  </m:oMathPara>
                </a14:m>
                <a:endParaRPr kumimoji="1" lang="ja-JP" altLang="en-US" sz="2800"/>
              </a:p>
            </p:txBody>
          </p:sp>
        </mc:Choice>
        <mc:Fallback xmlns="">
          <p:sp>
            <p:nvSpPr>
              <p:cNvPr id="10" name="テキスト ボックス 9">
                <a:extLst>
                  <a:ext uri="{FF2B5EF4-FFF2-40B4-BE49-F238E27FC236}">
                    <a16:creationId xmlns:a16="http://schemas.microsoft.com/office/drawing/2014/main" id="{F548A651-0E5E-4C5D-D551-BE70939A4E6F}"/>
                  </a:ext>
                </a:extLst>
              </p:cNvPr>
              <p:cNvSpPr txBox="1">
                <a:spLocks noRot="1" noChangeAspect="1" noMove="1" noResize="1" noEditPoints="1" noAdjustHandles="1" noChangeArrowheads="1" noChangeShapeType="1" noTextEdit="1"/>
              </p:cNvSpPr>
              <p:nvPr/>
            </p:nvSpPr>
            <p:spPr>
              <a:xfrm>
                <a:off x="2631624" y="4529674"/>
                <a:ext cx="2387256" cy="1260410"/>
              </a:xfrm>
              <a:prstGeom prst="rect">
                <a:avLst/>
              </a:prstGeom>
              <a:blipFill>
                <a:blip r:embed="rId5"/>
                <a:stretch>
                  <a:fillRect l="-2646" t="-2970" b="-11881"/>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769B3375-0AE5-222E-7F47-CF21A1CF2151}"/>
              </a:ext>
            </a:extLst>
          </p:cNvPr>
          <p:cNvSpPr txBox="1"/>
          <p:nvPr/>
        </p:nvSpPr>
        <p:spPr>
          <a:xfrm>
            <a:off x="755576" y="5949280"/>
            <a:ext cx="7571303" cy="369332"/>
          </a:xfrm>
          <a:prstGeom prst="rect">
            <a:avLst/>
          </a:prstGeom>
          <a:noFill/>
        </p:spPr>
        <p:txBody>
          <a:bodyPr wrap="none" rtlCol="0">
            <a:spAutoFit/>
          </a:bodyPr>
          <a:lstStyle/>
          <a:p>
            <a:r>
              <a:rPr lang="ja-JP" altLang="en-US"/>
              <a:t>定常状態が、マルコフ行列の固有値、固有ベクトルを求めずに決まった</a:t>
            </a:r>
            <a:endParaRPr kumimoji="1" lang="ja-JP" altLang="en-US"/>
          </a:p>
        </p:txBody>
      </p:sp>
    </p:spTree>
    <p:extLst>
      <p:ext uri="{BB962C8B-B14F-4D97-AF65-F5344CB8AC3E}">
        <p14:creationId xmlns:p14="http://schemas.microsoft.com/office/powerpoint/2010/main" val="1069896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72E4E9-15D1-0F55-0312-7982504B348C}"/>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505CA5CA-7C53-F84E-6128-44D977B90998}"/>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4" name="円/楕円 3">
            <a:extLst>
              <a:ext uri="{FF2B5EF4-FFF2-40B4-BE49-F238E27FC236}">
                <a16:creationId xmlns:a16="http://schemas.microsoft.com/office/drawing/2014/main" id="{037C3C17-D144-8D8D-8E4F-6F756F8C8702}"/>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587AEF39-F0D1-739C-4C35-9D041DCC406F}"/>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5289523A-9A4B-E6F3-B8EF-52D2107AF642}"/>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7" name="直線矢印コネクタ 6">
            <a:extLst>
              <a:ext uri="{FF2B5EF4-FFF2-40B4-BE49-F238E27FC236}">
                <a16:creationId xmlns:a16="http://schemas.microsoft.com/office/drawing/2014/main" id="{5CFCA883-4E35-6703-D918-E3E08C484059}"/>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B6A8C4F-505B-923A-092C-0C16EE39C455}"/>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73EBBA9-C87B-C920-419E-22F3D4BD6182}"/>
                  </a:ext>
                </a:extLst>
              </p:cNvPr>
              <p:cNvSpPr txBox="1"/>
              <p:nvPr/>
            </p:nvSpPr>
            <p:spPr>
              <a:xfrm>
                <a:off x="2843808" y="1844824"/>
                <a:ext cx="28879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𝑖</m:t>
                      </m:r>
                    </m:oMath>
                  </m:oMathPara>
                </a14:m>
                <a:endParaRPr kumimoji="1" lang="ja-JP" altLang="en-US" sz="3600"/>
              </a:p>
            </p:txBody>
          </p:sp>
        </mc:Choice>
        <mc:Fallback xmlns="">
          <p:sp>
            <p:nvSpPr>
              <p:cNvPr id="11" name="テキスト ボックス 10">
                <a:extLst>
                  <a:ext uri="{FF2B5EF4-FFF2-40B4-BE49-F238E27FC236}">
                    <a16:creationId xmlns:a16="http://schemas.microsoft.com/office/drawing/2014/main" id="{A73EBBA9-C87B-C920-419E-22F3D4BD6182}"/>
                  </a:ext>
                </a:extLst>
              </p:cNvPr>
              <p:cNvSpPr txBox="1">
                <a:spLocks noRot="1" noChangeAspect="1" noMove="1" noResize="1" noEditPoints="1" noAdjustHandles="1" noChangeArrowheads="1" noChangeShapeType="1" noTextEdit="1"/>
              </p:cNvSpPr>
              <p:nvPr/>
            </p:nvSpPr>
            <p:spPr>
              <a:xfrm>
                <a:off x="2843808" y="1844824"/>
                <a:ext cx="288797" cy="553998"/>
              </a:xfrm>
              <a:prstGeom prst="rect">
                <a:avLst/>
              </a:prstGeom>
              <a:blipFill>
                <a:blip r:embed="rId2"/>
                <a:stretch>
                  <a:fillRect l="-34783" r="-26087"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E00ED878-9B8D-1AAE-0A31-F3D4D3079B1C}"/>
                  </a:ext>
                </a:extLst>
              </p:cNvPr>
              <p:cNvSpPr txBox="1"/>
              <p:nvPr/>
            </p:nvSpPr>
            <p:spPr>
              <a:xfrm>
                <a:off x="5940152" y="1818498"/>
                <a:ext cx="30283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𝑗</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E00ED878-9B8D-1AAE-0A31-F3D4D3079B1C}"/>
                  </a:ext>
                </a:extLst>
              </p:cNvPr>
              <p:cNvSpPr txBox="1">
                <a:spLocks noRot="1" noChangeAspect="1" noMove="1" noResize="1" noEditPoints="1" noAdjustHandles="1" noChangeArrowheads="1" noChangeShapeType="1" noTextEdit="1"/>
              </p:cNvSpPr>
              <p:nvPr/>
            </p:nvSpPr>
            <p:spPr>
              <a:xfrm>
                <a:off x="5940152" y="1818498"/>
                <a:ext cx="302839" cy="553998"/>
              </a:xfrm>
              <a:prstGeom prst="rect">
                <a:avLst/>
              </a:prstGeom>
              <a:blipFill>
                <a:blip r:embed="rId3"/>
                <a:stretch>
                  <a:fillRect l="-44000" r="-44000" b="-363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7789FB3-D5C7-67DC-116D-067EE2AF7211}"/>
                  </a:ext>
                </a:extLst>
              </p:cNvPr>
              <p:cNvSpPr txBox="1"/>
              <p:nvPr/>
            </p:nvSpPr>
            <p:spPr>
              <a:xfrm>
                <a:off x="3707904" y="1249596"/>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4" name="テキスト ボックス 13">
                <a:extLst>
                  <a:ext uri="{FF2B5EF4-FFF2-40B4-BE49-F238E27FC236}">
                    <a16:creationId xmlns:a16="http://schemas.microsoft.com/office/drawing/2014/main" id="{67789FB3-D5C7-67DC-116D-067EE2AF7211}"/>
                  </a:ext>
                </a:extLst>
              </p:cNvPr>
              <p:cNvSpPr txBox="1">
                <a:spLocks noRot="1" noChangeAspect="1" noMove="1" noResize="1" noEditPoints="1" noAdjustHandles="1" noChangeArrowheads="1" noChangeShapeType="1" noTextEdit="1"/>
              </p:cNvSpPr>
              <p:nvPr/>
            </p:nvSpPr>
            <p:spPr>
              <a:xfrm>
                <a:off x="3707904" y="1249596"/>
                <a:ext cx="1575944" cy="523220"/>
              </a:xfrm>
              <a:prstGeom prst="rect">
                <a:avLst/>
              </a:prstGeom>
              <a:blipFill>
                <a:blip r:embed="rId4"/>
                <a:stretch>
                  <a:fillRect r="-794"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40D0F0CF-D96C-5B90-83CA-D0C8CA734DD8}"/>
                  </a:ext>
                </a:extLst>
              </p:cNvPr>
              <p:cNvSpPr txBox="1"/>
              <p:nvPr/>
            </p:nvSpPr>
            <p:spPr>
              <a:xfrm>
                <a:off x="3716136" y="2420888"/>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5" name="テキスト ボックス 14">
                <a:extLst>
                  <a:ext uri="{FF2B5EF4-FFF2-40B4-BE49-F238E27FC236}">
                    <a16:creationId xmlns:a16="http://schemas.microsoft.com/office/drawing/2014/main" id="{40D0F0CF-D96C-5B90-83CA-D0C8CA734DD8}"/>
                  </a:ext>
                </a:extLst>
              </p:cNvPr>
              <p:cNvSpPr txBox="1">
                <a:spLocks noRot="1" noChangeAspect="1" noMove="1" noResize="1" noEditPoints="1" noAdjustHandles="1" noChangeArrowheads="1" noChangeShapeType="1" noTextEdit="1"/>
              </p:cNvSpPr>
              <p:nvPr/>
            </p:nvSpPr>
            <p:spPr>
              <a:xfrm>
                <a:off x="3716136" y="2420888"/>
                <a:ext cx="1575944" cy="523220"/>
              </a:xfrm>
              <a:prstGeom prst="rect">
                <a:avLst/>
              </a:prstGeom>
              <a:blipFill>
                <a:blip r:embed="rId5"/>
                <a:stretch>
                  <a:fillRect r="-1600"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3DA95863-B2CD-0A2D-C463-F12646E77E36}"/>
                  </a:ext>
                </a:extLst>
              </p:cNvPr>
              <p:cNvSpPr txBox="1"/>
              <p:nvPr/>
            </p:nvSpPr>
            <p:spPr>
              <a:xfrm>
                <a:off x="791580" y="3190049"/>
                <a:ext cx="7560840" cy="830997"/>
              </a:xfrm>
              <a:prstGeom prst="rect">
                <a:avLst/>
              </a:prstGeom>
              <a:noFill/>
            </p:spPr>
            <p:txBody>
              <a:bodyPr wrap="square" rtlCol="0">
                <a:spAutoFit/>
              </a:bodyPr>
              <a:lstStyle/>
              <a:p>
                <a:r>
                  <a:rPr kumimoji="1" lang="ja-JP" altLang="en-US" sz="2400"/>
                  <a:t>状態</a:t>
                </a:r>
                <a14:m>
                  <m:oMath xmlns:m="http://schemas.openxmlformats.org/officeDocument/2006/math">
                    <m:r>
                      <a:rPr kumimoji="1" lang="en-US" altLang="ja-JP" sz="2400" b="0" i="1" smtClean="0">
                        <a:latin typeface="Cambria Math" panose="02040503050406030204" pitchFamily="18" charset="0"/>
                      </a:rPr>
                      <m:t>𝑖</m:t>
                    </m:r>
                  </m:oMath>
                </a14:m>
                <a:r>
                  <a:rPr kumimoji="1" lang="ja-JP" altLang="en-US" sz="2400"/>
                  <a:t>の定常状態の確率を</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a14:m>
                <a:r>
                  <a:rPr kumimoji="1" lang="ja-JP" altLang="en-US" sz="2400"/>
                  <a:t>として、</a:t>
                </a:r>
                <a:r>
                  <a:rPr kumimoji="1" lang="ja-JP" altLang="en-US" sz="2400">
                    <a:solidFill>
                      <a:srgbClr val="FF0000"/>
                    </a:solidFill>
                  </a:rPr>
                  <a:t>任意</a:t>
                </a:r>
                <a:r>
                  <a:rPr kumimoji="1" lang="ja-JP" altLang="en-US" sz="2400"/>
                  <a:t>の</a:t>
                </a:r>
                <a:r>
                  <a:rPr kumimoji="1" lang="en-US" altLang="ja-JP" sz="2400" dirty="0"/>
                  <a:t>2</a:t>
                </a:r>
                <a:r>
                  <a:rPr kumimoji="1" lang="ja-JP" altLang="en-US" sz="2400"/>
                  <a:t>状態</a:t>
                </a:r>
                <a14:m>
                  <m:oMath xmlns:m="http://schemas.openxmlformats.org/officeDocument/2006/math">
                    <m:r>
                      <a:rPr kumimoji="1" lang="en-US" altLang="ja-JP" sz="2400" b="0" i="1" smtClean="0">
                        <a:latin typeface="Cambria Math" panose="02040503050406030204" pitchFamily="18" charset="0"/>
                      </a:rPr>
                      <m:t>𝑖</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𝑗</m:t>
                    </m:r>
                  </m:oMath>
                </a14:m>
                <a:r>
                  <a:rPr kumimoji="1" lang="ja-JP" altLang="en-US" sz="2400"/>
                  <a:t>について以下が成立することを</a:t>
                </a:r>
                <a:r>
                  <a:rPr kumimoji="1" lang="ja-JP" altLang="en-US" sz="2400">
                    <a:solidFill>
                      <a:srgbClr val="FF0000"/>
                    </a:solidFill>
                  </a:rPr>
                  <a:t>詳細釣り合い条件</a:t>
                </a:r>
                <a:r>
                  <a:rPr kumimoji="1" lang="ja-JP" altLang="en-US" sz="2400"/>
                  <a:t>と呼ぶ</a:t>
                </a:r>
              </a:p>
            </p:txBody>
          </p:sp>
        </mc:Choice>
        <mc:Fallback xmlns="">
          <p:sp>
            <p:nvSpPr>
              <p:cNvPr id="16" name="テキスト ボックス 15">
                <a:extLst>
                  <a:ext uri="{FF2B5EF4-FFF2-40B4-BE49-F238E27FC236}">
                    <a16:creationId xmlns:a16="http://schemas.microsoft.com/office/drawing/2014/main" id="{3DA95863-B2CD-0A2D-C463-F12646E77E36}"/>
                  </a:ext>
                </a:extLst>
              </p:cNvPr>
              <p:cNvSpPr txBox="1">
                <a:spLocks noRot="1" noChangeAspect="1" noMove="1" noResize="1" noEditPoints="1" noAdjustHandles="1" noChangeArrowheads="1" noChangeShapeType="1" noTextEdit="1"/>
              </p:cNvSpPr>
              <p:nvPr/>
            </p:nvSpPr>
            <p:spPr>
              <a:xfrm>
                <a:off x="791580" y="3190049"/>
                <a:ext cx="7560840" cy="830997"/>
              </a:xfrm>
              <a:prstGeom prst="rect">
                <a:avLst/>
              </a:prstGeom>
              <a:blipFill>
                <a:blip r:embed="rId6"/>
                <a:stretch>
                  <a:fillRect l="-1342" t="-7576" r="-503"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0FE7EA76-9E6C-DCE3-5C46-15381492C990}"/>
                  </a:ext>
                </a:extLst>
              </p:cNvPr>
              <p:cNvSpPr txBox="1"/>
              <p:nvPr/>
            </p:nvSpPr>
            <p:spPr>
              <a:xfrm>
                <a:off x="2206817" y="4186420"/>
                <a:ext cx="4535088"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𝑃</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e>
                      </m:d>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r>
                        <a:rPr kumimoji="1" lang="en-US" altLang="ja-JP" sz="3200" b="0" i="1" smtClean="0">
                          <a:latin typeface="Cambria Math" panose="02040503050406030204" pitchFamily="18" charset="0"/>
                        </a:rPr>
                        <m:t>𝑃</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7" name="テキスト ボックス 16">
                <a:extLst>
                  <a:ext uri="{FF2B5EF4-FFF2-40B4-BE49-F238E27FC236}">
                    <a16:creationId xmlns:a16="http://schemas.microsoft.com/office/drawing/2014/main" id="{0FE7EA76-9E6C-DCE3-5C46-15381492C990}"/>
                  </a:ext>
                </a:extLst>
              </p:cNvPr>
              <p:cNvSpPr txBox="1">
                <a:spLocks noRot="1" noChangeAspect="1" noMove="1" noResize="1" noEditPoints="1" noAdjustHandles="1" noChangeArrowheads="1" noChangeShapeType="1" noTextEdit="1"/>
              </p:cNvSpPr>
              <p:nvPr/>
            </p:nvSpPr>
            <p:spPr>
              <a:xfrm>
                <a:off x="2206817" y="4186420"/>
                <a:ext cx="4535088" cy="624338"/>
              </a:xfrm>
              <a:prstGeom prst="rect">
                <a:avLst/>
              </a:prstGeom>
              <a:blipFill>
                <a:blip r:embed="rId7"/>
                <a:stretch>
                  <a:fillRect r="-559" b="-16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5313688E-AD1E-9D32-FBA0-276624A2D22D}"/>
              </a:ext>
            </a:extLst>
          </p:cNvPr>
          <p:cNvSpPr txBox="1"/>
          <p:nvPr/>
        </p:nvSpPr>
        <p:spPr>
          <a:xfrm>
            <a:off x="722288" y="5290886"/>
            <a:ext cx="6340197" cy="461665"/>
          </a:xfrm>
          <a:prstGeom prst="rect">
            <a:avLst/>
          </a:prstGeom>
          <a:noFill/>
        </p:spPr>
        <p:txBody>
          <a:bodyPr wrap="none" rtlCol="0">
            <a:spAutoFit/>
          </a:bodyPr>
          <a:lstStyle/>
          <a:p>
            <a:r>
              <a:rPr kumimoji="1" lang="ja-JP" altLang="en-US" sz="2400"/>
              <a:t>遷移確率が決まる</a:t>
            </a:r>
            <a:r>
              <a:rPr lang="ja-JP" altLang="en-US" sz="2400"/>
              <a:t>と、定常分布の</a:t>
            </a:r>
            <a:r>
              <a:rPr lang="ja-JP" altLang="en-US" sz="2400">
                <a:solidFill>
                  <a:srgbClr val="FF0000"/>
                </a:solidFill>
              </a:rPr>
              <a:t>比</a:t>
            </a:r>
            <a:r>
              <a:rPr lang="ja-JP" altLang="en-US" sz="2400"/>
              <a:t>が決まる</a:t>
            </a:r>
            <a:endParaRPr kumimoji="1" lang="ja-JP" altLang="en-US" sz="240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33476200-C31B-AA08-5B80-7CE7CF2DB755}"/>
                  </a:ext>
                </a:extLst>
              </p:cNvPr>
              <p:cNvSpPr txBox="1"/>
              <p:nvPr/>
            </p:nvSpPr>
            <p:spPr>
              <a:xfrm>
                <a:off x="1728980" y="1770464"/>
                <a:ext cx="4746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oMath>
                  </m:oMathPara>
                </a14:m>
                <a:endParaRPr lang="ja-JP" altLang="en-US" sz="3200"/>
              </a:p>
            </p:txBody>
          </p:sp>
        </mc:Choice>
        <mc:Fallback xmlns="">
          <p:sp>
            <p:nvSpPr>
              <p:cNvPr id="10" name="テキスト ボックス 9">
                <a:extLst>
                  <a:ext uri="{FF2B5EF4-FFF2-40B4-BE49-F238E27FC236}">
                    <a16:creationId xmlns:a16="http://schemas.microsoft.com/office/drawing/2014/main" id="{33476200-C31B-AA08-5B80-7CE7CF2DB755}"/>
                  </a:ext>
                </a:extLst>
              </p:cNvPr>
              <p:cNvSpPr txBox="1">
                <a:spLocks noRot="1" noChangeAspect="1" noMove="1" noResize="1" noEditPoints="1" noAdjustHandles="1" noChangeArrowheads="1" noChangeShapeType="1" noTextEdit="1"/>
              </p:cNvSpPr>
              <p:nvPr/>
            </p:nvSpPr>
            <p:spPr>
              <a:xfrm>
                <a:off x="1728980" y="1770464"/>
                <a:ext cx="474690" cy="584775"/>
              </a:xfrm>
              <a:prstGeom prst="rect">
                <a:avLst/>
              </a:prstGeom>
              <a:blipFill>
                <a:blip r:embed="rId8"/>
                <a:stretch>
                  <a:fillRect l="-2632" r="-15789"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A94A1EA-57DF-B2C5-78B2-8DB98E88FBBD}"/>
                  </a:ext>
                </a:extLst>
              </p:cNvPr>
              <p:cNvSpPr txBox="1"/>
              <p:nvPr/>
            </p:nvSpPr>
            <p:spPr>
              <a:xfrm>
                <a:off x="7070956" y="1770464"/>
                <a:ext cx="474690" cy="6243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oMath>
                  </m:oMathPara>
                </a14:m>
                <a:endParaRPr lang="ja-JP" altLang="en-US" sz="3200"/>
              </a:p>
            </p:txBody>
          </p:sp>
        </mc:Choice>
        <mc:Fallback xmlns="">
          <p:sp>
            <p:nvSpPr>
              <p:cNvPr id="12" name="テキスト ボックス 11">
                <a:extLst>
                  <a:ext uri="{FF2B5EF4-FFF2-40B4-BE49-F238E27FC236}">
                    <a16:creationId xmlns:a16="http://schemas.microsoft.com/office/drawing/2014/main" id="{1A94A1EA-57DF-B2C5-78B2-8DB98E88FBBD}"/>
                  </a:ext>
                </a:extLst>
              </p:cNvPr>
              <p:cNvSpPr txBox="1">
                <a:spLocks noRot="1" noChangeAspect="1" noMove="1" noResize="1" noEditPoints="1" noAdjustHandles="1" noChangeArrowheads="1" noChangeShapeType="1" noTextEdit="1"/>
              </p:cNvSpPr>
              <p:nvPr/>
            </p:nvSpPr>
            <p:spPr>
              <a:xfrm>
                <a:off x="7070956" y="1770464"/>
                <a:ext cx="474690" cy="624338"/>
              </a:xfrm>
              <a:prstGeom prst="rect">
                <a:avLst/>
              </a:prstGeom>
              <a:blipFill>
                <a:blip r:embed="rId9"/>
                <a:stretch>
                  <a:fillRect r="-17949" b="-16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46494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8C1C406-0D40-0BDF-5992-6A99328D150D}"/>
              </a:ext>
            </a:extLst>
          </p:cNvPr>
          <p:cNvSpPr>
            <a:spLocks noGrp="1"/>
          </p:cNvSpPr>
          <p:nvPr>
            <p:ph type="body" sz="quarter" idx="10"/>
          </p:nvPr>
        </p:nvSpPr>
        <p:spPr/>
        <p:txBody>
          <a:bodyPr/>
          <a:lstStyle/>
          <a:p>
            <a:r>
              <a:rPr kumimoji="1" lang="ja-JP" altLang="en-US"/>
              <a:t>ここまでのまとめ</a:t>
            </a:r>
          </a:p>
        </p:txBody>
      </p:sp>
      <p:sp>
        <p:nvSpPr>
          <p:cNvPr id="3" name="テキスト ボックス 2">
            <a:extLst>
              <a:ext uri="{FF2B5EF4-FFF2-40B4-BE49-F238E27FC236}">
                <a16:creationId xmlns:a16="http://schemas.microsoft.com/office/drawing/2014/main" id="{DB2687BB-266F-473B-CE76-7BE7CFC960A2}"/>
              </a:ext>
            </a:extLst>
          </p:cNvPr>
          <p:cNvSpPr txBox="1"/>
          <p:nvPr/>
        </p:nvSpPr>
        <p:spPr>
          <a:xfrm>
            <a:off x="786348" y="1700808"/>
            <a:ext cx="7917552" cy="461665"/>
          </a:xfrm>
          <a:prstGeom prst="rect">
            <a:avLst/>
          </a:prstGeom>
          <a:noFill/>
        </p:spPr>
        <p:txBody>
          <a:bodyPr wrap="none" rtlCol="0">
            <a:spAutoFit/>
          </a:bodyPr>
          <a:lstStyle/>
          <a:p>
            <a:pPr marL="342900" indent="-342900">
              <a:buFont typeface="Arial" panose="020B0604020202020204" pitchFamily="34" charset="0"/>
              <a:buChar char="•"/>
            </a:pPr>
            <a:r>
              <a:rPr lang="ja-JP" altLang="en-US" sz="2400"/>
              <a:t>履歴によらず、次の状態が現在の状態だけ決まること</a:t>
            </a:r>
            <a:endParaRPr kumimoji="1" lang="ja-JP" altLang="en-US" sz="2400"/>
          </a:p>
        </p:txBody>
      </p:sp>
      <p:sp>
        <p:nvSpPr>
          <p:cNvPr id="4" name="テキスト ボックス 3">
            <a:extLst>
              <a:ext uri="{FF2B5EF4-FFF2-40B4-BE49-F238E27FC236}">
                <a16:creationId xmlns:a16="http://schemas.microsoft.com/office/drawing/2014/main" id="{DAFBCEC6-F722-9F16-79A6-80C116DC52C2}"/>
              </a:ext>
            </a:extLst>
          </p:cNvPr>
          <p:cNvSpPr txBox="1"/>
          <p:nvPr/>
        </p:nvSpPr>
        <p:spPr>
          <a:xfrm>
            <a:off x="251520" y="1239143"/>
            <a:ext cx="1723549" cy="461665"/>
          </a:xfrm>
          <a:prstGeom prst="rect">
            <a:avLst/>
          </a:prstGeom>
          <a:noFill/>
        </p:spPr>
        <p:txBody>
          <a:bodyPr wrap="none" rtlCol="0">
            <a:spAutoFit/>
          </a:bodyPr>
          <a:lstStyle/>
          <a:p>
            <a:r>
              <a:rPr lang="ja-JP" altLang="en-US" sz="2400">
                <a:solidFill>
                  <a:srgbClr val="011893"/>
                </a:solidFill>
              </a:rPr>
              <a:t>マルコフ性</a:t>
            </a:r>
            <a:endParaRPr kumimoji="1" lang="ja-JP" altLang="en-US" sz="2400">
              <a:solidFill>
                <a:srgbClr val="011893"/>
              </a:solidFill>
            </a:endParaRPr>
          </a:p>
        </p:txBody>
      </p:sp>
      <p:sp>
        <p:nvSpPr>
          <p:cNvPr id="5" name="テキスト ボックス 4">
            <a:extLst>
              <a:ext uri="{FF2B5EF4-FFF2-40B4-BE49-F238E27FC236}">
                <a16:creationId xmlns:a16="http://schemas.microsoft.com/office/drawing/2014/main" id="{7666360D-E77E-D7D0-7C67-371DD2CBCD92}"/>
              </a:ext>
            </a:extLst>
          </p:cNvPr>
          <p:cNvSpPr txBox="1"/>
          <p:nvPr/>
        </p:nvSpPr>
        <p:spPr>
          <a:xfrm>
            <a:off x="786348" y="2780928"/>
            <a:ext cx="6378669" cy="461665"/>
          </a:xfrm>
          <a:prstGeom prst="rect">
            <a:avLst/>
          </a:prstGeom>
          <a:noFill/>
        </p:spPr>
        <p:txBody>
          <a:bodyPr wrap="none" rtlCol="0">
            <a:spAutoFit/>
          </a:bodyPr>
          <a:lstStyle/>
          <a:p>
            <a:pPr marL="342900" indent="-342900">
              <a:buFont typeface="Arial" panose="020B0604020202020204" pitchFamily="34" charset="0"/>
              <a:buChar char="•"/>
            </a:pPr>
            <a:r>
              <a:rPr lang="ja-JP" altLang="en-US" sz="2400"/>
              <a:t>マルコフ性を持つ離散的な確率過程のこと</a:t>
            </a:r>
            <a:endParaRPr kumimoji="1" lang="ja-JP" altLang="en-US" sz="2400"/>
          </a:p>
        </p:txBody>
      </p:sp>
      <p:sp>
        <p:nvSpPr>
          <p:cNvPr id="6" name="テキスト ボックス 5">
            <a:extLst>
              <a:ext uri="{FF2B5EF4-FFF2-40B4-BE49-F238E27FC236}">
                <a16:creationId xmlns:a16="http://schemas.microsoft.com/office/drawing/2014/main" id="{74ADC4D6-EF2D-D297-90B2-E35E04CFAF2A}"/>
              </a:ext>
            </a:extLst>
          </p:cNvPr>
          <p:cNvSpPr txBox="1"/>
          <p:nvPr/>
        </p:nvSpPr>
        <p:spPr>
          <a:xfrm>
            <a:off x="251520" y="2319263"/>
            <a:ext cx="2031325" cy="461665"/>
          </a:xfrm>
          <a:prstGeom prst="rect">
            <a:avLst/>
          </a:prstGeom>
          <a:noFill/>
        </p:spPr>
        <p:txBody>
          <a:bodyPr wrap="none" rtlCol="0">
            <a:spAutoFit/>
          </a:bodyPr>
          <a:lstStyle/>
          <a:p>
            <a:r>
              <a:rPr lang="ja-JP" altLang="en-US" sz="2400">
                <a:solidFill>
                  <a:srgbClr val="011893"/>
                </a:solidFill>
              </a:rPr>
              <a:t>マルコフ連鎖</a:t>
            </a:r>
            <a:endParaRPr kumimoji="1" lang="ja-JP" altLang="en-US" sz="2400">
              <a:solidFill>
                <a:srgbClr val="011893"/>
              </a:solidFill>
            </a:endParaRPr>
          </a:p>
        </p:txBody>
      </p:sp>
      <p:sp>
        <p:nvSpPr>
          <p:cNvPr id="7" name="テキスト ボックス 6">
            <a:extLst>
              <a:ext uri="{FF2B5EF4-FFF2-40B4-BE49-F238E27FC236}">
                <a16:creationId xmlns:a16="http://schemas.microsoft.com/office/drawing/2014/main" id="{0FEAFCFA-16A2-0818-4DEF-97775E8CFA0D}"/>
              </a:ext>
            </a:extLst>
          </p:cNvPr>
          <p:cNvSpPr txBox="1"/>
          <p:nvPr/>
        </p:nvSpPr>
        <p:spPr>
          <a:xfrm>
            <a:off x="251520" y="3384575"/>
            <a:ext cx="2646878" cy="461665"/>
          </a:xfrm>
          <a:prstGeom prst="rect">
            <a:avLst/>
          </a:prstGeom>
          <a:noFill/>
        </p:spPr>
        <p:txBody>
          <a:bodyPr wrap="none" rtlCol="0">
            <a:spAutoFit/>
          </a:bodyPr>
          <a:lstStyle/>
          <a:p>
            <a:r>
              <a:rPr lang="ja-JP" altLang="en-US" sz="2400">
                <a:solidFill>
                  <a:srgbClr val="011893"/>
                </a:solidFill>
              </a:rPr>
              <a:t>詳細釣り合い条件</a:t>
            </a:r>
            <a:endParaRPr kumimoji="1" lang="ja-JP" altLang="en-US" sz="2400">
              <a:solidFill>
                <a:srgbClr val="011893"/>
              </a:solidFill>
            </a:endParaRPr>
          </a:p>
        </p:txBody>
      </p:sp>
      <p:sp>
        <p:nvSpPr>
          <p:cNvPr id="8" name="テキスト ボックス 7">
            <a:extLst>
              <a:ext uri="{FF2B5EF4-FFF2-40B4-BE49-F238E27FC236}">
                <a16:creationId xmlns:a16="http://schemas.microsoft.com/office/drawing/2014/main" id="{3EA74F7E-68BD-22E7-ED46-5D1767CD9653}"/>
              </a:ext>
            </a:extLst>
          </p:cNvPr>
          <p:cNvSpPr txBox="1"/>
          <p:nvPr/>
        </p:nvSpPr>
        <p:spPr>
          <a:xfrm>
            <a:off x="786348" y="3891347"/>
            <a:ext cx="7272808"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任意の二状態において、定常分布の比</a:t>
            </a:r>
            <a:r>
              <a:rPr lang="en-US" altLang="ja-JP" sz="2400" dirty="0"/>
              <a:t>(</a:t>
            </a:r>
            <a:r>
              <a:rPr lang="ja-JP" altLang="en-US" sz="2400"/>
              <a:t>重みの比</a:t>
            </a:r>
            <a:r>
              <a:rPr lang="en-US" altLang="ja-JP" sz="2400" dirty="0"/>
              <a:t>)</a:t>
            </a:r>
            <a:r>
              <a:rPr lang="ja-JP" altLang="en-US" sz="2400"/>
              <a:t>と遷移確率の比が満たす性質</a:t>
            </a:r>
            <a:endParaRPr lang="en-US" altLang="ja-JP" sz="2400" dirty="0"/>
          </a:p>
          <a:p>
            <a:pPr marL="342900" indent="-342900">
              <a:buFont typeface="Arial" panose="020B0604020202020204" pitchFamily="34" charset="0"/>
              <a:buChar char="•"/>
            </a:pPr>
            <a:r>
              <a:rPr kumimoji="1" lang="ja-JP" altLang="en-US" sz="2400"/>
              <a:t>遷移確率が決まると、定常分布の比が決まる</a:t>
            </a:r>
          </a:p>
        </p:txBody>
      </p:sp>
    </p:spTree>
    <p:extLst>
      <p:ext uri="{BB962C8B-B14F-4D97-AF65-F5344CB8AC3E}">
        <p14:creationId xmlns:p14="http://schemas.microsoft.com/office/powerpoint/2010/main" val="3970933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A543995-A33A-6A91-9D2E-EDCC1E4DAF3D}"/>
              </a:ext>
            </a:extLst>
          </p:cNvPr>
          <p:cNvSpPr>
            <a:spLocks noGrp="1"/>
          </p:cNvSpPr>
          <p:nvPr>
            <p:ph type="body" sz="quarter" idx="10"/>
          </p:nvPr>
        </p:nvSpPr>
        <p:spPr/>
        <p:txBody>
          <a:bodyPr/>
          <a:lstStyle/>
          <a:p>
            <a:r>
              <a:rPr kumimoji="1" lang="ja-JP" altLang="en-US"/>
              <a:t>重みと遷移確率</a:t>
            </a:r>
          </a:p>
        </p:txBody>
      </p:sp>
      <p:grpSp>
        <p:nvGrpSpPr>
          <p:cNvPr id="4" name="グループ化 3">
            <a:extLst>
              <a:ext uri="{FF2B5EF4-FFF2-40B4-BE49-F238E27FC236}">
                <a16:creationId xmlns:a16="http://schemas.microsoft.com/office/drawing/2014/main" id="{B7BF3DE9-BA28-1601-08AA-1CE22F99A51D}"/>
              </a:ext>
            </a:extLst>
          </p:cNvPr>
          <p:cNvGrpSpPr/>
          <p:nvPr/>
        </p:nvGrpSpPr>
        <p:grpSpPr>
          <a:xfrm>
            <a:off x="993544" y="1567781"/>
            <a:ext cx="2943576" cy="2034838"/>
            <a:chOff x="1230562" y="1770270"/>
            <a:chExt cx="7085093" cy="4897793"/>
          </a:xfrm>
        </p:grpSpPr>
        <p:sp>
          <p:nvSpPr>
            <p:cNvPr id="5" name="円/楕円 4">
              <a:extLst>
                <a:ext uri="{FF2B5EF4-FFF2-40B4-BE49-F238E27FC236}">
                  <a16:creationId xmlns:a16="http://schemas.microsoft.com/office/drawing/2014/main" id="{224F74EE-734F-E11B-BAA1-98B97FC82769}"/>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6" name="円/楕円 5">
              <a:extLst>
                <a:ext uri="{FF2B5EF4-FFF2-40B4-BE49-F238E27FC236}">
                  <a16:creationId xmlns:a16="http://schemas.microsoft.com/office/drawing/2014/main" id="{6E746711-6B60-B8AB-B41C-2141F57DC44C}"/>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7" name="円/楕円 6">
              <a:extLst>
                <a:ext uri="{FF2B5EF4-FFF2-40B4-BE49-F238E27FC236}">
                  <a16:creationId xmlns:a16="http://schemas.microsoft.com/office/drawing/2014/main" id="{9CD24EE4-04B7-A923-9611-F07A674672A4}"/>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8" name="直線矢印コネクタ 7">
              <a:extLst>
                <a:ext uri="{FF2B5EF4-FFF2-40B4-BE49-F238E27FC236}">
                  <a16:creationId xmlns:a16="http://schemas.microsoft.com/office/drawing/2014/main" id="{4C4DB146-C07F-3341-43AB-1FA21E2A2F09}"/>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3EB001E4-9AE3-C85F-8746-E1A8E4EEC088}"/>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AAEBD730-4F1F-1A1F-E540-EE16509A9CE1}"/>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16CAFB4F-6C69-C7FA-C5D8-CC6409DBFB21}"/>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F17C9083-CF47-4C41-44A2-4917DF5D2956}"/>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6DEEE36F-5715-289A-706E-42E953757AA3}"/>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フリーフォーム 13">
              <a:extLst>
                <a:ext uri="{FF2B5EF4-FFF2-40B4-BE49-F238E27FC236}">
                  <a16:creationId xmlns:a16="http://schemas.microsoft.com/office/drawing/2014/main" id="{E6D205BD-4BE5-9482-D915-5DEA2480ED08}"/>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5" name="フリーフォーム 14">
              <a:extLst>
                <a:ext uri="{FF2B5EF4-FFF2-40B4-BE49-F238E27FC236}">
                  <a16:creationId xmlns:a16="http://schemas.microsoft.com/office/drawing/2014/main" id="{9011A27C-C9E8-A61C-8982-D9738AC730E9}"/>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6" name="フリーフォーム 15">
              <a:extLst>
                <a:ext uri="{FF2B5EF4-FFF2-40B4-BE49-F238E27FC236}">
                  <a16:creationId xmlns:a16="http://schemas.microsoft.com/office/drawing/2014/main" id="{06E01F76-6EE4-945E-3D35-C3133ABA30D0}"/>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7" name="テキスト ボックス 16">
              <a:extLst>
                <a:ext uri="{FF2B5EF4-FFF2-40B4-BE49-F238E27FC236}">
                  <a16:creationId xmlns:a16="http://schemas.microsoft.com/office/drawing/2014/main" id="{262BE5C4-F657-A26A-6F13-EAC9EE5453A6}"/>
                </a:ext>
              </a:extLst>
            </p:cNvPr>
            <p:cNvSpPr txBox="1"/>
            <p:nvPr/>
          </p:nvSpPr>
          <p:spPr>
            <a:xfrm>
              <a:off x="5414200" y="1770270"/>
              <a:ext cx="915206" cy="629687"/>
            </a:xfrm>
            <a:prstGeom prst="rect">
              <a:avLst/>
            </a:prstGeom>
            <a:noFill/>
          </p:spPr>
          <p:txBody>
            <a:bodyPr wrap="none" rtlCol="0">
              <a:spAutoFit/>
            </a:bodyPr>
            <a:lstStyle/>
            <a:p>
              <a:r>
                <a:rPr kumimoji="1" lang="en-US" altLang="ja-JP" sz="1100" dirty="0">
                  <a:solidFill>
                    <a:srgbClr val="7030A0"/>
                  </a:solidFill>
                </a:rPr>
                <a:t>1/6</a:t>
              </a:r>
              <a:endParaRPr kumimoji="1" lang="ja-JP" altLang="en-US" sz="1100">
                <a:solidFill>
                  <a:srgbClr val="7030A0"/>
                </a:solidFill>
              </a:endParaRPr>
            </a:p>
          </p:txBody>
        </p:sp>
        <p:sp>
          <p:nvSpPr>
            <p:cNvPr id="18" name="テキスト ボックス 17">
              <a:extLst>
                <a:ext uri="{FF2B5EF4-FFF2-40B4-BE49-F238E27FC236}">
                  <a16:creationId xmlns:a16="http://schemas.microsoft.com/office/drawing/2014/main" id="{F0837DCC-24D9-9ED2-7FFC-E4951338F13D}"/>
                </a:ext>
              </a:extLst>
            </p:cNvPr>
            <p:cNvSpPr txBox="1"/>
            <p:nvPr/>
          </p:nvSpPr>
          <p:spPr>
            <a:xfrm>
              <a:off x="2843103" y="3599514"/>
              <a:ext cx="915206" cy="629687"/>
            </a:xfrm>
            <a:prstGeom prst="rect">
              <a:avLst/>
            </a:prstGeom>
            <a:noFill/>
          </p:spPr>
          <p:txBody>
            <a:bodyPr wrap="none" rtlCol="0">
              <a:spAutoFit/>
            </a:bodyPr>
            <a:lstStyle/>
            <a:p>
              <a:r>
                <a:rPr kumimoji="1" lang="en-US" altLang="ja-JP" sz="1100" dirty="0">
                  <a:solidFill>
                    <a:srgbClr val="7030A0"/>
                  </a:solidFill>
                </a:rPr>
                <a:t>1/3</a:t>
              </a:r>
              <a:endParaRPr kumimoji="1" lang="ja-JP" altLang="en-US" sz="1100">
                <a:solidFill>
                  <a:srgbClr val="7030A0"/>
                </a:solidFill>
              </a:endParaRPr>
            </a:p>
          </p:txBody>
        </p:sp>
        <p:sp>
          <p:nvSpPr>
            <p:cNvPr id="19" name="テキスト ボックス 18">
              <a:extLst>
                <a:ext uri="{FF2B5EF4-FFF2-40B4-BE49-F238E27FC236}">
                  <a16:creationId xmlns:a16="http://schemas.microsoft.com/office/drawing/2014/main" id="{21F98906-A663-F5BF-4A32-19D9E4763EE7}"/>
                </a:ext>
              </a:extLst>
            </p:cNvPr>
            <p:cNvSpPr txBox="1"/>
            <p:nvPr/>
          </p:nvSpPr>
          <p:spPr>
            <a:xfrm>
              <a:off x="4849135" y="4269441"/>
              <a:ext cx="915206" cy="629687"/>
            </a:xfrm>
            <a:prstGeom prst="rect">
              <a:avLst/>
            </a:prstGeom>
            <a:noFill/>
          </p:spPr>
          <p:txBody>
            <a:bodyPr wrap="none" rtlCol="0">
              <a:spAutoFit/>
            </a:bodyPr>
            <a:lstStyle/>
            <a:p>
              <a:r>
                <a:rPr kumimoji="1" lang="en-US" altLang="ja-JP" sz="1100" dirty="0">
                  <a:solidFill>
                    <a:srgbClr val="7030A0"/>
                  </a:solidFill>
                </a:rPr>
                <a:t>1/2</a:t>
              </a:r>
              <a:endParaRPr kumimoji="1" lang="ja-JP" altLang="en-US" sz="1100">
                <a:solidFill>
                  <a:srgbClr val="7030A0"/>
                </a:solidFill>
              </a:endParaRPr>
            </a:p>
          </p:txBody>
        </p:sp>
        <p:sp>
          <p:nvSpPr>
            <p:cNvPr id="20" name="テキスト ボックス 19">
              <a:extLst>
                <a:ext uri="{FF2B5EF4-FFF2-40B4-BE49-F238E27FC236}">
                  <a16:creationId xmlns:a16="http://schemas.microsoft.com/office/drawing/2014/main" id="{6BE18389-172D-BE89-6D63-FAB3133C7144}"/>
                </a:ext>
              </a:extLst>
            </p:cNvPr>
            <p:cNvSpPr txBox="1"/>
            <p:nvPr/>
          </p:nvSpPr>
          <p:spPr>
            <a:xfrm>
              <a:off x="1230562" y="5890833"/>
              <a:ext cx="915206" cy="629687"/>
            </a:xfrm>
            <a:prstGeom prst="rect">
              <a:avLst/>
            </a:prstGeom>
            <a:noFill/>
          </p:spPr>
          <p:txBody>
            <a:bodyPr wrap="none" rtlCol="0">
              <a:spAutoFit/>
            </a:bodyPr>
            <a:lstStyle/>
            <a:p>
              <a:r>
                <a:rPr kumimoji="1" lang="en-US" altLang="ja-JP" sz="1100" dirty="0">
                  <a:solidFill>
                    <a:srgbClr val="92D050"/>
                  </a:solidFill>
                </a:rPr>
                <a:t>1/3</a:t>
              </a:r>
              <a:endParaRPr kumimoji="1" lang="ja-JP" altLang="en-US" sz="1100">
                <a:solidFill>
                  <a:srgbClr val="92D050"/>
                </a:solidFill>
              </a:endParaRPr>
            </a:p>
          </p:txBody>
        </p:sp>
        <p:sp>
          <p:nvSpPr>
            <p:cNvPr id="21" name="テキスト ボックス 20">
              <a:extLst>
                <a:ext uri="{FF2B5EF4-FFF2-40B4-BE49-F238E27FC236}">
                  <a16:creationId xmlns:a16="http://schemas.microsoft.com/office/drawing/2014/main" id="{56485A29-567E-47DE-88D2-E68D2680E607}"/>
                </a:ext>
              </a:extLst>
            </p:cNvPr>
            <p:cNvSpPr txBox="1"/>
            <p:nvPr/>
          </p:nvSpPr>
          <p:spPr>
            <a:xfrm>
              <a:off x="7400449" y="5559531"/>
              <a:ext cx="915206" cy="629687"/>
            </a:xfrm>
            <a:prstGeom prst="rect">
              <a:avLst/>
            </a:prstGeom>
            <a:noFill/>
          </p:spPr>
          <p:txBody>
            <a:bodyPr wrap="none" rtlCol="0">
              <a:spAutoFit/>
            </a:bodyPr>
            <a:lstStyle/>
            <a:p>
              <a:r>
                <a:rPr kumimoji="1" lang="en-US" altLang="ja-JP" sz="1100" dirty="0">
                  <a:solidFill>
                    <a:srgbClr val="FFC000"/>
                  </a:solidFill>
                </a:rPr>
                <a:t>1/2</a:t>
              </a:r>
              <a:endParaRPr kumimoji="1" lang="ja-JP" altLang="en-US" sz="1100">
                <a:solidFill>
                  <a:srgbClr val="FFC000"/>
                </a:solidFill>
              </a:endParaRPr>
            </a:p>
          </p:txBody>
        </p:sp>
        <p:sp>
          <p:nvSpPr>
            <p:cNvPr id="22" name="テキスト ボックス 21">
              <a:extLst>
                <a:ext uri="{FF2B5EF4-FFF2-40B4-BE49-F238E27FC236}">
                  <a16:creationId xmlns:a16="http://schemas.microsoft.com/office/drawing/2014/main" id="{B1F91F55-5E58-CA48-F2D9-0176D74A186B}"/>
                </a:ext>
              </a:extLst>
            </p:cNvPr>
            <p:cNvSpPr txBox="1"/>
            <p:nvPr/>
          </p:nvSpPr>
          <p:spPr>
            <a:xfrm>
              <a:off x="3725326" y="4241857"/>
              <a:ext cx="915206" cy="629687"/>
            </a:xfrm>
            <a:prstGeom prst="rect">
              <a:avLst/>
            </a:prstGeom>
            <a:noFill/>
          </p:spPr>
          <p:txBody>
            <a:bodyPr wrap="none" rtlCol="0">
              <a:spAutoFit/>
            </a:bodyPr>
            <a:lstStyle/>
            <a:p>
              <a:r>
                <a:rPr kumimoji="1" lang="en-US" altLang="ja-JP" sz="1100" dirty="0">
                  <a:solidFill>
                    <a:srgbClr val="92D050"/>
                  </a:solidFill>
                </a:rPr>
                <a:t>1/6</a:t>
              </a:r>
              <a:endParaRPr kumimoji="1" lang="ja-JP" altLang="en-US" sz="1100">
                <a:solidFill>
                  <a:srgbClr val="92D050"/>
                </a:solidFill>
              </a:endParaRPr>
            </a:p>
          </p:txBody>
        </p:sp>
        <p:sp>
          <p:nvSpPr>
            <p:cNvPr id="23" name="テキスト ボックス 22">
              <a:extLst>
                <a:ext uri="{FF2B5EF4-FFF2-40B4-BE49-F238E27FC236}">
                  <a16:creationId xmlns:a16="http://schemas.microsoft.com/office/drawing/2014/main" id="{2F8ECC2B-9019-43E8-8D0E-1F44A7659A0E}"/>
                </a:ext>
              </a:extLst>
            </p:cNvPr>
            <p:cNvSpPr txBox="1"/>
            <p:nvPr/>
          </p:nvSpPr>
          <p:spPr>
            <a:xfrm>
              <a:off x="4204448" y="6038376"/>
              <a:ext cx="915206" cy="629687"/>
            </a:xfrm>
            <a:prstGeom prst="rect">
              <a:avLst/>
            </a:prstGeom>
            <a:noFill/>
          </p:spPr>
          <p:txBody>
            <a:bodyPr wrap="none" rtlCol="0">
              <a:spAutoFit/>
            </a:bodyPr>
            <a:lstStyle/>
            <a:p>
              <a:r>
                <a:rPr kumimoji="1" lang="en-US" altLang="ja-JP" sz="1100" dirty="0">
                  <a:solidFill>
                    <a:srgbClr val="92D050"/>
                  </a:solidFill>
                </a:rPr>
                <a:t>1/2</a:t>
              </a:r>
              <a:endParaRPr kumimoji="1" lang="ja-JP" altLang="en-US" sz="1100">
                <a:solidFill>
                  <a:srgbClr val="92D050"/>
                </a:solidFill>
              </a:endParaRPr>
            </a:p>
          </p:txBody>
        </p:sp>
        <p:sp>
          <p:nvSpPr>
            <p:cNvPr id="24" name="テキスト ボックス 23">
              <a:extLst>
                <a:ext uri="{FF2B5EF4-FFF2-40B4-BE49-F238E27FC236}">
                  <a16:creationId xmlns:a16="http://schemas.microsoft.com/office/drawing/2014/main" id="{60C12D1B-6B81-D5C5-66DA-5A1C6710C65F}"/>
                </a:ext>
              </a:extLst>
            </p:cNvPr>
            <p:cNvSpPr txBox="1"/>
            <p:nvPr/>
          </p:nvSpPr>
          <p:spPr>
            <a:xfrm>
              <a:off x="5700622" y="3671446"/>
              <a:ext cx="915206" cy="629687"/>
            </a:xfrm>
            <a:prstGeom prst="rect">
              <a:avLst/>
            </a:prstGeom>
            <a:noFill/>
          </p:spPr>
          <p:txBody>
            <a:bodyPr wrap="none" rtlCol="0">
              <a:spAutoFit/>
            </a:bodyPr>
            <a:lstStyle/>
            <a:p>
              <a:r>
                <a:rPr kumimoji="1" lang="en-US" altLang="ja-JP" sz="1100" dirty="0">
                  <a:solidFill>
                    <a:srgbClr val="FFC000"/>
                  </a:solidFill>
                </a:rPr>
                <a:t>1/6</a:t>
              </a:r>
              <a:endParaRPr kumimoji="1" lang="ja-JP" altLang="en-US" sz="1100">
                <a:solidFill>
                  <a:srgbClr val="FFC000"/>
                </a:solidFill>
              </a:endParaRPr>
            </a:p>
          </p:txBody>
        </p:sp>
        <p:sp>
          <p:nvSpPr>
            <p:cNvPr id="25" name="テキスト ボックス 24">
              <a:extLst>
                <a:ext uri="{FF2B5EF4-FFF2-40B4-BE49-F238E27FC236}">
                  <a16:creationId xmlns:a16="http://schemas.microsoft.com/office/drawing/2014/main" id="{5A5A4DC5-7291-8A55-F7D5-16C2B63EF08B}"/>
                </a:ext>
              </a:extLst>
            </p:cNvPr>
            <p:cNvSpPr txBox="1"/>
            <p:nvPr/>
          </p:nvSpPr>
          <p:spPr>
            <a:xfrm>
              <a:off x="4204448" y="5060369"/>
              <a:ext cx="915206" cy="629687"/>
            </a:xfrm>
            <a:prstGeom prst="rect">
              <a:avLst/>
            </a:prstGeom>
            <a:noFill/>
          </p:spPr>
          <p:txBody>
            <a:bodyPr wrap="none" rtlCol="0">
              <a:spAutoFit/>
            </a:bodyPr>
            <a:lstStyle/>
            <a:p>
              <a:r>
                <a:rPr kumimoji="1" lang="en-US" altLang="ja-JP" sz="1100" dirty="0">
                  <a:solidFill>
                    <a:srgbClr val="FFC000"/>
                  </a:solidFill>
                </a:rPr>
                <a:t>1/3</a:t>
              </a:r>
              <a:endParaRPr kumimoji="1" lang="ja-JP" altLang="en-US" sz="1100">
                <a:solidFill>
                  <a:srgbClr val="FFC000"/>
                </a:solidFill>
              </a:endParaRPr>
            </a:p>
          </p:txBody>
        </p:sp>
      </p:grpSp>
      <p:sp>
        <p:nvSpPr>
          <p:cNvPr id="26" name="テキスト ボックス 25">
            <a:extLst>
              <a:ext uri="{FF2B5EF4-FFF2-40B4-BE49-F238E27FC236}">
                <a16:creationId xmlns:a16="http://schemas.microsoft.com/office/drawing/2014/main" id="{283CDC6A-9F23-981F-3234-7951E3101A1B}"/>
              </a:ext>
            </a:extLst>
          </p:cNvPr>
          <p:cNvSpPr txBox="1"/>
          <p:nvPr/>
        </p:nvSpPr>
        <p:spPr>
          <a:xfrm>
            <a:off x="627311" y="1148165"/>
            <a:ext cx="5493812" cy="369332"/>
          </a:xfrm>
          <a:prstGeom prst="rect">
            <a:avLst/>
          </a:prstGeom>
          <a:noFill/>
        </p:spPr>
        <p:txBody>
          <a:bodyPr wrap="none" rtlCol="0">
            <a:spAutoFit/>
          </a:bodyPr>
          <a:lstStyle/>
          <a:p>
            <a:r>
              <a:rPr kumimoji="1" lang="ja-JP" altLang="en-US"/>
              <a:t>遷移確率が決まると、定常状態の分布の比が決まる</a:t>
            </a:r>
          </a:p>
        </p:txBody>
      </p:sp>
      <p:sp>
        <p:nvSpPr>
          <p:cNvPr id="27" name="右矢印 26">
            <a:extLst>
              <a:ext uri="{FF2B5EF4-FFF2-40B4-BE49-F238E27FC236}">
                <a16:creationId xmlns:a16="http://schemas.microsoft.com/office/drawing/2014/main" id="{A409F4E4-C2DA-208B-92D3-C2C5D98291D4}"/>
              </a:ext>
            </a:extLst>
          </p:cNvPr>
          <p:cNvSpPr/>
          <p:nvPr/>
        </p:nvSpPr>
        <p:spPr>
          <a:xfrm>
            <a:off x="4427984" y="2873459"/>
            <a:ext cx="720080" cy="452517"/>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a:extLst>
              <a:ext uri="{FF2B5EF4-FFF2-40B4-BE49-F238E27FC236}">
                <a16:creationId xmlns:a16="http://schemas.microsoft.com/office/drawing/2014/main" id="{D6B7A825-767F-8FF9-D7F5-26C0C2161907}"/>
              </a:ext>
            </a:extLst>
          </p:cNvPr>
          <p:cNvGrpSpPr/>
          <p:nvPr/>
        </p:nvGrpSpPr>
        <p:grpSpPr>
          <a:xfrm>
            <a:off x="5763649" y="1595251"/>
            <a:ext cx="2496004" cy="2048005"/>
            <a:chOff x="5475062" y="1591067"/>
            <a:chExt cx="3407678" cy="2796045"/>
          </a:xfrm>
        </p:grpSpPr>
        <p:sp>
          <p:nvSpPr>
            <p:cNvPr id="28" name="円/楕円 27">
              <a:extLst>
                <a:ext uri="{FF2B5EF4-FFF2-40B4-BE49-F238E27FC236}">
                  <a16:creationId xmlns:a16="http://schemas.microsoft.com/office/drawing/2014/main" id="{235E8B4B-CE50-0B98-3DD5-83E40502E721}"/>
                </a:ext>
              </a:extLst>
            </p:cNvPr>
            <p:cNvSpPr/>
            <p:nvPr/>
          </p:nvSpPr>
          <p:spPr>
            <a:xfrm>
              <a:off x="6684360" y="2064011"/>
              <a:ext cx="496106" cy="496106"/>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bg1"/>
                  </a:solidFill>
                </a:rPr>
                <a:t>1</a:t>
              </a:r>
              <a:endParaRPr kumimoji="1" lang="ja-JP" altLang="en-US" sz="3200">
                <a:solidFill>
                  <a:schemeClr val="bg1"/>
                </a:solidFill>
              </a:endParaRPr>
            </a:p>
          </p:txBody>
        </p:sp>
        <p:sp>
          <p:nvSpPr>
            <p:cNvPr id="29" name="円/楕円 28">
              <a:extLst>
                <a:ext uri="{FF2B5EF4-FFF2-40B4-BE49-F238E27FC236}">
                  <a16:creationId xmlns:a16="http://schemas.microsoft.com/office/drawing/2014/main" id="{7A015C68-1A19-AC9F-7D9F-7E269F022404}"/>
                </a:ext>
              </a:extLst>
            </p:cNvPr>
            <p:cNvSpPr/>
            <p:nvPr/>
          </p:nvSpPr>
          <p:spPr>
            <a:xfrm>
              <a:off x="5909822" y="3294257"/>
              <a:ext cx="496106" cy="496106"/>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2</a:t>
              </a:r>
              <a:endParaRPr kumimoji="1" lang="ja-JP" altLang="en-US" sz="3200">
                <a:solidFill>
                  <a:schemeClr val="tx1"/>
                </a:solidFill>
              </a:endParaRPr>
            </a:p>
          </p:txBody>
        </p:sp>
        <p:sp>
          <p:nvSpPr>
            <p:cNvPr id="30" name="円/楕円 29">
              <a:extLst>
                <a:ext uri="{FF2B5EF4-FFF2-40B4-BE49-F238E27FC236}">
                  <a16:creationId xmlns:a16="http://schemas.microsoft.com/office/drawing/2014/main" id="{8B4CF25A-5D74-BD1A-3245-AA927350DE87}"/>
                </a:ext>
              </a:extLst>
            </p:cNvPr>
            <p:cNvSpPr/>
            <p:nvPr/>
          </p:nvSpPr>
          <p:spPr>
            <a:xfrm>
              <a:off x="7458898" y="3294257"/>
              <a:ext cx="496106" cy="496106"/>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3</a:t>
              </a:r>
              <a:endParaRPr kumimoji="1" lang="ja-JP" altLang="en-US" sz="3200">
                <a:solidFill>
                  <a:schemeClr val="tx1"/>
                </a:solidFill>
              </a:endParaRP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1CB99301-1138-F2E3-8950-F8CDF865FACF}"/>
                    </a:ext>
                  </a:extLst>
                </p:cNvPr>
                <p:cNvSpPr txBox="1"/>
                <p:nvPr/>
              </p:nvSpPr>
              <p:spPr>
                <a:xfrm>
                  <a:off x="6608377" y="1591067"/>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1</m:t>
                            </m:r>
                          </m:sub>
                        </m:sSub>
                      </m:oMath>
                    </m:oMathPara>
                  </a14:m>
                  <a:endParaRPr lang="ja-JP" altLang="en-US" sz="2000"/>
                </a:p>
              </p:txBody>
            </p:sp>
          </mc:Choice>
          <mc:Fallback xmlns="">
            <p:sp>
              <p:nvSpPr>
                <p:cNvPr id="32" name="テキスト ボックス 31">
                  <a:extLst>
                    <a:ext uri="{FF2B5EF4-FFF2-40B4-BE49-F238E27FC236}">
                      <a16:creationId xmlns:a16="http://schemas.microsoft.com/office/drawing/2014/main" id="{1CB99301-1138-F2E3-8950-F8CDF865FACF}"/>
                    </a:ext>
                  </a:extLst>
                </p:cNvPr>
                <p:cNvSpPr txBox="1">
                  <a:spLocks noRot="1" noChangeAspect="1" noMove="1" noResize="1" noEditPoints="1" noAdjustHandles="1" noChangeArrowheads="1" noChangeShapeType="1" noTextEdit="1"/>
                </p:cNvSpPr>
                <p:nvPr/>
              </p:nvSpPr>
              <p:spPr>
                <a:xfrm>
                  <a:off x="6608377" y="1591067"/>
                  <a:ext cx="648072" cy="54625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136A21E0-9402-F206-A987-DE1ADF268DAB}"/>
                    </a:ext>
                  </a:extLst>
                </p:cNvPr>
                <p:cNvSpPr txBox="1"/>
                <p:nvPr/>
              </p:nvSpPr>
              <p:spPr>
                <a:xfrm>
                  <a:off x="5869649" y="2774344"/>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2</m:t>
                            </m:r>
                          </m:sub>
                        </m:sSub>
                      </m:oMath>
                    </m:oMathPara>
                  </a14:m>
                  <a:endParaRPr lang="ja-JP" altLang="en-US" sz="2000"/>
                </a:p>
              </p:txBody>
            </p:sp>
          </mc:Choice>
          <mc:Fallback xmlns="">
            <p:sp>
              <p:nvSpPr>
                <p:cNvPr id="33" name="テキスト ボックス 32">
                  <a:extLst>
                    <a:ext uri="{FF2B5EF4-FFF2-40B4-BE49-F238E27FC236}">
                      <a16:creationId xmlns:a16="http://schemas.microsoft.com/office/drawing/2014/main" id="{136A21E0-9402-F206-A987-DE1ADF268DAB}"/>
                    </a:ext>
                  </a:extLst>
                </p:cNvPr>
                <p:cNvSpPr txBox="1">
                  <a:spLocks noRot="1" noChangeAspect="1" noMove="1" noResize="1" noEditPoints="1" noAdjustHandles="1" noChangeArrowheads="1" noChangeShapeType="1" noTextEdit="1"/>
                </p:cNvSpPr>
                <p:nvPr/>
              </p:nvSpPr>
              <p:spPr>
                <a:xfrm>
                  <a:off x="5869649" y="2774344"/>
                  <a:ext cx="648072" cy="546251"/>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90CF3A9D-BC16-6CD0-0BEE-A4F850AFF940}"/>
                    </a:ext>
                  </a:extLst>
                </p:cNvPr>
                <p:cNvSpPr txBox="1"/>
                <p:nvPr/>
              </p:nvSpPr>
              <p:spPr>
                <a:xfrm>
                  <a:off x="7382915" y="2765702"/>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3</m:t>
                            </m:r>
                          </m:sub>
                        </m:sSub>
                      </m:oMath>
                    </m:oMathPara>
                  </a14:m>
                  <a:endParaRPr lang="ja-JP" altLang="en-US" sz="2000"/>
                </a:p>
              </p:txBody>
            </p:sp>
          </mc:Choice>
          <mc:Fallback xmlns="">
            <p:sp>
              <p:nvSpPr>
                <p:cNvPr id="34" name="テキスト ボックス 33">
                  <a:extLst>
                    <a:ext uri="{FF2B5EF4-FFF2-40B4-BE49-F238E27FC236}">
                      <a16:creationId xmlns:a16="http://schemas.microsoft.com/office/drawing/2014/main" id="{90CF3A9D-BC16-6CD0-0BEE-A4F850AFF940}"/>
                    </a:ext>
                  </a:extLst>
                </p:cNvPr>
                <p:cNvSpPr txBox="1">
                  <a:spLocks noRot="1" noChangeAspect="1" noMove="1" noResize="1" noEditPoints="1" noAdjustHandles="1" noChangeArrowheads="1" noChangeShapeType="1" noTextEdit="1"/>
                </p:cNvSpPr>
                <p:nvPr/>
              </p:nvSpPr>
              <p:spPr>
                <a:xfrm>
                  <a:off x="7382915" y="2765702"/>
                  <a:ext cx="648072" cy="54625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BC962F40-0729-C15C-0644-D9A504F9F49D}"/>
                    </a:ext>
                  </a:extLst>
                </p:cNvPr>
                <p:cNvSpPr txBox="1"/>
                <p:nvPr/>
              </p:nvSpPr>
              <p:spPr>
                <a:xfrm>
                  <a:off x="5475062" y="3882880"/>
                  <a:ext cx="3407678" cy="5042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=1:2:3</m:t>
                        </m:r>
                      </m:oMath>
                    </m:oMathPara>
                  </a14:m>
                  <a:endParaRPr kumimoji="1" lang="ja-JP" altLang="en-US" sz="2400"/>
                </a:p>
              </p:txBody>
            </p:sp>
          </mc:Choice>
          <mc:Fallback xmlns="">
            <p:sp>
              <p:nvSpPr>
                <p:cNvPr id="35" name="テキスト ボックス 34">
                  <a:extLst>
                    <a:ext uri="{FF2B5EF4-FFF2-40B4-BE49-F238E27FC236}">
                      <a16:creationId xmlns:a16="http://schemas.microsoft.com/office/drawing/2014/main" id="{BC962F40-0729-C15C-0644-D9A504F9F49D}"/>
                    </a:ext>
                  </a:extLst>
                </p:cNvPr>
                <p:cNvSpPr txBox="1">
                  <a:spLocks noRot="1" noChangeAspect="1" noMove="1" noResize="1" noEditPoints="1" noAdjustHandles="1" noChangeArrowheads="1" noChangeShapeType="1" noTextEdit="1"/>
                </p:cNvSpPr>
                <p:nvPr/>
              </p:nvSpPr>
              <p:spPr>
                <a:xfrm>
                  <a:off x="5475062" y="3882880"/>
                  <a:ext cx="3407678" cy="504232"/>
                </a:xfrm>
                <a:prstGeom prst="rect">
                  <a:avLst/>
                </a:prstGeom>
                <a:blipFill>
                  <a:blip r:embed="rId5"/>
                  <a:stretch>
                    <a:fillRect l="-505" r="-2020" b="-12903"/>
                  </a:stretch>
                </a:blipFill>
              </p:spPr>
              <p:txBody>
                <a:bodyPr/>
                <a:lstStyle/>
                <a:p>
                  <a:r>
                    <a:rPr lang="ja-JP" altLang="en-US">
                      <a:noFill/>
                    </a:rPr>
                    <a:t> </a:t>
                  </a:r>
                </a:p>
              </p:txBody>
            </p:sp>
          </mc:Fallback>
        </mc:AlternateContent>
      </p:grpSp>
      <p:sp>
        <p:nvSpPr>
          <p:cNvPr id="36" name="テキスト ボックス 35">
            <a:extLst>
              <a:ext uri="{FF2B5EF4-FFF2-40B4-BE49-F238E27FC236}">
                <a16:creationId xmlns:a16="http://schemas.microsoft.com/office/drawing/2014/main" id="{25ED2FA3-CC9F-AEFE-7C8D-409EBE7FBAE5}"/>
              </a:ext>
            </a:extLst>
          </p:cNvPr>
          <p:cNvSpPr txBox="1"/>
          <p:nvPr/>
        </p:nvSpPr>
        <p:spPr>
          <a:xfrm>
            <a:off x="440099" y="3839897"/>
            <a:ext cx="8263801" cy="369332"/>
          </a:xfrm>
          <a:prstGeom prst="rect">
            <a:avLst/>
          </a:prstGeom>
          <a:noFill/>
        </p:spPr>
        <p:txBody>
          <a:bodyPr wrap="none" rtlCol="0">
            <a:spAutoFit/>
          </a:bodyPr>
          <a:lstStyle/>
          <a:p>
            <a:r>
              <a:rPr kumimoji="1" lang="ja-JP" altLang="en-US"/>
              <a:t>逆に、希望する定常状態が実現するように遷移確率を決められないだろうか？</a:t>
            </a:r>
          </a:p>
        </p:txBody>
      </p:sp>
      <p:sp>
        <p:nvSpPr>
          <p:cNvPr id="37" name="右矢印 36">
            <a:extLst>
              <a:ext uri="{FF2B5EF4-FFF2-40B4-BE49-F238E27FC236}">
                <a16:creationId xmlns:a16="http://schemas.microsoft.com/office/drawing/2014/main" id="{EB147CA7-B468-FD6F-B507-E37FB83FFD17}"/>
              </a:ext>
            </a:extLst>
          </p:cNvPr>
          <p:cNvSpPr/>
          <p:nvPr/>
        </p:nvSpPr>
        <p:spPr>
          <a:xfrm rot="10800000">
            <a:off x="4427984" y="4966630"/>
            <a:ext cx="720080" cy="452517"/>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a:extLst>
              <a:ext uri="{FF2B5EF4-FFF2-40B4-BE49-F238E27FC236}">
                <a16:creationId xmlns:a16="http://schemas.microsoft.com/office/drawing/2014/main" id="{599013AB-1E32-9848-8ED1-3FBF8E80971B}"/>
              </a:ext>
            </a:extLst>
          </p:cNvPr>
          <p:cNvGrpSpPr/>
          <p:nvPr/>
        </p:nvGrpSpPr>
        <p:grpSpPr>
          <a:xfrm>
            <a:off x="5763649" y="4306970"/>
            <a:ext cx="2496004" cy="2048005"/>
            <a:chOff x="5475062" y="1591067"/>
            <a:chExt cx="3407678" cy="2796045"/>
          </a:xfrm>
        </p:grpSpPr>
        <p:sp>
          <p:nvSpPr>
            <p:cNvPr id="40" name="円/楕円 39">
              <a:extLst>
                <a:ext uri="{FF2B5EF4-FFF2-40B4-BE49-F238E27FC236}">
                  <a16:creationId xmlns:a16="http://schemas.microsoft.com/office/drawing/2014/main" id="{0E31900E-7685-0E7F-6067-39A7A05AFAA9}"/>
                </a:ext>
              </a:extLst>
            </p:cNvPr>
            <p:cNvSpPr/>
            <p:nvPr/>
          </p:nvSpPr>
          <p:spPr>
            <a:xfrm>
              <a:off x="6684360" y="2064011"/>
              <a:ext cx="496106" cy="496106"/>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bg1"/>
                  </a:solidFill>
                </a:rPr>
                <a:t>1</a:t>
              </a:r>
              <a:endParaRPr kumimoji="1" lang="ja-JP" altLang="en-US" sz="3200">
                <a:solidFill>
                  <a:schemeClr val="bg1"/>
                </a:solidFill>
              </a:endParaRPr>
            </a:p>
          </p:txBody>
        </p:sp>
        <p:sp>
          <p:nvSpPr>
            <p:cNvPr id="41" name="円/楕円 40">
              <a:extLst>
                <a:ext uri="{FF2B5EF4-FFF2-40B4-BE49-F238E27FC236}">
                  <a16:creationId xmlns:a16="http://schemas.microsoft.com/office/drawing/2014/main" id="{62A2211D-26D5-D219-7D81-A91D3BAE4D76}"/>
                </a:ext>
              </a:extLst>
            </p:cNvPr>
            <p:cNvSpPr/>
            <p:nvPr/>
          </p:nvSpPr>
          <p:spPr>
            <a:xfrm>
              <a:off x="5909822" y="3294257"/>
              <a:ext cx="496106" cy="496106"/>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2</a:t>
              </a:r>
              <a:endParaRPr kumimoji="1" lang="ja-JP" altLang="en-US" sz="3200">
                <a:solidFill>
                  <a:schemeClr val="tx1"/>
                </a:solidFill>
              </a:endParaRPr>
            </a:p>
          </p:txBody>
        </p:sp>
        <p:sp>
          <p:nvSpPr>
            <p:cNvPr id="42" name="円/楕円 41">
              <a:extLst>
                <a:ext uri="{FF2B5EF4-FFF2-40B4-BE49-F238E27FC236}">
                  <a16:creationId xmlns:a16="http://schemas.microsoft.com/office/drawing/2014/main" id="{69C582EA-598E-08D1-2D1F-DAA291D5D91A}"/>
                </a:ext>
              </a:extLst>
            </p:cNvPr>
            <p:cNvSpPr/>
            <p:nvPr/>
          </p:nvSpPr>
          <p:spPr>
            <a:xfrm>
              <a:off x="7458898" y="3294257"/>
              <a:ext cx="496106" cy="496106"/>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3</a:t>
              </a:r>
              <a:endParaRPr kumimoji="1" lang="ja-JP" altLang="en-US" sz="3200">
                <a:solidFill>
                  <a:schemeClr val="tx1"/>
                </a:solidFill>
              </a:endParaRPr>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411D1B7F-F523-1730-EEBC-4132D42AB18D}"/>
                    </a:ext>
                  </a:extLst>
                </p:cNvPr>
                <p:cNvSpPr txBox="1"/>
                <p:nvPr/>
              </p:nvSpPr>
              <p:spPr>
                <a:xfrm>
                  <a:off x="6608377" y="1591067"/>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1</m:t>
                            </m:r>
                          </m:sub>
                        </m:sSub>
                      </m:oMath>
                    </m:oMathPara>
                  </a14:m>
                  <a:endParaRPr lang="ja-JP" altLang="en-US" sz="2000"/>
                </a:p>
              </p:txBody>
            </p:sp>
          </mc:Choice>
          <mc:Fallback xmlns="">
            <p:sp>
              <p:nvSpPr>
                <p:cNvPr id="43" name="テキスト ボックス 42">
                  <a:extLst>
                    <a:ext uri="{FF2B5EF4-FFF2-40B4-BE49-F238E27FC236}">
                      <a16:creationId xmlns:a16="http://schemas.microsoft.com/office/drawing/2014/main" id="{411D1B7F-F523-1730-EEBC-4132D42AB18D}"/>
                    </a:ext>
                  </a:extLst>
                </p:cNvPr>
                <p:cNvSpPr txBox="1">
                  <a:spLocks noRot="1" noChangeAspect="1" noMove="1" noResize="1" noEditPoints="1" noAdjustHandles="1" noChangeArrowheads="1" noChangeShapeType="1" noTextEdit="1"/>
                </p:cNvSpPr>
                <p:nvPr/>
              </p:nvSpPr>
              <p:spPr>
                <a:xfrm>
                  <a:off x="6608377" y="1591067"/>
                  <a:ext cx="648072" cy="54625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BD750480-BE2C-BA7E-5AFE-E57DF33D96FE}"/>
                    </a:ext>
                  </a:extLst>
                </p:cNvPr>
                <p:cNvSpPr txBox="1"/>
                <p:nvPr/>
              </p:nvSpPr>
              <p:spPr>
                <a:xfrm>
                  <a:off x="5869649" y="2774344"/>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2</m:t>
                            </m:r>
                          </m:sub>
                        </m:sSub>
                      </m:oMath>
                    </m:oMathPara>
                  </a14:m>
                  <a:endParaRPr lang="ja-JP" altLang="en-US" sz="2000"/>
                </a:p>
              </p:txBody>
            </p:sp>
          </mc:Choice>
          <mc:Fallback xmlns="">
            <p:sp>
              <p:nvSpPr>
                <p:cNvPr id="44" name="テキスト ボックス 43">
                  <a:extLst>
                    <a:ext uri="{FF2B5EF4-FFF2-40B4-BE49-F238E27FC236}">
                      <a16:creationId xmlns:a16="http://schemas.microsoft.com/office/drawing/2014/main" id="{BD750480-BE2C-BA7E-5AFE-E57DF33D96FE}"/>
                    </a:ext>
                  </a:extLst>
                </p:cNvPr>
                <p:cNvSpPr txBox="1">
                  <a:spLocks noRot="1" noChangeAspect="1" noMove="1" noResize="1" noEditPoints="1" noAdjustHandles="1" noChangeArrowheads="1" noChangeShapeType="1" noTextEdit="1"/>
                </p:cNvSpPr>
                <p:nvPr/>
              </p:nvSpPr>
              <p:spPr>
                <a:xfrm>
                  <a:off x="5869649" y="2774344"/>
                  <a:ext cx="648072" cy="546251"/>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925D576E-6A2F-2EAC-17E8-9904DA01771C}"/>
                    </a:ext>
                  </a:extLst>
                </p:cNvPr>
                <p:cNvSpPr txBox="1"/>
                <p:nvPr/>
              </p:nvSpPr>
              <p:spPr>
                <a:xfrm>
                  <a:off x="7382915" y="2765702"/>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3</m:t>
                            </m:r>
                          </m:sub>
                        </m:sSub>
                      </m:oMath>
                    </m:oMathPara>
                  </a14:m>
                  <a:endParaRPr lang="ja-JP" altLang="en-US" sz="2000"/>
                </a:p>
              </p:txBody>
            </p:sp>
          </mc:Choice>
          <mc:Fallback xmlns="">
            <p:sp>
              <p:nvSpPr>
                <p:cNvPr id="45" name="テキスト ボックス 44">
                  <a:extLst>
                    <a:ext uri="{FF2B5EF4-FFF2-40B4-BE49-F238E27FC236}">
                      <a16:creationId xmlns:a16="http://schemas.microsoft.com/office/drawing/2014/main" id="{925D576E-6A2F-2EAC-17E8-9904DA01771C}"/>
                    </a:ext>
                  </a:extLst>
                </p:cNvPr>
                <p:cNvSpPr txBox="1">
                  <a:spLocks noRot="1" noChangeAspect="1" noMove="1" noResize="1" noEditPoints="1" noAdjustHandles="1" noChangeArrowheads="1" noChangeShapeType="1" noTextEdit="1"/>
                </p:cNvSpPr>
                <p:nvPr/>
              </p:nvSpPr>
              <p:spPr>
                <a:xfrm>
                  <a:off x="7382915" y="2765702"/>
                  <a:ext cx="648072" cy="546251"/>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6C393F98-8335-DC00-A239-0227AD5E5E8E}"/>
                    </a:ext>
                  </a:extLst>
                </p:cNvPr>
                <p:cNvSpPr txBox="1"/>
                <p:nvPr/>
              </p:nvSpPr>
              <p:spPr>
                <a:xfrm>
                  <a:off x="5475062" y="3882880"/>
                  <a:ext cx="3407678" cy="5042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=1:2:3</m:t>
                        </m:r>
                      </m:oMath>
                    </m:oMathPara>
                  </a14:m>
                  <a:endParaRPr kumimoji="1" lang="ja-JP" altLang="en-US" sz="2400"/>
                </a:p>
              </p:txBody>
            </p:sp>
          </mc:Choice>
          <mc:Fallback xmlns="">
            <p:sp>
              <p:nvSpPr>
                <p:cNvPr id="46" name="テキスト ボックス 45">
                  <a:extLst>
                    <a:ext uri="{FF2B5EF4-FFF2-40B4-BE49-F238E27FC236}">
                      <a16:creationId xmlns:a16="http://schemas.microsoft.com/office/drawing/2014/main" id="{6C393F98-8335-DC00-A239-0227AD5E5E8E}"/>
                    </a:ext>
                  </a:extLst>
                </p:cNvPr>
                <p:cNvSpPr txBox="1">
                  <a:spLocks noRot="1" noChangeAspect="1" noMove="1" noResize="1" noEditPoints="1" noAdjustHandles="1" noChangeArrowheads="1" noChangeShapeType="1" noTextEdit="1"/>
                </p:cNvSpPr>
                <p:nvPr/>
              </p:nvSpPr>
              <p:spPr>
                <a:xfrm>
                  <a:off x="5475062" y="3882880"/>
                  <a:ext cx="3407678" cy="504232"/>
                </a:xfrm>
                <a:prstGeom prst="rect">
                  <a:avLst/>
                </a:prstGeom>
                <a:blipFill>
                  <a:blip r:embed="rId9"/>
                  <a:stretch>
                    <a:fillRect l="-505" r="-2020" b="-13333"/>
                  </a:stretch>
                </a:blipFill>
              </p:spPr>
              <p:txBody>
                <a:bodyPr/>
                <a:lstStyle/>
                <a:p>
                  <a:r>
                    <a:rPr lang="ja-JP" altLang="en-US">
                      <a:noFill/>
                    </a:rPr>
                    <a:t> </a:t>
                  </a:r>
                </a:p>
              </p:txBody>
            </p:sp>
          </mc:Fallback>
        </mc:AlternateContent>
      </p:grpSp>
      <p:sp>
        <p:nvSpPr>
          <p:cNvPr id="48" name="円/楕円 47">
            <a:extLst>
              <a:ext uri="{FF2B5EF4-FFF2-40B4-BE49-F238E27FC236}">
                <a16:creationId xmlns:a16="http://schemas.microsoft.com/office/drawing/2014/main" id="{95B8F093-50B6-E56A-34C3-8BB8F70ACED4}"/>
              </a:ext>
            </a:extLst>
          </p:cNvPr>
          <p:cNvSpPr/>
          <p:nvPr/>
        </p:nvSpPr>
        <p:spPr>
          <a:xfrm>
            <a:off x="2140106" y="4654199"/>
            <a:ext cx="421565" cy="42156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49" name="円/楕円 48">
            <a:extLst>
              <a:ext uri="{FF2B5EF4-FFF2-40B4-BE49-F238E27FC236}">
                <a16:creationId xmlns:a16="http://schemas.microsoft.com/office/drawing/2014/main" id="{0D59FABD-416F-A4D9-48E6-259599CFF3C7}"/>
              </a:ext>
            </a:extLst>
          </p:cNvPr>
          <p:cNvSpPr/>
          <p:nvPr/>
        </p:nvSpPr>
        <p:spPr>
          <a:xfrm>
            <a:off x="1481943" y="5699598"/>
            <a:ext cx="421565" cy="421565"/>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50" name="円/楕円 49">
            <a:extLst>
              <a:ext uri="{FF2B5EF4-FFF2-40B4-BE49-F238E27FC236}">
                <a16:creationId xmlns:a16="http://schemas.microsoft.com/office/drawing/2014/main" id="{F0678C9F-6EB4-9BC6-890F-1134E20A7129}"/>
              </a:ext>
            </a:extLst>
          </p:cNvPr>
          <p:cNvSpPr/>
          <p:nvPr/>
        </p:nvSpPr>
        <p:spPr>
          <a:xfrm>
            <a:off x="2798268" y="5699598"/>
            <a:ext cx="421565" cy="421565"/>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51" name="直線矢印コネクタ 50">
            <a:extLst>
              <a:ext uri="{FF2B5EF4-FFF2-40B4-BE49-F238E27FC236}">
                <a16:creationId xmlns:a16="http://schemas.microsoft.com/office/drawing/2014/main" id="{4A7806CD-C59D-A11E-D433-99ABC287BCA8}"/>
              </a:ext>
            </a:extLst>
          </p:cNvPr>
          <p:cNvCxnSpPr/>
          <p:nvPr/>
        </p:nvCxnSpPr>
        <p:spPr>
          <a:xfrm flipH="1">
            <a:off x="1754610" y="5075764"/>
            <a:ext cx="297797" cy="44874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64130624-D995-83BE-0AE0-4C8574960D8C}"/>
              </a:ext>
            </a:extLst>
          </p:cNvPr>
          <p:cNvCxnSpPr/>
          <p:nvPr/>
        </p:nvCxnSpPr>
        <p:spPr>
          <a:xfrm flipH="1">
            <a:off x="1903508" y="5163307"/>
            <a:ext cx="297797" cy="448747"/>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284E7455-A762-3042-739E-5210B6368C45}"/>
              </a:ext>
            </a:extLst>
          </p:cNvPr>
          <p:cNvCxnSpPr>
            <a:cxnSpLocks/>
          </p:cNvCxnSpPr>
          <p:nvPr/>
        </p:nvCxnSpPr>
        <p:spPr>
          <a:xfrm rot="17353769" flipH="1">
            <a:off x="2551267" y="5159466"/>
            <a:ext cx="297797" cy="44874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D92D975-E0E1-1996-5EB2-71171BECA6CD}"/>
              </a:ext>
            </a:extLst>
          </p:cNvPr>
          <p:cNvCxnSpPr>
            <a:cxnSpLocks/>
          </p:cNvCxnSpPr>
          <p:nvPr/>
        </p:nvCxnSpPr>
        <p:spPr>
          <a:xfrm rot="17353769" flipH="1">
            <a:off x="2693185" y="5059289"/>
            <a:ext cx="297797" cy="448747"/>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A04D3E51-CBD8-7C35-2C60-D788A0AD7381}"/>
              </a:ext>
            </a:extLst>
          </p:cNvPr>
          <p:cNvCxnSpPr>
            <a:cxnSpLocks/>
          </p:cNvCxnSpPr>
          <p:nvPr/>
        </p:nvCxnSpPr>
        <p:spPr>
          <a:xfrm flipH="1">
            <a:off x="2101458" y="5893547"/>
            <a:ext cx="51731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8D4A7941-8FA1-ACDD-A189-D3B17BF777A2}"/>
              </a:ext>
            </a:extLst>
          </p:cNvPr>
          <p:cNvCxnSpPr/>
          <p:nvPr/>
        </p:nvCxnSpPr>
        <p:spPr>
          <a:xfrm>
            <a:off x="2101458" y="6090189"/>
            <a:ext cx="51731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7" name="フリーフォーム 56">
            <a:extLst>
              <a:ext uri="{FF2B5EF4-FFF2-40B4-BE49-F238E27FC236}">
                <a16:creationId xmlns:a16="http://schemas.microsoft.com/office/drawing/2014/main" id="{80067D03-DAB4-C61A-3708-0C5ED38869BB}"/>
              </a:ext>
            </a:extLst>
          </p:cNvPr>
          <p:cNvSpPr/>
          <p:nvPr/>
        </p:nvSpPr>
        <p:spPr>
          <a:xfrm rot="2700000">
            <a:off x="2522078" y="4444923"/>
            <a:ext cx="236806" cy="209484"/>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58" name="フリーフォーム 57">
            <a:extLst>
              <a:ext uri="{FF2B5EF4-FFF2-40B4-BE49-F238E27FC236}">
                <a16:creationId xmlns:a16="http://schemas.microsoft.com/office/drawing/2014/main" id="{91978554-1252-9602-CACC-2AE004C77A35}"/>
              </a:ext>
            </a:extLst>
          </p:cNvPr>
          <p:cNvSpPr/>
          <p:nvPr/>
        </p:nvSpPr>
        <p:spPr>
          <a:xfrm rot="5400000">
            <a:off x="3280930" y="5873534"/>
            <a:ext cx="236806" cy="209484"/>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59" name="フリーフォーム 58">
            <a:extLst>
              <a:ext uri="{FF2B5EF4-FFF2-40B4-BE49-F238E27FC236}">
                <a16:creationId xmlns:a16="http://schemas.microsoft.com/office/drawing/2014/main" id="{BBB42380-5709-0165-BF8D-B99758DE5154}"/>
              </a:ext>
            </a:extLst>
          </p:cNvPr>
          <p:cNvSpPr/>
          <p:nvPr/>
        </p:nvSpPr>
        <p:spPr>
          <a:xfrm rot="14211246">
            <a:off x="1228127" y="5924041"/>
            <a:ext cx="236806" cy="209484"/>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0" name="テキスト ボックス 59">
            <a:extLst>
              <a:ext uri="{FF2B5EF4-FFF2-40B4-BE49-F238E27FC236}">
                <a16:creationId xmlns:a16="http://schemas.microsoft.com/office/drawing/2014/main" id="{20A494EF-45C1-DA69-66DF-9BE6038CFC37}"/>
              </a:ext>
            </a:extLst>
          </p:cNvPr>
          <p:cNvSpPr txBox="1"/>
          <p:nvPr/>
        </p:nvSpPr>
        <p:spPr>
          <a:xfrm>
            <a:off x="2700789" y="4324060"/>
            <a:ext cx="420308" cy="261610"/>
          </a:xfrm>
          <a:prstGeom prst="rect">
            <a:avLst/>
          </a:prstGeom>
          <a:noFill/>
        </p:spPr>
        <p:txBody>
          <a:bodyPr wrap="none" rtlCol="0">
            <a:spAutoFit/>
          </a:bodyPr>
          <a:lstStyle/>
          <a:p>
            <a:r>
              <a:rPr lang="en-US" altLang="ja-JP" sz="1100" dirty="0">
                <a:solidFill>
                  <a:srgbClr val="7030A0"/>
                </a:solidFill>
              </a:rPr>
              <a:t>???</a:t>
            </a:r>
            <a:endParaRPr kumimoji="1" lang="ja-JP" altLang="en-US" sz="1100">
              <a:solidFill>
                <a:srgbClr val="7030A0"/>
              </a:solidFill>
            </a:endParaRPr>
          </a:p>
        </p:txBody>
      </p:sp>
      <p:sp>
        <p:nvSpPr>
          <p:cNvPr id="61" name="テキスト ボックス 60">
            <a:extLst>
              <a:ext uri="{FF2B5EF4-FFF2-40B4-BE49-F238E27FC236}">
                <a16:creationId xmlns:a16="http://schemas.microsoft.com/office/drawing/2014/main" id="{3AA85564-D6EE-FCDB-A9D3-48AA5D3B6EA5}"/>
              </a:ext>
            </a:extLst>
          </p:cNvPr>
          <p:cNvSpPr txBox="1"/>
          <p:nvPr/>
        </p:nvSpPr>
        <p:spPr>
          <a:xfrm>
            <a:off x="1632600" y="5084038"/>
            <a:ext cx="420308" cy="261610"/>
          </a:xfrm>
          <a:prstGeom prst="rect">
            <a:avLst/>
          </a:prstGeom>
          <a:noFill/>
        </p:spPr>
        <p:txBody>
          <a:bodyPr wrap="none" rtlCol="0">
            <a:spAutoFit/>
          </a:bodyPr>
          <a:lstStyle/>
          <a:p>
            <a:r>
              <a:rPr kumimoji="1" lang="en-US" altLang="ja-JP" sz="1100" dirty="0">
                <a:solidFill>
                  <a:srgbClr val="7030A0"/>
                </a:solidFill>
              </a:rPr>
              <a:t>???</a:t>
            </a:r>
            <a:endParaRPr kumimoji="1" lang="ja-JP" altLang="en-US" sz="1100">
              <a:solidFill>
                <a:srgbClr val="7030A0"/>
              </a:solidFill>
            </a:endParaRPr>
          </a:p>
        </p:txBody>
      </p:sp>
      <p:sp>
        <p:nvSpPr>
          <p:cNvPr id="62" name="テキスト ボックス 61">
            <a:extLst>
              <a:ext uri="{FF2B5EF4-FFF2-40B4-BE49-F238E27FC236}">
                <a16:creationId xmlns:a16="http://schemas.microsoft.com/office/drawing/2014/main" id="{A1F4D3B8-10EB-525B-F1B0-BB9A238DFD5B}"/>
              </a:ext>
            </a:extLst>
          </p:cNvPr>
          <p:cNvSpPr txBox="1"/>
          <p:nvPr/>
        </p:nvSpPr>
        <p:spPr>
          <a:xfrm>
            <a:off x="2466027" y="5362366"/>
            <a:ext cx="420308" cy="261610"/>
          </a:xfrm>
          <a:prstGeom prst="rect">
            <a:avLst/>
          </a:prstGeom>
          <a:noFill/>
        </p:spPr>
        <p:txBody>
          <a:bodyPr wrap="none" rtlCol="0">
            <a:spAutoFit/>
          </a:bodyPr>
          <a:lstStyle/>
          <a:p>
            <a:r>
              <a:rPr kumimoji="1" lang="en-US" altLang="ja-JP" sz="1100" dirty="0">
                <a:solidFill>
                  <a:srgbClr val="7030A0"/>
                </a:solidFill>
              </a:rPr>
              <a:t>???</a:t>
            </a:r>
            <a:endParaRPr kumimoji="1" lang="ja-JP" altLang="en-US" sz="1100">
              <a:solidFill>
                <a:srgbClr val="7030A0"/>
              </a:solidFill>
            </a:endParaRPr>
          </a:p>
        </p:txBody>
      </p:sp>
      <p:sp>
        <p:nvSpPr>
          <p:cNvPr id="63" name="テキスト ボックス 62">
            <a:extLst>
              <a:ext uri="{FF2B5EF4-FFF2-40B4-BE49-F238E27FC236}">
                <a16:creationId xmlns:a16="http://schemas.microsoft.com/office/drawing/2014/main" id="{F2B398A3-92CF-984A-746E-89235F7C2616}"/>
              </a:ext>
            </a:extLst>
          </p:cNvPr>
          <p:cNvSpPr txBox="1"/>
          <p:nvPr/>
        </p:nvSpPr>
        <p:spPr>
          <a:xfrm>
            <a:off x="840520" y="6063003"/>
            <a:ext cx="420308" cy="261610"/>
          </a:xfrm>
          <a:prstGeom prst="rect">
            <a:avLst/>
          </a:prstGeom>
          <a:noFill/>
        </p:spPr>
        <p:txBody>
          <a:bodyPr wrap="none" rtlCol="0">
            <a:spAutoFit/>
          </a:bodyPr>
          <a:lstStyle/>
          <a:p>
            <a:r>
              <a:rPr kumimoji="1" lang="en-US" altLang="ja-JP" sz="1100" dirty="0">
                <a:solidFill>
                  <a:srgbClr val="92D050"/>
                </a:solidFill>
              </a:rPr>
              <a:t>???</a:t>
            </a:r>
            <a:endParaRPr kumimoji="1" lang="ja-JP" altLang="en-US" sz="1100">
              <a:solidFill>
                <a:srgbClr val="92D050"/>
              </a:solidFill>
            </a:endParaRPr>
          </a:p>
        </p:txBody>
      </p:sp>
      <p:sp>
        <p:nvSpPr>
          <p:cNvPr id="64" name="テキスト ボックス 63">
            <a:extLst>
              <a:ext uri="{FF2B5EF4-FFF2-40B4-BE49-F238E27FC236}">
                <a16:creationId xmlns:a16="http://schemas.microsoft.com/office/drawing/2014/main" id="{5DBDC078-D07D-4448-C27D-93B1B737B49F}"/>
              </a:ext>
            </a:extLst>
          </p:cNvPr>
          <p:cNvSpPr txBox="1"/>
          <p:nvPr/>
        </p:nvSpPr>
        <p:spPr>
          <a:xfrm>
            <a:off x="3525997" y="5898347"/>
            <a:ext cx="420308" cy="261610"/>
          </a:xfrm>
          <a:prstGeom prst="rect">
            <a:avLst/>
          </a:prstGeom>
          <a:noFill/>
        </p:spPr>
        <p:txBody>
          <a:bodyPr wrap="none" rtlCol="0">
            <a:spAutoFit/>
          </a:bodyPr>
          <a:lstStyle/>
          <a:p>
            <a:r>
              <a:rPr kumimoji="1" lang="en-US" altLang="ja-JP" sz="1100" dirty="0">
                <a:solidFill>
                  <a:srgbClr val="FFC000"/>
                </a:solidFill>
              </a:rPr>
              <a:t>???</a:t>
            </a:r>
            <a:endParaRPr kumimoji="1" lang="ja-JP" altLang="en-US" sz="1100">
              <a:solidFill>
                <a:srgbClr val="FFC000"/>
              </a:solidFill>
            </a:endParaRPr>
          </a:p>
        </p:txBody>
      </p:sp>
      <p:sp>
        <p:nvSpPr>
          <p:cNvPr id="65" name="テキスト ボックス 64">
            <a:extLst>
              <a:ext uri="{FF2B5EF4-FFF2-40B4-BE49-F238E27FC236}">
                <a16:creationId xmlns:a16="http://schemas.microsoft.com/office/drawing/2014/main" id="{D63CF458-B71C-203C-E424-F8B9965DBFE0}"/>
              </a:ext>
            </a:extLst>
          </p:cNvPr>
          <p:cNvSpPr txBox="1"/>
          <p:nvPr/>
        </p:nvSpPr>
        <p:spPr>
          <a:xfrm>
            <a:off x="1999129" y="5350906"/>
            <a:ext cx="420308" cy="261610"/>
          </a:xfrm>
          <a:prstGeom prst="rect">
            <a:avLst/>
          </a:prstGeom>
          <a:noFill/>
        </p:spPr>
        <p:txBody>
          <a:bodyPr wrap="none" rtlCol="0">
            <a:spAutoFit/>
          </a:bodyPr>
          <a:lstStyle/>
          <a:p>
            <a:r>
              <a:rPr kumimoji="1" lang="en-US" altLang="ja-JP" sz="1100" dirty="0">
                <a:solidFill>
                  <a:srgbClr val="92D050"/>
                </a:solidFill>
              </a:rPr>
              <a:t>???</a:t>
            </a:r>
            <a:endParaRPr kumimoji="1" lang="ja-JP" altLang="en-US" sz="1100">
              <a:solidFill>
                <a:srgbClr val="92D050"/>
              </a:solidFill>
            </a:endParaRPr>
          </a:p>
        </p:txBody>
      </p:sp>
      <p:sp>
        <p:nvSpPr>
          <p:cNvPr id="66" name="テキスト ボックス 65">
            <a:extLst>
              <a:ext uri="{FF2B5EF4-FFF2-40B4-BE49-F238E27FC236}">
                <a16:creationId xmlns:a16="http://schemas.microsoft.com/office/drawing/2014/main" id="{A21B7A59-E744-FD97-DE20-2E6A822B4176}"/>
              </a:ext>
            </a:extLst>
          </p:cNvPr>
          <p:cNvSpPr txBox="1"/>
          <p:nvPr/>
        </p:nvSpPr>
        <p:spPr>
          <a:xfrm>
            <a:off x="2198185" y="6097288"/>
            <a:ext cx="420308" cy="261610"/>
          </a:xfrm>
          <a:prstGeom prst="rect">
            <a:avLst/>
          </a:prstGeom>
          <a:noFill/>
        </p:spPr>
        <p:txBody>
          <a:bodyPr wrap="none" rtlCol="0">
            <a:spAutoFit/>
          </a:bodyPr>
          <a:lstStyle/>
          <a:p>
            <a:r>
              <a:rPr kumimoji="1" lang="en-US" altLang="ja-JP" sz="1100" dirty="0">
                <a:solidFill>
                  <a:srgbClr val="92D050"/>
                </a:solidFill>
              </a:rPr>
              <a:t>???</a:t>
            </a:r>
            <a:endParaRPr kumimoji="1" lang="ja-JP" altLang="en-US" sz="1100">
              <a:solidFill>
                <a:srgbClr val="92D050"/>
              </a:solidFill>
            </a:endParaRPr>
          </a:p>
        </p:txBody>
      </p:sp>
      <p:sp>
        <p:nvSpPr>
          <p:cNvPr id="67" name="テキスト ボックス 66">
            <a:extLst>
              <a:ext uri="{FF2B5EF4-FFF2-40B4-BE49-F238E27FC236}">
                <a16:creationId xmlns:a16="http://schemas.microsoft.com/office/drawing/2014/main" id="{719DD9FD-4C2F-313A-BBA3-6012EA95BF70}"/>
              </a:ext>
            </a:extLst>
          </p:cNvPr>
          <p:cNvSpPr txBox="1"/>
          <p:nvPr/>
        </p:nvSpPr>
        <p:spPr>
          <a:xfrm>
            <a:off x="2819786" y="5113923"/>
            <a:ext cx="420308" cy="261610"/>
          </a:xfrm>
          <a:prstGeom prst="rect">
            <a:avLst/>
          </a:prstGeom>
          <a:noFill/>
        </p:spPr>
        <p:txBody>
          <a:bodyPr wrap="none" rtlCol="0">
            <a:spAutoFit/>
          </a:bodyPr>
          <a:lstStyle/>
          <a:p>
            <a:r>
              <a:rPr kumimoji="1" lang="en-US" altLang="ja-JP" sz="1100" dirty="0">
                <a:solidFill>
                  <a:srgbClr val="FFC000"/>
                </a:solidFill>
              </a:rPr>
              <a:t>???</a:t>
            </a:r>
            <a:endParaRPr kumimoji="1" lang="ja-JP" altLang="en-US" sz="1100">
              <a:solidFill>
                <a:srgbClr val="FFC000"/>
              </a:solidFill>
            </a:endParaRPr>
          </a:p>
        </p:txBody>
      </p:sp>
      <p:sp>
        <p:nvSpPr>
          <p:cNvPr id="68" name="テキスト ボックス 67">
            <a:extLst>
              <a:ext uri="{FF2B5EF4-FFF2-40B4-BE49-F238E27FC236}">
                <a16:creationId xmlns:a16="http://schemas.microsoft.com/office/drawing/2014/main" id="{56794B4D-8D8B-8B58-BC07-ECE44A229C26}"/>
              </a:ext>
            </a:extLst>
          </p:cNvPr>
          <p:cNvSpPr txBox="1"/>
          <p:nvPr/>
        </p:nvSpPr>
        <p:spPr>
          <a:xfrm>
            <a:off x="2198185" y="5690965"/>
            <a:ext cx="420308" cy="261610"/>
          </a:xfrm>
          <a:prstGeom prst="rect">
            <a:avLst/>
          </a:prstGeom>
          <a:noFill/>
        </p:spPr>
        <p:txBody>
          <a:bodyPr wrap="none" rtlCol="0">
            <a:spAutoFit/>
          </a:bodyPr>
          <a:lstStyle/>
          <a:p>
            <a:r>
              <a:rPr kumimoji="1" lang="en-US" altLang="ja-JP" sz="1100" dirty="0">
                <a:solidFill>
                  <a:srgbClr val="FFC000"/>
                </a:solidFill>
              </a:rPr>
              <a:t>???</a:t>
            </a:r>
            <a:endParaRPr kumimoji="1" lang="ja-JP" altLang="en-US" sz="1100">
              <a:solidFill>
                <a:srgbClr val="FFC000"/>
              </a:solidFill>
            </a:endParaRPr>
          </a:p>
        </p:txBody>
      </p:sp>
    </p:spTree>
    <p:extLst>
      <p:ext uri="{BB962C8B-B14F-4D97-AF65-F5344CB8AC3E}">
        <p14:creationId xmlns:p14="http://schemas.microsoft.com/office/powerpoint/2010/main" val="675394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FC3B5E0-ED44-46F9-A0C8-D1FFAEB01477}"/>
              </a:ext>
            </a:extLst>
          </p:cNvPr>
          <p:cNvSpPr>
            <a:spLocks noGrp="1"/>
          </p:cNvSpPr>
          <p:nvPr>
            <p:ph type="body" sz="quarter" idx="10"/>
          </p:nvPr>
        </p:nvSpPr>
        <p:spPr/>
        <p:txBody>
          <a:bodyPr/>
          <a:lstStyle/>
          <a:p>
            <a:r>
              <a:rPr lang="ja-JP" altLang="en-US"/>
              <a:t>はじめに</a:t>
            </a:r>
            <a:endParaRPr kumimoji="1" lang="ja-JP" altLang="en-US"/>
          </a:p>
        </p:txBody>
      </p:sp>
      <p:sp>
        <p:nvSpPr>
          <p:cNvPr id="3" name="テキスト ボックス 2">
            <a:extLst>
              <a:ext uri="{FF2B5EF4-FFF2-40B4-BE49-F238E27FC236}">
                <a16:creationId xmlns:a16="http://schemas.microsoft.com/office/drawing/2014/main" id="{726E1356-B149-4B8E-BC1A-21183ABDC748}"/>
              </a:ext>
            </a:extLst>
          </p:cNvPr>
          <p:cNvSpPr txBox="1"/>
          <p:nvPr/>
        </p:nvSpPr>
        <p:spPr>
          <a:xfrm>
            <a:off x="539552" y="4509120"/>
            <a:ext cx="8136904" cy="1384995"/>
          </a:xfrm>
          <a:prstGeom prst="rect">
            <a:avLst/>
          </a:prstGeom>
          <a:noFill/>
        </p:spPr>
        <p:txBody>
          <a:bodyPr wrap="square" rtlCol="0">
            <a:spAutoFit/>
          </a:bodyPr>
          <a:lstStyle/>
          <a:p>
            <a:pPr marL="571500" indent="-571500">
              <a:buFont typeface="Arial" panose="020B0604020202020204" pitchFamily="34" charset="0"/>
              <a:buChar char="•"/>
            </a:pPr>
            <a:r>
              <a:rPr lang="ja-JP" altLang="en-US" sz="2800"/>
              <a:t>状態遷移図を理解し、描けるようになる</a:t>
            </a:r>
            <a:endParaRPr lang="en-US" altLang="ja-JP" sz="2800" dirty="0"/>
          </a:p>
          <a:p>
            <a:pPr marL="571500" indent="-571500">
              <a:buFont typeface="Arial" panose="020B0604020202020204" pitchFamily="34" charset="0"/>
              <a:buChar char="•"/>
            </a:pPr>
            <a:r>
              <a:rPr lang="ja-JP" altLang="en-US" sz="2800"/>
              <a:t>マルコフ遷移行列の固有値、固有ベクトルの意味を理解する</a:t>
            </a:r>
            <a:endParaRPr lang="en-US" altLang="ja-JP" sz="2800" dirty="0"/>
          </a:p>
        </p:txBody>
      </p:sp>
      <p:sp>
        <p:nvSpPr>
          <p:cNvPr id="6" name="テキスト ボックス 5">
            <a:extLst>
              <a:ext uri="{FF2B5EF4-FFF2-40B4-BE49-F238E27FC236}">
                <a16:creationId xmlns:a16="http://schemas.microsoft.com/office/drawing/2014/main" id="{A3FBA852-6B6F-48F0-8616-E72ACC31CA36}"/>
              </a:ext>
            </a:extLst>
          </p:cNvPr>
          <p:cNvSpPr txBox="1"/>
          <p:nvPr/>
        </p:nvSpPr>
        <p:spPr>
          <a:xfrm>
            <a:off x="251520" y="3933056"/>
            <a:ext cx="2339102" cy="523220"/>
          </a:xfrm>
          <a:prstGeom prst="rect">
            <a:avLst/>
          </a:prstGeom>
          <a:noFill/>
        </p:spPr>
        <p:txBody>
          <a:bodyPr wrap="none" rtlCol="0">
            <a:spAutoFit/>
          </a:bodyPr>
          <a:lstStyle/>
          <a:p>
            <a:r>
              <a:rPr lang="ja-JP" altLang="en-US" sz="2800" dirty="0">
                <a:solidFill>
                  <a:srgbClr val="011893"/>
                </a:solidFill>
              </a:rPr>
              <a:t>本講義の目的</a:t>
            </a:r>
            <a:endParaRPr kumimoji="1" lang="ja-JP" altLang="en-US" sz="2800" dirty="0">
              <a:solidFill>
                <a:srgbClr val="011893"/>
              </a:solidFill>
            </a:endParaRPr>
          </a:p>
        </p:txBody>
      </p:sp>
      <p:sp>
        <p:nvSpPr>
          <p:cNvPr id="7" name="テキスト ボックス 6">
            <a:extLst>
              <a:ext uri="{FF2B5EF4-FFF2-40B4-BE49-F238E27FC236}">
                <a16:creationId xmlns:a16="http://schemas.microsoft.com/office/drawing/2014/main" id="{F3989A9A-24B1-4E74-B07F-DAF072F8D69B}"/>
              </a:ext>
            </a:extLst>
          </p:cNvPr>
          <p:cNvSpPr txBox="1"/>
          <p:nvPr/>
        </p:nvSpPr>
        <p:spPr>
          <a:xfrm>
            <a:off x="179512" y="1052736"/>
            <a:ext cx="3416320" cy="523220"/>
          </a:xfrm>
          <a:prstGeom prst="rect">
            <a:avLst/>
          </a:prstGeom>
          <a:noFill/>
        </p:spPr>
        <p:txBody>
          <a:bodyPr wrap="none" rtlCol="0">
            <a:spAutoFit/>
          </a:bodyPr>
          <a:lstStyle/>
          <a:p>
            <a:r>
              <a:rPr lang="ja-JP" altLang="en-US" sz="2800">
                <a:solidFill>
                  <a:srgbClr val="011893"/>
                </a:solidFill>
              </a:rPr>
              <a:t>モンテカルロ法とは</a:t>
            </a:r>
            <a:endParaRPr kumimoji="1" lang="ja-JP" altLang="en-US" sz="2800" dirty="0">
              <a:solidFill>
                <a:srgbClr val="011893"/>
              </a:solidFill>
            </a:endParaRPr>
          </a:p>
        </p:txBody>
      </p:sp>
      <p:sp>
        <p:nvSpPr>
          <p:cNvPr id="4" name="テキスト ボックス 3">
            <a:extLst>
              <a:ext uri="{FF2B5EF4-FFF2-40B4-BE49-F238E27FC236}">
                <a16:creationId xmlns:a16="http://schemas.microsoft.com/office/drawing/2014/main" id="{D6A05106-294A-420C-93F3-C019DD6FA1CA}"/>
              </a:ext>
            </a:extLst>
          </p:cNvPr>
          <p:cNvSpPr txBox="1"/>
          <p:nvPr/>
        </p:nvSpPr>
        <p:spPr>
          <a:xfrm>
            <a:off x="683568" y="1700808"/>
            <a:ext cx="7560840" cy="1815882"/>
          </a:xfrm>
          <a:prstGeom prst="rect">
            <a:avLst/>
          </a:prstGeom>
          <a:noFill/>
        </p:spPr>
        <p:txBody>
          <a:bodyPr wrap="square" rtlCol="0">
            <a:spAutoFit/>
          </a:bodyPr>
          <a:lstStyle/>
          <a:p>
            <a:pPr marL="457200" indent="-457200">
              <a:buFont typeface="Arial" panose="020B0604020202020204" pitchFamily="34" charset="0"/>
              <a:buChar char="•"/>
            </a:pPr>
            <a:r>
              <a:rPr lang="ja-JP" altLang="en-US" sz="2800"/>
              <a:t>数値計算では、何かの和や積分の推定値を計算することが多い</a:t>
            </a:r>
            <a:endParaRPr lang="en-US" altLang="ja-JP" sz="2800"/>
          </a:p>
          <a:p>
            <a:pPr marL="457200" indent="-457200">
              <a:buFont typeface="Arial" panose="020B0604020202020204" pitchFamily="34" charset="0"/>
              <a:buChar char="•"/>
            </a:pPr>
            <a:r>
              <a:rPr kumimoji="1" lang="ja-JP" altLang="en-US" sz="2800"/>
              <a:t>和の形を変形することで、異なるアルゴリズムが生まれる</a:t>
            </a:r>
            <a:endParaRPr kumimoji="1" lang="en-US" altLang="ja-JP" sz="2800"/>
          </a:p>
        </p:txBody>
      </p:sp>
    </p:spTree>
    <p:extLst>
      <p:ext uri="{BB962C8B-B14F-4D97-AF65-F5344CB8AC3E}">
        <p14:creationId xmlns:p14="http://schemas.microsoft.com/office/powerpoint/2010/main" val="2660997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72E4E9-15D1-0F55-0312-7982504B348C}"/>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505CA5CA-7C53-F84E-6128-44D977B90998}"/>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4" name="円/楕円 3">
            <a:extLst>
              <a:ext uri="{FF2B5EF4-FFF2-40B4-BE49-F238E27FC236}">
                <a16:creationId xmlns:a16="http://schemas.microsoft.com/office/drawing/2014/main" id="{037C3C17-D144-8D8D-8E4F-6F756F8C8702}"/>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587AEF39-F0D1-739C-4C35-9D041DCC406F}"/>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5289523A-9A4B-E6F3-B8EF-52D2107AF642}"/>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7" name="直線矢印コネクタ 6">
            <a:extLst>
              <a:ext uri="{FF2B5EF4-FFF2-40B4-BE49-F238E27FC236}">
                <a16:creationId xmlns:a16="http://schemas.microsoft.com/office/drawing/2014/main" id="{5CFCA883-4E35-6703-D918-E3E08C484059}"/>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B6A8C4F-505B-923A-092C-0C16EE39C455}"/>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73EBBA9-C87B-C920-419E-22F3D4BD6182}"/>
                  </a:ext>
                </a:extLst>
              </p:cNvPr>
              <p:cNvSpPr txBox="1"/>
              <p:nvPr/>
            </p:nvSpPr>
            <p:spPr>
              <a:xfrm>
                <a:off x="2843808" y="1844824"/>
                <a:ext cx="28879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𝑖</m:t>
                      </m:r>
                    </m:oMath>
                  </m:oMathPara>
                </a14:m>
                <a:endParaRPr kumimoji="1" lang="ja-JP" altLang="en-US" sz="3600"/>
              </a:p>
            </p:txBody>
          </p:sp>
        </mc:Choice>
        <mc:Fallback xmlns="">
          <p:sp>
            <p:nvSpPr>
              <p:cNvPr id="11" name="テキスト ボックス 10">
                <a:extLst>
                  <a:ext uri="{FF2B5EF4-FFF2-40B4-BE49-F238E27FC236}">
                    <a16:creationId xmlns:a16="http://schemas.microsoft.com/office/drawing/2014/main" id="{A73EBBA9-C87B-C920-419E-22F3D4BD6182}"/>
                  </a:ext>
                </a:extLst>
              </p:cNvPr>
              <p:cNvSpPr txBox="1">
                <a:spLocks noRot="1" noChangeAspect="1" noMove="1" noResize="1" noEditPoints="1" noAdjustHandles="1" noChangeArrowheads="1" noChangeShapeType="1" noTextEdit="1"/>
              </p:cNvSpPr>
              <p:nvPr/>
            </p:nvSpPr>
            <p:spPr>
              <a:xfrm>
                <a:off x="2843808" y="1844824"/>
                <a:ext cx="288797" cy="553998"/>
              </a:xfrm>
              <a:prstGeom prst="rect">
                <a:avLst/>
              </a:prstGeom>
              <a:blipFill>
                <a:blip r:embed="rId2"/>
                <a:stretch>
                  <a:fillRect l="-34783" r="-26087"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E00ED878-9B8D-1AAE-0A31-F3D4D3079B1C}"/>
                  </a:ext>
                </a:extLst>
              </p:cNvPr>
              <p:cNvSpPr txBox="1"/>
              <p:nvPr/>
            </p:nvSpPr>
            <p:spPr>
              <a:xfrm>
                <a:off x="5940152" y="1818498"/>
                <a:ext cx="30283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𝑗</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E00ED878-9B8D-1AAE-0A31-F3D4D3079B1C}"/>
                  </a:ext>
                </a:extLst>
              </p:cNvPr>
              <p:cNvSpPr txBox="1">
                <a:spLocks noRot="1" noChangeAspect="1" noMove="1" noResize="1" noEditPoints="1" noAdjustHandles="1" noChangeArrowheads="1" noChangeShapeType="1" noTextEdit="1"/>
              </p:cNvSpPr>
              <p:nvPr/>
            </p:nvSpPr>
            <p:spPr>
              <a:xfrm>
                <a:off x="5940152" y="1818498"/>
                <a:ext cx="302839" cy="553998"/>
              </a:xfrm>
              <a:prstGeom prst="rect">
                <a:avLst/>
              </a:prstGeom>
              <a:blipFill>
                <a:blip r:embed="rId3"/>
                <a:stretch>
                  <a:fillRect l="-44000" r="-44000" b="-363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7789FB3-D5C7-67DC-116D-067EE2AF7211}"/>
                  </a:ext>
                </a:extLst>
              </p:cNvPr>
              <p:cNvSpPr txBox="1"/>
              <p:nvPr/>
            </p:nvSpPr>
            <p:spPr>
              <a:xfrm>
                <a:off x="3707904" y="1249596"/>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4" name="テキスト ボックス 13">
                <a:extLst>
                  <a:ext uri="{FF2B5EF4-FFF2-40B4-BE49-F238E27FC236}">
                    <a16:creationId xmlns:a16="http://schemas.microsoft.com/office/drawing/2014/main" id="{67789FB3-D5C7-67DC-116D-067EE2AF7211}"/>
                  </a:ext>
                </a:extLst>
              </p:cNvPr>
              <p:cNvSpPr txBox="1">
                <a:spLocks noRot="1" noChangeAspect="1" noMove="1" noResize="1" noEditPoints="1" noAdjustHandles="1" noChangeArrowheads="1" noChangeShapeType="1" noTextEdit="1"/>
              </p:cNvSpPr>
              <p:nvPr/>
            </p:nvSpPr>
            <p:spPr>
              <a:xfrm>
                <a:off x="3707904" y="1249596"/>
                <a:ext cx="1575944" cy="523220"/>
              </a:xfrm>
              <a:prstGeom prst="rect">
                <a:avLst/>
              </a:prstGeom>
              <a:blipFill>
                <a:blip r:embed="rId4"/>
                <a:stretch>
                  <a:fillRect r="-794"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40D0F0CF-D96C-5B90-83CA-D0C8CA734DD8}"/>
                  </a:ext>
                </a:extLst>
              </p:cNvPr>
              <p:cNvSpPr txBox="1"/>
              <p:nvPr/>
            </p:nvSpPr>
            <p:spPr>
              <a:xfrm>
                <a:off x="3716136" y="2420888"/>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5" name="テキスト ボックス 14">
                <a:extLst>
                  <a:ext uri="{FF2B5EF4-FFF2-40B4-BE49-F238E27FC236}">
                    <a16:creationId xmlns:a16="http://schemas.microsoft.com/office/drawing/2014/main" id="{40D0F0CF-D96C-5B90-83CA-D0C8CA734DD8}"/>
                  </a:ext>
                </a:extLst>
              </p:cNvPr>
              <p:cNvSpPr txBox="1">
                <a:spLocks noRot="1" noChangeAspect="1" noMove="1" noResize="1" noEditPoints="1" noAdjustHandles="1" noChangeArrowheads="1" noChangeShapeType="1" noTextEdit="1"/>
              </p:cNvSpPr>
              <p:nvPr/>
            </p:nvSpPr>
            <p:spPr>
              <a:xfrm>
                <a:off x="3716136" y="2420888"/>
                <a:ext cx="1575944" cy="523220"/>
              </a:xfrm>
              <a:prstGeom prst="rect">
                <a:avLst/>
              </a:prstGeom>
              <a:blipFill>
                <a:blip r:embed="rId5"/>
                <a:stretch>
                  <a:fillRect r="-1600"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3DA95863-B2CD-0A2D-C463-F12646E77E36}"/>
                  </a:ext>
                </a:extLst>
              </p:cNvPr>
              <p:cNvSpPr txBox="1"/>
              <p:nvPr/>
            </p:nvSpPr>
            <p:spPr>
              <a:xfrm>
                <a:off x="723688" y="3045999"/>
                <a:ext cx="7560840" cy="830997"/>
              </a:xfrm>
              <a:prstGeom prst="rect">
                <a:avLst/>
              </a:prstGeom>
              <a:noFill/>
            </p:spPr>
            <p:txBody>
              <a:bodyPr wrap="square" rtlCol="0">
                <a:spAutoFit/>
              </a:bodyPr>
              <a:lstStyle/>
              <a:p>
                <a:r>
                  <a:rPr kumimoji="1" lang="ja-JP" altLang="en-US" sz="2400" b="0"/>
                  <a:t>一般に、定常分布の確率</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a14:m>
                <a:r>
                  <a:rPr kumimoji="1" lang="ja-JP" altLang="en-US" sz="2400"/>
                  <a:t>は求められないが、それに比例する重み</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𝑖</m:t>
                        </m:r>
                      </m:sub>
                    </m:sSub>
                  </m:oMath>
                </a14:m>
                <a:r>
                  <a:rPr kumimoji="1" lang="ja-JP" altLang="en-US" sz="2400"/>
                  <a:t>はわかる</a:t>
                </a:r>
              </a:p>
            </p:txBody>
          </p:sp>
        </mc:Choice>
        <mc:Fallback xmlns="">
          <p:sp>
            <p:nvSpPr>
              <p:cNvPr id="16" name="テキスト ボックス 15">
                <a:extLst>
                  <a:ext uri="{FF2B5EF4-FFF2-40B4-BE49-F238E27FC236}">
                    <a16:creationId xmlns:a16="http://schemas.microsoft.com/office/drawing/2014/main" id="{3DA95863-B2CD-0A2D-C463-F12646E77E36}"/>
                  </a:ext>
                </a:extLst>
              </p:cNvPr>
              <p:cNvSpPr txBox="1">
                <a:spLocks noRot="1" noChangeAspect="1" noMove="1" noResize="1" noEditPoints="1" noAdjustHandles="1" noChangeArrowheads="1" noChangeShapeType="1" noTextEdit="1"/>
              </p:cNvSpPr>
              <p:nvPr/>
            </p:nvSpPr>
            <p:spPr>
              <a:xfrm>
                <a:off x="723688" y="3045999"/>
                <a:ext cx="7560840" cy="830997"/>
              </a:xfrm>
              <a:prstGeom prst="rect">
                <a:avLst/>
              </a:prstGeom>
              <a:blipFill>
                <a:blip r:embed="rId6"/>
                <a:stretch>
                  <a:fillRect l="-1342" t="-9091"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0FE7EA76-9E6C-DCE3-5C46-15381492C990}"/>
                  </a:ext>
                </a:extLst>
              </p:cNvPr>
              <p:cNvSpPr txBox="1"/>
              <p:nvPr/>
            </p:nvSpPr>
            <p:spPr>
              <a:xfrm>
                <a:off x="1707903" y="3962654"/>
                <a:ext cx="4535088"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𝑃</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e>
                      </m:d>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r>
                        <a:rPr kumimoji="1" lang="en-US" altLang="ja-JP" sz="3200" b="0" i="1" smtClean="0">
                          <a:latin typeface="Cambria Math" panose="02040503050406030204" pitchFamily="18" charset="0"/>
                        </a:rPr>
                        <m:t>𝑃</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7" name="テキスト ボックス 16">
                <a:extLst>
                  <a:ext uri="{FF2B5EF4-FFF2-40B4-BE49-F238E27FC236}">
                    <a16:creationId xmlns:a16="http://schemas.microsoft.com/office/drawing/2014/main" id="{0FE7EA76-9E6C-DCE3-5C46-15381492C990}"/>
                  </a:ext>
                </a:extLst>
              </p:cNvPr>
              <p:cNvSpPr txBox="1">
                <a:spLocks noRot="1" noChangeAspect="1" noMove="1" noResize="1" noEditPoints="1" noAdjustHandles="1" noChangeArrowheads="1" noChangeShapeType="1" noTextEdit="1"/>
              </p:cNvSpPr>
              <p:nvPr/>
            </p:nvSpPr>
            <p:spPr>
              <a:xfrm>
                <a:off x="1707903" y="3962654"/>
                <a:ext cx="4535088" cy="624338"/>
              </a:xfrm>
              <a:prstGeom prst="rect">
                <a:avLst/>
              </a:prstGeom>
              <a:blipFill>
                <a:blip r:embed="rId7"/>
                <a:stretch>
                  <a:fillRect r="-559" b="-183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33476200-C31B-AA08-5B80-7CE7CF2DB755}"/>
                  </a:ext>
                </a:extLst>
              </p:cNvPr>
              <p:cNvSpPr txBox="1"/>
              <p:nvPr/>
            </p:nvSpPr>
            <p:spPr>
              <a:xfrm>
                <a:off x="934135" y="1858145"/>
                <a:ext cx="1512168"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𝑤</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oMath>
                  </m:oMathPara>
                </a14:m>
                <a:endParaRPr lang="ja-JP" altLang="en-US" sz="3200"/>
              </a:p>
            </p:txBody>
          </p:sp>
        </mc:Choice>
        <mc:Fallback xmlns="">
          <p:sp>
            <p:nvSpPr>
              <p:cNvPr id="10" name="テキスト ボックス 9">
                <a:extLst>
                  <a:ext uri="{FF2B5EF4-FFF2-40B4-BE49-F238E27FC236}">
                    <a16:creationId xmlns:a16="http://schemas.microsoft.com/office/drawing/2014/main" id="{33476200-C31B-AA08-5B80-7CE7CF2DB755}"/>
                  </a:ext>
                </a:extLst>
              </p:cNvPr>
              <p:cNvSpPr txBox="1">
                <a:spLocks noRot="1" noChangeAspect="1" noMove="1" noResize="1" noEditPoints="1" noAdjustHandles="1" noChangeArrowheads="1" noChangeShapeType="1" noTextEdit="1"/>
              </p:cNvSpPr>
              <p:nvPr/>
            </p:nvSpPr>
            <p:spPr>
              <a:xfrm>
                <a:off x="934135" y="1858145"/>
                <a:ext cx="1512168" cy="584775"/>
              </a:xfrm>
              <a:prstGeom prst="rect">
                <a:avLst/>
              </a:prstGeom>
              <a:blipFill>
                <a:blip r:embed="rId8"/>
                <a:stretch>
                  <a:fillRect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42503F3F-53BD-835B-8079-CDD2249B0BE3}"/>
                  </a:ext>
                </a:extLst>
              </p:cNvPr>
              <p:cNvSpPr txBox="1"/>
              <p:nvPr/>
            </p:nvSpPr>
            <p:spPr>
              <a:xfrm>
                <a:off x="6892641" y="1772815"/>
                <a:ext cx="1512168" cy="6243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𝑤</m:t>
                          </m:r>
                        </m:e>
                        <m:sub>
                          <m:r>
                            <a:rPr kumimoji="1" lang="en-US" altLang="ja-JP" sz="3200" b="0" i="1" smtClean="0">
                              <a:latin typeface="Cambria Math" panose="02040503050406030204" pitchFamily="18" charset="0"/>
                            </a:rPr>
                            <m:t>𝑗</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oMath>
                  </m:oMathPara>
                </a14:m>
                <a:endParaRPr lang="ja-JP" altLang="en-US" sz="3200"/>
              </a:p>
            </p:txBody>
          </p:sp>
        </mc:Choice>
        <mc:Fallback xmlns="">
          <p:sp>
            <p:nvSpPr>
              <p:cNvPr id="18" name="テキスト ボックス 17">
                <a:extLst>
                  <a:ext uri="{FF2B5EF4-FFF2-40B4-BE49-F238E27FC236}">
                    <a16:creationId xmlns:a16="http://schemas.microsoft.com/office/drawing/2014/main" id="{42503F3F-53BD-835B-8079-CDD2249B0BE3}"/>
                  </a:ext>
                </a:extLst>
              </p:cNvPr>
              <p:cNvSpPr txBox="1">
                <a:spLocks noRot="1" noChangeAspect="1" noMove="1" noResize="1" noEditPoints="1" noAdjustHandles="1" noChangeArrowheads="1" noChangeShapeType="1" noTextEdit="1"/>
              </p:cNvSpPr>
              <p:nvPr/>
            </p:nvSpPr>
            <p:spPr>
              <a:xfrm>
                <a:off x="6892641" y="1772815"/>
                <a:ext cx="1512168" cy="624338"/>
              </a:xfrm>
              <a:prstGeom prst="rect">
                <a:avLst/>
              </a:prstGeom>
              <a:blipFill>
                <a:blip r:embed="rId9"/>
                <a:stretch>
                  <a:fillRect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0264F9D-5F37-9471-1B53-BCA3FB40D018}"/>
                  </a:ext>
                </a:extLst>
              </p:cNvPr>
              <p:cNvSpPr txBox="1"/>
              <p:nvPr/>
            </p:nvSpPr>
            <p:spPr>
              <a:xfrm>
                <a:off x="2954713" y="4666708"/>
                <a:ext cx="3755387" cy="11869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𝑃</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𝑗</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𝑖</m:t>
                              </m:r>
                            </m:e>
                          </m:d>
                        </m:num>
                        <m:den>
                          <m:r>
                            <a:rPr lang="en-US" altLang="ja-JP" sz="3200" i="1">
                              <a:latin typeface="Cambria Math" panose="02040503050406030204" pitchFamily="18" charset="0"/>
                            </a:rPr>
                            <m:t>𝑃</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𝑖</m:t>
                              </m:r>
                              <m:r>
                                <a:rPr lang="en-US" altLang="ja-JP" sz="3200" i="1">
                                  <a:latin typeface="Cambria Math" panose="02040503050406030204" pitchFamily="18" charset="0"/>
                                </a:rPr>
                                <m:t>→</m:t>
                              </m:r>
                              <m:r>
                                <a:rPr lang="en-US" altLang="ja-JP" sz="3200" i="1">
                                  <a:latin typeface="Cambria Math" panose="02040503050406030204" pitchFamily="18" charset="0"/>
                                </a:rPr>
                                <m:t>𝑗</m:t>
                              </m:r>
                            </m:e>
                          </m:d>
                          <m:r>
                            <m:rPr>
                              <m:nor/>
                            </m:rPr>
                            <a:rPr lang="ja-JP" altLang="en-US" sz="3200"/>
                            <m:t> </m:t>
                          </m:r>
                        </m:den>
                      </m:f>
                      <m:r>
                        <a:rPr lang="en-US" altLang="ja-JP" sz="3200" i="1">
                          <a:latin typeface="Cambria Math" panose="02040503050406030204" pitchFamily="18" charset="0"/>
                        </a:rPr>
                        <m:t>=</m:t>
                      </m:r>
                      <m:f>
                        <m:fPr>
                          <m:ctrlPr>
                            <a:rPr lang="en-US" altLang="ja-JP" sz="3200" i="1">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𝜋</m:t>
                              </m:r>
                            </m:e>
                            <m:sub>
                              <m:r>
                                <a:rPr lang="en-US" altLang="ja-JP" sz="3200" i="1">
                                  <a:latin typeface="Cambria Math" panose="02040503050406030204" pitchFamily="18" charset="0"/>
                                </a:rPr>
                                <m:t>𝑖</m:t>
                              </m:r>
                            </m:sub>
                          </m:sSub>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𝜋</m:t>
                              </m:r>
                            </m:e>
                            <m:sub>
                              <m:r>
                                <a:rPr lang="en-US" altLang="ja-JP" sz="3200" i="1">
                                  <a:latin typeface="Cambria Math" panose="02040503050406030204" pitchFamily="18" charset="0"/>
                                </a:rPr>
                                <m:t>𝑗</m:t>
                              </m:r>
                            </m:sub>
                          </m:sSub>
                        </m:den>
                      </m:f>
                      <m:r>
                        <a:rPr lang="en-US" altLang="ja-JP" sz="3200" b="0" i="1" smtClean="0">
                          <a:latin typeface="Cambria Math" panose="02040503050406030204" pitchFamily="18" charset="0"/>
                        </a:rPr>
                        <m:t>=</m:t>
                      </m:r>
                      <m:f>
                        <m:fPr>
                          <m:ctrlPr>
                            <a:rPr lang="en-US" altLang="ja-JP" sz="3200" b="0" i="1" smtClean="0">
                              <a:latin typeface="Cambria Math" panose="02040503050406030204" pitchFamily="18" charset="0"/>
                            </a:rPr>
                          </m:ctrlPr>
                        </m:fPr>
                        <m:num>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𝑤</m:t>
                              </m:r>
                            </m:e>
                            <m:sub>
                              <m:r>
                                <a:rPr lang="en-US" altLang="ja-JP" sz="3200" b="0" i="1" smtClean="0">
                                  <a:latin typeface="Cambria Math" panose="02040503050406030204" pitchFamily="18" charset="0"/>
                                </a:rPr>
                                <m:t>𝑖</m:t>
                              </m:r>
                            </m:sub>
                          </m:sSub>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𝑤</m:t>
                              </m:r>
                            </m:e>
                            <m:sub>
                              <m:r>
                                <a:rPr lang="en-US" altLang="ja-JP" sz="3200" i="1">
                                  <a:latin typeface="Cambria Math" panose="02040503050406030204" pitchFamily="18" charset="0"/>
                                </a:rPr>
                                <m:t>𝑗</m:t>
                              </m:r>
                            </m:sub>
                          </m:sSub>
                        </m:den>
                      </m:f>
                    </m:oMath>
                  </m:oMathPara>
                </a14:m>
                <a:endParaRPr kumimoji="1" lang="ja-JP" altLang="en-US" sz="3200"/>
              </a:p>
            </p:txBody>
          </p:sp>
        </mc:Choice>
        <mc:Fallback xmlns="">
          <p:sp>
            <p:nvSpPr>
              <p:cNvPr id="19" name="テキスト ボックス 18">
                <a:extLst>
                  <a:ext uri="{FF2B5EF4-FFF2-40B4-BE49-F238E27FC236}">
                    <a16:creationId xmlns:a16="http://schemas.microsoft.com/office/drawing/2014/main" id="{F0264F9D-5F37-9471-1B53-BCA3FB40D018}"/>
                  </a:ext>
                </a:extLst>
              </p:cNvPr>
              <p:cNvSpPr txBox="1">
                <a:spLocks noRot="1" noChangeAspect="1" noMove="1" noResize="1" noEditPoints="1" noAdjustHandles="1" noChangeArrowheads="1" noChangeShapeType="1" noTextEdit="1"/>
              </p:cNvSpPr>
              <p:nvPr/>
            </p:nvSpPr>
            <p:spPr>
              <a:xfrm>
                <a:off x="2954713" y="4666708"/>
                <a:ext cx="3755387" cy="1186928"/>
              </a:xfrm>
              <a:prstGeom prst="rect">
                <a:avLst/>
              </a:prstGeom>
              <a:blipFill>
                <a:blip r:embed="rId10"/>
                <a:stretch>
                  <a:fillRect b="-8511"/>
                </a:stretch>
              </a:blipFill>
            </p:spPr>
            <p:txBody>
              <a:bodyPr/>
              <a:lstStyle/>
              <a:p>
                <a:r>
                  <a:rPr lang="ja-JP" altLang="en-US">
                    <a:noFill/>
                  </a:rPr>
                  <a:t> </a:t>
                </a:r>
              </a:p>
            </p:txBody>
          </p:sp>
        </mc:Fallback>
      </mc:AlternateContent>
      <p:sp>
        <p:nvSpPr>
          <p:cNvPr id="20" name="右矢印 19">
            <a:extLst>
              <a:ext uri="{FF2B5EF4-FFF2-40B4-BE49-F238E27FC236}">
                <a16:creationId xmlns:a16="http://schemas.microsoft.com/office/drawing/2014/main" id="{AC134030-8DEB-E21A-69BC-5CB2F7C3C48F}"/>
              </a:ext>
            </a:extLst>
          </p:cNvPr>
          <p:cNvSpPr/>
          <p:nvPr/>
        </p:nvSpPr>
        <p:spPr>
          <a:xfrm>
            <a:off x="2315319" y="5048029"/>
            <a:ext cx="466591" cy="42428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0623F54C-CC64-D19A-F5D6-09584188E10A}"/>
              </a:ext>
            </a:extLst>
          </p:cNvPr>
          <p:cNvSpPr txBox="1"/>
          <p:nvPr/>
        </p:nvSpPr>
        <p:spPr>
          <a:xfrm>
            <a:off x="611560" y="5962480"/>
            <a:ext cx="6340197" cy="461665"/>
          </a:xfrm>
          <a:prstGeom prst="rect">
            <a:avLst/>
          </a:prstGeom>
          <a:noFill/>
        </p:spPr>
        <p:txBody>
          <a:bodyPr wrap="none" rtlCol="0">
            <a:spAutoFit/>
          </a:bodyPr>
          <a:lstStyle/>
          <a:p>
            <a:r>
              <a:rPr kumimoji="1" lang="ja-JP" altLang="en-US" sz="2400"/>
              <a:t>上記を満たすように遷移確率を決めれば良い</a:t>
            </a:r>
          </a:p>
        </p:txBody>
      </p:sp>
    </p:spTree>
    <p:extLst>
      <p:ext uri="{BB962C8B-B14F-4D97-AF65-F5344CB8AC3E}">
        <p14:creationId xmlns:p14="http://schemas.microsoft.com/office/powerpoint/2010/main" val="123424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1C345D-8027-0BAA-74E1-D9736AE5D999}"/>
              </a:ext>
            </a:extLst>
          </p:cNvPr>
          <p:cNvSpPr>
            <a:spLocks noGrp="1"/>
          </p:cNvSpPr>
          <p:nvPr>
            <p:ph type="body" sz="quarter" idx="10"/>
          </p:nvPr>
        </p:nvSpPr>
        <p:spPr/>
        <p:txBody>
          <a:bodyPr/>
          <a:lstStyle/>
          <a:p>
            <a:r>
              <a:rPr kumimoji="1" lang="ja-JP" altLang="en-US"/>
              <a:t>詳細釣り合い条件</a:t>
            </a:r>
          </a:p>
        </p:txBody>
      </p:sp>
      <p:grpSp>
        <p:nvGrpSpPr>
          <p:cNvPr id="25" name="グループ化 24">
            <a:extLst>
              <a:ext uri="{FF2B5EF4-FFF2-40B4-BE49-F238E27FC236}">
                <a16:creationId xmlns:a16="http://schemas.microsoft.com/office/drawing/2014/main" id="{5B0BD5F2-0A85-B7A4-3673-490744AA580C}"/>
              </a:ext>
            </a:extLst>
          </p:cNvPr>
          <p:cNvGrpSpPr/>
          <p:nvPr/>
        </p:nvGrpSpPr>
        <p:grpSpPr>
          <a:xfrm>
            <a:off x="1145791" y="1073924"/>
            <a:ext cx="6676291" cy="1543073"/>
            <a:chOff x="688220" y="987986"/>
            <a:chExt cx="7716589" cy="1934510"/>
          </a:xfrm>
        </p:grpSpPr>
        <p:sp>
          <p:nvSpPr>
            <p:cNvPr id="3" name="円/楕円 2">
              <a:extLst>
                <a:ext uri="{FF2B5EF4-FFF2-40B4-BE49-F238E27FC236}">
                  <a16:creationId xmlns:a16="http://schemas.microsoft.com/office/drawing/2014/main" id="{31C1FD00-9C05-09CB-012E-B83E50526344}"/>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4" name="円/楕円 3">
              <a:extLst>
                <a:ext uri="{FF2B5EF4-FFF2-40B4-BE49-F238E27FC236}">
                  <a16:creationId xmlns:a16="http://schemas.microsoft.com/office/drawing/2014/main" id="{B9944BDA-E228-33EE-C114-D128B88739E4}"/>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5" name="フリーフォーム 4">
              <a:extLst>
                <a:ext uri="{FF2B5EF4-FFF2-40B4-BE49-F238E27FC236}">
                  <a16:creationId xmlns:a16="http://schemas.microsoft.com/office/drawing/2014/main" id="{03230E85-EC2F-774B-CAB9-290AC4C59305}"/>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00"/>
            </a:p>
          </p:txBody>
        </p:sp>
        <p:sp>
          <p:nvSpPr>
            <p:cNvPr id="6" name="フリーフォーム 5">
              <a:extLst>
                <a:ext uri="{FF2B5EF4-FFF2-40B4-BE49-F238E27FC236}">
                  <a16:creationId xmlns:a16="http://schemas.microsoft.com/office/drawing/2014/main" id="{175919DA-A2FD-246B-6F20-939736627074}"/>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00"/>
            </a:p>
          </p:txBody>
        </p:sp>
        <p:cxnSp>
          <p:nvCxnSpPr>
            <p:cNvPr id="7" name="直線矢印コネクタ 6">
              <a:extLst>
                <a:ext uri="{FF2B5EF4-FFF2-40B4-BE49-F238E27FC236}">
                  <a16:creationId xmlns:a16="http://schemas.microsoft.com/office/drawing/2014/main" id="{974E5A29-4CA6-2410-ABF2-80122AA5442A}"/>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73F52E7-B3CC-FED0-2610-6DF50E923C17}"/>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384DA01-7A5D-2462-2A81-B50BB389629B}"/>
                    </a:ext>
                  </a:extLst>
                </p:cNvPr>
                <p:cNvSpPr txBox="1"/>
                <p:nvPr/>
              </p:nvSpPr>
              <p:spPr>
                <a:xfrm>
                  <a:off x="2843808" y="1844824"/>
                  <a:ext cx="259612" cy="5401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𝑖</m:t>
                        </m:r>
                      </m:oMath>
                    </m:oMathPara>
                  </a14:m>
                  <a:endParaRPr kumimoji="1" lang="ja-JP" altLang="en-US" sz="2800"/>
                </a:p>
              </p:txBody>
            </p:sp>
          </mc:Choice>
          <mc:Fallback xmlns="">
            <p:sp>
              <p:nvSpPr>
                <p:cNvPr id="9" name="テキスト ボックス 8">
                  <a:extLst>
                    <a:ext uri="{FF2B5EF4-FFF2-40B4-BE49-F238E27FC236}">
                      <a16:creationId xmlns:a16="http://schemas.microsoft.com/office/drawing/2014/main" id="{5384DA01-7A5D-2462-2A81-B50BB389629B}"/>
                    </a:ext>
                  </a:extLst>
                </p:cNvPr>
                <p:cNvSpPr txBox="1">
                  <a:spLocks noRot="1" noChangeAspect="1" noMove="1" noResize="1" noEditPoints="1" noAdjustHandles="1" noChangeArrowheads="1" noChangeShapeType="1" noTextEdit="1"/>
                </p:cNvSpPr>
                <p:nvPr/>
              </p:nvSpPr>
              <p:spPr>
                <a:xfrm>
                  <a:off x="2843808" y="1844824"/>
                  <a:ext cx="259612" cy="540192"/>
                </a:xfrm>
                <a:prstGeom prst="rect">
                  <a:avLst/>
                </a:prstGeom>
                <a:blipFill>
                  <a:blip r:embed="rId2"/>
                  <a:stretch>
                    <a:fillRect l="-33333" r="-27778" b="-5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B64BDB5-BCA4-F1EE-8171-E17BB0FC5C94}"/>
                    </a:ext>
                  </a:extLst>
                </p:cNvPr>
                <p:cNvSpPr txBox="1"/>
                <p:nvPr/>
              </p:nvSpPr>
              <p:spPr>
                <a:xfrm>
                  <a:off x="5940152" y="1818498"/>
                  <a:ext cx="272061" cy="5401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𝑗</m:t>
                        </m:r>
                      </m:oMath>
                    </m:oMathPara>
                  </a14:m>
                  <a:endParaRPr kumimoji="1" lang="ja-JP" altLang="en-US" sz="2800"/>
                </a:p>
              </p:txBody>
            </p:sp>
          </mc:Choice>
          <mc:Fallback xmlns="">
            <p:sp>
              <p:nvSpPr>
                <p:cNvPr id="10" name="テキスト ボックス 9">
                  <a:extLst>
                    <a:ext uri="{FF2B5EF4-FFF2-40B4-BE49-F238E27FC236}">
                      <a16:creationId xmlns:a16="http://schemas.microsoft.com/office/drawing/2014/main" id="{AB64BDB5-BCA4-F1EE-8171-E17BB0FC5C94}"/>
                    </a:ext>
                  </a:extLst>
                </p:cNvPr>
                <p:cNvSpPr txBox="1">
                  <a:spLocks noRot="1" noChangeAspect="1" noMove="1" noResize="1" noEditPoints="1" noAdjustHandles="1" noChangeArrowheads="1" noChangeShapeType="1" noTextEdit="1"/>
                </p:cNvSpPr>
                <p:nvPr/>
              </p:nvSpPr>
              <p:spPr>
                <a:xfrm>
                  <a:off x="5940152" y="1818498"/>
                  <a:ext cx="272061" cy="540192"/>
                </a:xfrm>
                <a:prstGeom prst="rect">
                  <a:avLst/>
                </a:prstGeom>
                <a:blipFill>
                  <a:blip r:embed="rId3"/>
                  <a:stretch>
                    <a:fillRect l="-40000" r="-40000" b="-3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02234CD1-AE55-430B-5BB5-2FEAE36200C4}"/>
                    </a:ext>
                  </a:extLst>
                </p:cNvPr>
                <p:cNvSpPr txBox="1"/>
                <p:nvPr/>
              </p:nvSpPr>
              <p:spPr>
                <a:xfrm>
                  <a:off x="3707903" y="1249596"/>
                  <a:ext cx="1359571"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1" name="テキスト ボックス 10">
                  <a:extLst>
                    <a:ext uri="{FF2B5EF4-FFF2-40B4-BE49-F238E27FC236}">
                      <a16:creationId xmlns:a16="http://schemas.microsoft.com/office/drawing/2014/main" id="{02234CD1-AE55-430B-5BB5-2FEAE36200C4}"/>
                    </a:ext>
                  </a:extLst>
                </p:cNvPr>
                <p:cNvSpPr txBox="1">
                  <a:spLocks noRot="1" noChangeAspect="1" noMove="1" noResize="1" noEditPoints="1" noAdjustHandles="1" noChangeArrowheads="1" noChangeShapeType="1" noTextEdit="1"/>
                </p:cNvSpPr>
                <p:nvPr/>
              </p:nvSpPr>
              <p:spPr>
                <a:xfrm>
                  <a:off x="3707903" y="1249596"/>
                  <a:ext cx="1359571" cy="501607"/>
                </a:xfrm>
                <a:prstGeom prst="rect">
                  <a:avLst/>
                </a:prstGeom>
                <a:blipFill>
                  <a:blip r:embed="rId4"/>
                  <a:stretch>
                    <a:fillRect b="-121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0D13D98-BD07-554A-1028-B21DF01DD24E}"/>
                    </a:ext>
                  </a:extLst>
                </p:cNvPr>
                <p:cNvSpPr txBox="1"/>
                <p:nvPr/>
              </p:nvSpPr>
              <p:spPr>
                <a:xfrm>
                  <a:off x="3716136" y="2420889"/>
                  <a:ext cx="1359571"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2" name="テキスト ボックス 11">
                  <a:extLst>
                    <a:ext uri="{FF2B5EF4-FFF2-40B4-BE49-F238E27FC236}">
                      <a16:creationId xmlns:a16="http://schemas.microsoft.com/office/drawing/2014/main" id="{80D13D98-BD07-554A-1028-B21DF01DD24E}"/>
                    </a:ext>
                  </a:extLst>
                </p:cNvPr>
                <p:cNvSpPr txBox="1">
                  <a:spLocks noRot="1" noChangeAspect="1" noMove="1" noResize="1" noEditPoints="1" noAdjustHandles="1" noChangeArrowheads="1" noChangeShapeType="1" noTextEdit="1"/>
                </p:cNvSpPr>
                <p:nvPr/>
              </p:nvSpPr>
              <p:spPr>
                <a:xfrm>
                  <a:off x="3716136" y="2420889"/>
                  <a:ext cx="1359571" cy="501607"/>
                </a:xfrm>
                <a:prstGeom prst="rect">
                  <a:avLst/>
                </a:prstGeom>
                <a:blipFill>
                  <a:blip r:embed="rId5"/>
                  <a:stretch>
                    <a:fillRect b="-156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B2FEA64-1006-CEA2-ED41-E60E8DDB1375}"/>
                    </a:ext>
                  </a:extLst>
                </p:cNvPr>
                <p:cNvSpPr txBox="1"/>
                <p:nvPr/>
              </p:nvSpPr>
              <p:spPr>
                <a:xfrm>
                  <a:off x="934135" y="1858145"/>
                  <a:ext cx="1512168" cy="578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m:oMathPara>
                  </a14:m>
                  <a:endParaRPr lang="ja-JP" altLang="en-US" sz="2400"/>
                </a:p>
              </p:txBody>
            </p:sp>
          </mc:Choice>
          <mc:Fallback xmlns="">
            <p:sp>
              <p:nvSpPr>
                <p:cNvPr id="13" name="テキスト ボックス 12">
                  <a:extLst>
                    <a:ext uri="{FF2B5EF4-FFF2-40B4-BE49-F238E27FC236}">
                      <a16:creationId xmlns:a16="http://schemas.microsoft.com/office/drawing/2014/main" id="{3B2FEA64-1006-CEA2-ED41-E60E8DDB1375}"/>
                    </a:ext>
                  </a:extLst>
                </p:cNvPr>
                <p:cNvSpPr txBox="1">
                  <a:spLocks noRot="1" noChangeAspect="1" noMove="1" noResize="1" noEditPoints="1" noAdjustHandles="1" noChangeArrowheads="1" noChangeShapeType="1" noTextEdit="1"/>
                </p:cNvSpPr>
                <p:nvPr/>
              </p:nvSpPr>
              <p:spPr>
                <a:xfrm>
                  <a:off x="934135" y="1858145"/>
                  <a:ext cx="1512168" cy="578777"/>
                </a:xfrm>
                <a:prstGeom prst="rect">
                  <a:avLst/>
                </a:prstGeom>
                <a:blipFill>
                  <a:blip r:embed="rId6"/>
                  <a:stretch>
                    <a:fillRect b="-54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0B4B6012-A38E-3536-EA71-A468CCF54345}"/>
                    </a:ext>
                  </a:extLst>
                </p:cNvPr>
                <p:cNvSpPr txBox="1"/>
                <p:nvPr/>
              </p:nvSpPr>
              <p:spPr>
                <a:xfrm>
                  <a:off x="6892641" y="1772815"/>
                  <a:ext cx="1512168" cy="616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𝑗</m:t>
                            </m:r>
                          </m:sub>
                        </m:sSub>
                      </m:oMath>
                    </m:oMathPara>
                  </a14:m>
                  <a:endParaRPr lang="ja-JP" altLang="en-US" sz="2400"/>
                </a:p>
              </p:txBody>
            </p:sp>
          </mc:Choice>
          <mc:Fallback xmlns="">
            <p:sp>
              <p:nvSpPr>
                <p:cNvPr id="14" name="テキスト ボックス 13">
                  <a:extLst>
                    <a:ext uri="{FF2B5EF4-FFF2-40B4-BE49-F238E27FC236}">
                      <a16:creationId xmlns:a16="http://schemas.microsoft.com/office/drawing/2014/main" id="{0B4B6012-A38E-3536-EA71-A468CCF54345}"/>
                    </a:ext>
                  </a:extLst>
                </p:cNvPr>
                <p:cNvSpPr txBox="1">
                  <a:spLocks noRot="1" noChangeAspect="1" noMove="1" noResize="1" noEditPoints="1" noAdjustHandles="1" noChangeArrowheads="1" noChangeShapeType="1" noTextEdit="1"/>
                </p:cNvSpPr>
                <p:nvPr/>
              </p:nvSpPr>
              <p:spPr>
                <a:xfrm>
                  <a:off x="6892641" y="1772815"/>
                  <a:ext cx="1512168" cy="616077"/>
                </a:xfrm>
                <a:prstGeom prst="rect">
                  <a:avLst/>
                </a:prstGeom>
                <a:blipFill>
                  <a:blip r:embed="rId7"/>
                  <a:stretch>
                    <a:fillRect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7C0F7541-F8BC-E8A3-09D5-24B6EA62A357}"/>
                    </a:ext>
                  </a:extLst>
                </p:cNvPr>
                <p:cNvSpPr txBox="1"/>
                <p:nvPr/>
              </p:nvSpPr>
              <p:spPr>
                <a:xfrm>
                  <a:off x="688220" y="1050396"/>
                  <a:ext cx="1350975"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5" name="テキスト ボックス 14">
                  <a:extLst>
                    <a:ext uri="{FF2B5EF4-FFF2-40B4-BE49-F238E27FC236}">
                      <a16:creationId xmlns:a16="http://schemas.microsoft.com/office/drawing/2014/main" id="{7C0F7541-F8BC-E8A3-09D5-24B6EA62A357}"/>
                    </a:ext>
                  </a:extLst>
                </p:cNvPr>
                <p:cNvSpPr txBox="1">
                  <a:spLocks noRot="1" noChangeAspect="1" noMove="1" noResize="1" noEditPoints="1" noAdjustHandles="1" noChangeArrowheads="1" noChangeShapeType="1" noTextEdit="1"/>
                </p:cNvSpPr>
                <p:nvPr/>
              </p:nvSpPr>
              <p:spPr>
                <a:xfrm>
                  <a:off x="688220" y="1050396"/>
                  <a:ext cx="1350975" cy="501607"/>
                </a:xfrm>
                <a:prstGeom prst="rect">
                  <a:avLst/>
                </a:prstGeom>
                <a:blipFill>
                  <a:blip r:embed="rId8"/>
                  <a:stretch>
                    <a:fillRect b="-121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79EB24C0-652B-2F8B-E236-F018359CFE02}"/>
                    </a:ext>
                  </a:extLst>
                </p:cNvPr>
                <p:cNvSpPr txBox="1"/>
                <p:nvPr/>
              </p:nvSpPr>
              <p:spPr>
                <a:xfrm>
                  <a:off x="6836357" y="987986"/>
                  <a:ext cx="1368169"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6" name="テキスト ボックス 15">
                  <a:extLst>
                    <a:ext uri="{FF2B5EF4-FFF2-40B4-BE49-F238E27FC236}">
                      <a16:creationId xmlns:a16="http://schemas.microsoft.com/office/drawing/2014/main" id="{79EB24C0-652B-2F8B-E236-F018359CFE02}"/>
                    </a:ext>
                  </a:extLst>
                </p:cNvPr>
                <p:cNvSpPr txBox="1">
                  <a:spLocks noRot="1" noChangeAspect="1" noMove="1" noResize="1" noEditPoints="1" noAdjustHandles="1" noChangeArrowheads="1" noChangeShapeType="1" noTextEdit="1"/>
                </p:cNvSpPr>
                <p:nvPr/>
              </p:nvSpPr>
              <p:spPr>
                <a:xfrm>
                  <a:off x="6836357" y="987986"/>
                  <a:ext cx="1368169" cy="501607"/>
                </a:xfrm>
                <a:prstGeom prst="rect">
                  <a:avLst/>
                </a:prstGeom>
                <a:blipFill>
                  <a:blip r:embed="rId9"/>
                  <a:stretch>
                    <a:fillRect b="-12121"/>
                  </a:stretch>
                </a:blipFill>
              </p:spPr>
              <p:txBody>
                <a:bodyPr/>
                <a:lstStyle/>
                <a:p>
                  <a:r>
                    <a:rPr lang="ja-JP" altLang="en-US">
                      <a:noFill/>
                    </a:rPr>
                    <a:t> </a:t>
                  </a:r>
                </a:p>
              </p:txBody>
            </p:sp>
          </mc:Fallback>
        </mc:AlternateContent>
      </p:grpSp>
      <p:sp>
        <p:nvSpPr>
          <p:cNvPr id="17" name="テキスト ボックス 16">
            <a:extLst>
              <a:ext uri="{FF2B5EF4-FFF2-40B4-BE49-F238E27FC236}">
                <a16:creationId xmlns:a16="http://schemas.microsoft.com/office/drawing/2014/main" id="{756B1ECF-710F-0A3A-42D6-633EC7A54474}"/>
              </a:ext>
            </a:extLst>
          </p:cNvPr>
          <p:cNvSpPr txBox="1"/>
          <p:nvPr/>
        </p:nvSpPr>
        <p:spPr>
          <a:xfrm>
            <a:off x="305950" y="2716622"/>
            <a:ext cx="4049507" cy="461665"/>
          </a:xfrm>
          <a:prstGeom prst="rect">
            <a:avLst/>
          </a:prstGeom>
          <a:noFill/>
        </p:spPr>
        <p:txBody>
          <a:bodyPr wrap="none" rtlCol="0">
            <a:spAutoFit/>
          </a:bodyPr>
          <a:lstStyle/>
          <a:p>
            <a:r>
              <a:rPr kumimoji="1" lang="ja-JP" altLang="en-US" sz="2400"/>
              <a:t>決めるべき確率は以下の</a:t>
            </a:r>
            <a:r>
              <a:rPr kumimoji="1" lang="en-US" altLang="ja-JP" sz="2400" dirty="0">
                <a:solidFill>
                  <a:srgbClr val="FF0000"/>
                </a:solidFill>
              </a:rPr>
              <a:t>4</a:t>
            </a:r>
            <a:r>
              <a:rPr kumimoji="1" lang="ja-JP" altLang="en-US" sz="2400">
                <a:solidFill>
                  <a:srgbClr val="FF0000"/>
                </a:solidFill>
              </a:rPr>
              <a:t>つ</a:t>
            </a: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F2AC7EE7-4005-DA41-8FC6-B7CD388B3790}"/>
                  </a:ext>
                </a:extLst>
              </p:cNvPr>
              <p:cNvSpPr txBox="1"/>
              <p:nvPr/>
            </p:nvSpPr>
            <p:spPr>
              <a:xfrm>
                <a:off x="1091366" y="3193246"/>
                <a:ext cx="6766098" cy="523220"/>
              </a:xfrm>
              <a:prstGeom prst="rect">
                <a:avLst/>
              </a:prstGeom>
              <a:noFill/>
            </p:spPr>
            <p:txBody>
              <a:bodyPr wrap="square" rtlCol="0">
                <a:spAutoFit/>
              </a:bodyPr>
              <a:lstStyle/>
              <a:p>
                <a14:m>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a14:m>
                <a:r>
                  <a:rPr kumimoji="1" lang="en-US" altLang="ja-JP" sz="2800" dirty="0"/>
                  <a:t>,</a:t>
                </a:r>
                <a:r>
                  <a:rPr lang="en-US" altLang="ja-JP" sz="2800" dirty="0"/>
                  <a:t> </a:t>
                </a:r>
                <a14:m>
                  <m:oMath xmlns:m="http://schemas.openxmlformats.org/officeDocument/2006/math">
                    <m:r>
                      <a:rPr lang="en-US" altLang="ja-JP" sz="2800" i="1">
                        <a:latin typeface="Cambria Math" panose="02040503050406030204" pitchFamily="18" charset="0"/>
                      </a:rPr>
                      <m:t>𝑃</m:t>
                    </m:r>
                    <m:r>
                      <a:rPr lang="en-US" altLang="ja-JP" sz="2800" i="1">
                        <a:latin typeface="Cambria Math" panose="02040503050406030204" pitchFamily="18" charset="0"/>
                      </a:rPr>
                      <m:t>(</m:t>
                    </m:r>
                    <m:r>
                      <a:rPr lang="en-US" altLang="ja-JP" sz="2800" i="1">
                        <a:latin typeface="Cambria Math" panose="02040503050406030204" pitchFamily="18" charset="0"/>
                      </a:rPr>
                      <m:t>𝑖</m:t>
                    </m:r>
                    <m:r>
                      <a:rPr lang="en-US" altLang="ja-JP" sz="2800" i="1">
                        <a:latin typeface="Cambria Math" panose="02040503050406030204" pitchFamily="18" charset="0"/>
                      </a:rPr>
                      <m:t>→</m:t>
                    </m:r>
                    <m:r>
                      <a:rPr lang="en-US" altLang="ja-JP" sz="2800" b="0" i="1" smtClean="0">
                        <a:latin typeface="Cambria Math" panose="02040503050406030204" pitchFamily="18" charset="0"/>
                      </a:rPr>
                      <m:t>𝑗</m:t>
                    </m:r>
                    <m:r>
                      <a:rPr lang="en-US" altLang="ja-JP" sz="2800" i="1">
                        <a:latin typeface="Cambria Math" panose="02040503050406030204" pitchFamily="18" charset="0"/>
                      </a:rPr>
                      <m:t>)</m:t>
                    </m:r>
                  </m:oMath>
                </a14:m>
                <a:r>
                  <a:rPr kumimoji="1" lang="en-US" altLang="ja-JP" sz="2800" dirty="0"/>
                  <a:t>,</a:t>
                </a:r>
                <a:r>
                  <a:rPr kumimoji="1" lang="en-US" altLang="ja-JP" sz="2800" b="0" dirty="0"/>
                  <a:t> </a:t>
                </a:r>
                <a14:m>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a14:m>
                <a:r>
                  <a:rPr kumimoji="1" lang="en-US" altLang="ja-JP" sz="2800" dirty="0"/>
                  <a:t>,</a:t>
                </a:r>
                <a:r>
                  <a:rPr kumimoji="1" lang="en-US" altLang="ja-JP" sz="2800" b="0" dirty="0"/>
                  <a:t> </a:t>
                </a:r>
                <a14:m>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oMath>
                </a14:m>
                <a:endParaRPr kumimoji="1" lang="ja-JP" altLang="en-US" sz="2800"/>
              </a:p>
            </p:txBody>
          </p:sp>
        </mc:Choice>
        <mc:Fallback xmlns="">
          <p:sp>
            <p:nvSpPr>
              <p:cNvPr id="18" name="テキスト ボックス 17">
                <a:extLst>
                  <a:ext uri="{FF2B5EF4-FFF2-40B4-BE49-F238E27FC236}">
                    <a16:creationId xmlns:a16="http://schemas.microsoft.com/office/drawing/2014/main" id="{F2AC7EE7-4005-DA41-8FC6-B7CD388B3790}"/>
                  </a:ext>
                </a:extLst>
              </p:cNvPr>
              <p:cNvSpPr txBox="1">
                <a:spLocks noRot="1" noChangeAspect="1" noMove="1" noResize="1" noEditPoints="1" noAdjustHandles="1" noChangeArrowheads="1" noChangeShapeType="1" noTextEdit="1"/>
              </p:cNvSpPr>
              <p:nvPr/>
            </p:nvSpPr>
            <p:spPr>
              <a:xfrm>
                <a:off x="1091366" y="3193246"/>
                <a:ext cx="6766098" cy="523220"/>
              </a:xfrm>
              <a:prstGeom prst="rect">
                <a:avLst/>
              </a:prstGeom>
              <a:blipFill>
                <a:blip r:embed="rId10"/>
                <a:stretch>
                  <a:fillRect l="-375" t="-11905" b="-30952"/>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AD7D9AB2-DCBF-E72B-2C87-E7959B3EEA1F}"/>
              </a:ext>
            </a:extLst>
          </p:cNvPr>
          <p:cNvSpPr txBox="1"/>
          <p:nvPr/>
        </p:nvSpPr>
        <p:spPr>
          <a:xfrm>
            <a:off x="279627" y="3670061"/>
            <a:ext cx="2031325" cy="461665"/>
          </a:xfrm>
          <a:prstGeom prst="rect">
            <a:avLst/>
          </a:prstGeom>
          <a:noFill/>
        </p:spPr>
        <p:txBody>
          <a:bodyPr wrap="none" rtlCol="0">
            <a:spAutoFit/>
          </a:bodyPr>
          <a:lstStyle/>
          <a:p>
            <a:r>
              <a:rPr kumimoji="1" lang="ja-JP" altLang="en-US" sz="2400"/>
              <a:t>確率の保存則</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B1EFCC39-1876-798F-A518-EB02F8B21EF2}"/>
                  </a:ext>
                </a:extLst>
              </p:cNvPr>
              <p:cNvSpPr txBox="1"/>
              <p:nvPr/>
            </p:nvSpPr>
            <p:spPr>
              <a:xfrm>
                <a:off x="1610848" y="4109662"/>
                <a:ext cx="3969535"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e>
                      </m:d>
                      <m:r>
                        <a:rPr kumimoji="1" lang="en-US" altLang="ja-JP" sz="2800" b="0" i="0" smtClean="0">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𝑖</m:t>
                          </m:r>
                          <m:r>
                            <a:rPr lang="en-US" altLang="ja-JP" sz="2800" i="1">
                              <a:latin typeface="Cambria Math" panose="02040503050406030204" pitchFamily="18" charset="0"/>
                            </a:rPr>
                            <m:t>→</m:t>
                          </m:r>
                          <m:r>
                            <a:rPr lang="en-US" altLang="ja-JP" sz="2800" b="0" i="1" smtClean="0">
                              <a:latin typeface="Cambria Math" panose="02040503050406030204" pitchFamily="18" charset="0"/>
                            </a:rPr>
                            <m:t>𝑗</m:t>
                          </m:r>
                        </m:e>
                      </m:d>
                      <m:r>
                        <a:rPr lang="en-US" altLang="ja-JP" sz="2800" b="0" i="1" smtClean="0">
                          <a:latin typeface="Cambria Math" panose="02040503050406030204" pitchFamily="18" charset="0"/>
                        </a:rPr>
                        <m:t>=1</m:t>
                      </m:r>
                    </m:oMath>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r>
                            <a:rPr lang="en-US" altLang="ja-JP" sz="2800" i="1">
                              <a:latin typeface="Cambria Math" panose="02040503050406030204" pitchFamily="18" charset="0"/>
                            </a:rPr>
                            <m:t>→</m:t>
                          </m:r>
                          <m:r>
                            <a:rPr lang="en-US" altLang="ja-JP" sz="2800" b="0" i="1" smtClean="0">
                              <a:latin typeface="Cambria Math" panose="02040503050406030204" pitchFamily="18" charset="0"/>
                            </a:rPr>
                            <m:t>𝑗</m:t>
                          </m:r>
                        </m:e>
                      </m:d>
                      <m:r>
                        <a:rPr lang="en-US" altLang="ja-JP" sz="2800">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r>
                            <a:rPr lang="en-US" altLang="ja-JP" sz="2800" i="1">
                              <a:latin typeface="Cambria Math" panose="02040503050406030204" pitchFamily="18" charset="0"/>
                            </a:rPr>
                            <m:t>→</m:t>
                          </m:r>
                          <m:r>
                            <a:rPr lang="en-US" altLang="ja-JP" sz="2800" b="0" i="1" smtClean="0">
                              <a:latin typeface="Cambria Math" panose="02040503050406030204" pitchFamily="18" charset="0"/>
                            </a:rPr>
                            <m:t>𝑖</m:t>
                          </m:r>
                        </m:e>
                      </m:d>
                      <m:r>
                        <a:rPr lang="en-US" altLang="ja-JP" sz="2800" i="1">
                          <a:latin typeface="Cambria Math" panose="02040503050406030204" pitchFamily="18" charset="0"/>
                        </a:rPr>
                        <m:t>=1</m:t>
                      </m:r>
                    </m:oMath>
                  </m:oMathPara>
                </a14:m>
                <a:endParaRPr kumimoji="1" lang="ja-JP" altLang="en-US" sz="2800"/>
              </a:p>
            </p:txBody>
          </p:sp>
        </mc:Choice>
        <mc:Fallback xmlns="">
          <p:sp>
            <p:nvSpPr>
              <p:cNvPr id="22" name="テキスト ボックス 21">
                <a:extLst>
                  <a:ext uri="{FF2B5EF4-FFF2-40B4-BE49-F238E27FC236}">
                    <a16:creationId xmlns:a16="http://schemas.microsoft.com/office/drawing/2014/main" id="{B1EFCC39-1876-798F-A518-EB02F8B21EF2}"/>
                  </a:ext>
                </a:extLst>
              </p:cNvPr>
              <p:cNvSpPr txBox="1">
                <a:spLocks noRot="1" noChangeAspect="1" noMove="1" noResize="1" noEditPoints="1" noAdjustHandles="1" noChangeArrowheads="1" noChangeShapeType="1" noTextEdit="1"/>
              </p:cNvSpPr>
              <p:nvPr/>
            </p:nvSpPr>
            <p:spPr>
              <a:xfrm>
                <a:off x="1610848" y="4109662"/>
                <a:ext cx="3969535" cy="954107"/>
              </a:xfrm>
              <a:prstGeom prst="rect">
                <a:avLst/>
              </a:prstGeom>
              <a:blipFill>
                <a:blip r:embed="rId11"/>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EC9CED9-C89A-EBAE-D39F-24A9AA53EF94}"/>
                  </a:ext>
                </a:extLst>
              </p:cNvPr>
              <p:cNvSpPr txBox="1"/>
              <p:nvPr/>
            </p:nvSpPr>
            <p:spPr>
              <a:xfrm>
                <a:off x="1560346" y="5519880"/>
                <a:ext cx="4070537" cy="557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23" name="テキスト ボックス 22">
                <a:extLst>
                  <a:ext uri="{FF2B5EF4-FFF2-40B4-BE49-F238E27FC236}">
                    <a16:creationId xmlns:a16="http://schemas.microsoft.com/office/drawing/2014/main" id="{9EC9CED9-C89A-EBAE-D39F-24A9AA53EF94}"/>
                  </a:ext>
                </a:extLst>
              </p:cNvPr>
              <p:cNvSpPr txBox="1">
                <a:spLocks noRot="1" noChangeAspect="1" noMove="1" noResize="1" noEditPoints="1" noAdjustHandles="1" noChangeArrowheads="1" noChangeShapeType="1" noTextEdit="1"/>
              </p:cNvSpPr>
              <p:nvPr/>
            </p:nvSpPr>
            <p:spPr>
              <a:xfrm>
                <a:off x="1560346" y="5519880"/>
                <a:ext cx="4070537" cy="557910"/>
              </a:xfrm>
              <a:prstGeom prst="rect">
                <a:avLst/>
              </a:prstGeom>
              <a:blipFill>
                <a:blip r:embed="rId12"/>
                <a:stretch>
                  <a:fillRect r="-311" b="-13333"/>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B17B10F0-652B-D0A9-D8AD-222269EB2761}"/>
              </a:ext>
            </a:extLst>
          </p:cNvPr>
          <p:cNvSpPr txBox="1"/>
          <p:nvPr/>
        </p:nvSpPr>
        <p:spPr>
          <a:xfrm>
            <a:off x="302993" y="5058215"/>
            <a:ext cx="2646878" cy="461665"/>
          </a:xfrm>
          <a:prstGeom prst="rect">
            <a:avLst/>
          </a:prstGeom>
          <a:noFill/>
        </p:spPr>
        <p:txBody>
          <a:bodyPr wrap="none" rtlCol="0">
            <a:spAutoFit/>
          </a:bodyPr>
          <a:lstStyle/>
          <a:p>
            <a:r>
              <a:rPr kumimoji="1" lang="ja-JP" altLang="en-US" sz="2400"/>
              <a:t>詳細釣り合い条件</a:t>
            </a:r>
          </a:p>
        </p:txBody>
      </p:sp>
      <p:sp>
        <p:nvSpPr>
          <p:cNvPr id="19" name="右中かっこ 18">
            <a:extLst>
              <a:ext uri="{FF2B5EF4-FFF2-40B4-BE49-F238E27FC236}">
                <a16:creationId xmlns:a16="http://schemas.microsoft.com/office/drawing/2014/main" id="{D9D79ACD-37A8-495B-22DE-3E628EE2E0ED}"/>
              </a:ext>
            </a:extLst>
          </p:cNvPr>
          <p:cNvSpPr/>
          <p:nvPr/>
        </p:nvSpPr>
        <p:spPr>
          <a:xfrm>
            <a:off x="5580383" y="4109662"/>
            <a:ext cx="344694" cy="2127650"/>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527E67AF-D23B-6F27-BFD8-864EB9A277E9}"/>
              </a:ext>
            </a:extLst>
          </p:cNvPr>
          <p:cNvSpPr txBox="1"/>
          <p:nvPr/>
        </p:nvSpPr>
        <p:spPr>
          <a:xfrm>
            <a:off x="6084168" y="4908709"/>
            <a:ext cx="2646878" cy="461665"/>
          </a:xfrm>
          <a:prstGeom prst="rect">
            <a:avLst/>
          </a:prstGeom>
          <a:noFill/>
        </p:spPr>
        <p:txBody>
          <a:bodyPr wrap="none" rtlCol="0">
            <a:spAutoFit/>
          </a:bodyPr>
          <a:lstStyle/>
          <a:p>
            <a:r>
              <a:rPr kumimoji="1" lang="ja-JP" altLang="en-US" sz="2400"/>
              <a:t>式が一本足りない</a:t>
            </a:r>
          </a:p>
        </p:txBody>
      </p:sp>
    </p:spTree>
    <p:extLst>
      <p:ext uri="{BB962C8B-B14F-4D97-AF65-F5344CB8AC3E}">
        <p14:creationId xmlns:p14="http://schemas.microsoft.com/office/powerpoint/2010/main" val="2514346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B9C1038-4866-B353-5238-8F2DED0492CD}"/>
              </a:ext>
            </a:extLst>
          </p:cNvPr>
          <p:cNvSpPr>
            <a:spLocks noGrp="1"/>
          </p:cNvSpPr>
          <p:nvPr>
            <p:ph type="body" sz="quarter" idx="10"/>
          </p:nvPr>
        </p:nvSpPr>
        <p:spPr/>
        <p:txBody>
          <a:bodyPr/>
          <a:lstStyle/>
          <a:p>
            <a:r>
              <a:rPr lang="ja-JP" altLang="en-US"/>
              <a:t>確率の決め方</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5368D68-A021-F21C-12F9-F922948D8149}"/>
                  </a:ext>
                </a:extLst>
              </p:cNvPr>
              <p:cNvSpPr txBox="1"/>
              <p:nvPr/>
            </p:nvSpPr>
            <p:spPr>
              <a:xfrm>
                <a:off x="522721" y="1052736"/>
                <a:ext cx="4070537" cy="557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3" name="テキスト ボックス 2">
                <a:extLst>
                  <a:ext uri="{FF2B5EF4-FFF2-40B4-BE49-F238E27FC236}">
                    <a16:creationId xmlns:a16="http://schemas.microsoft.com/office/drawing/2014/main" id="{85368D68-A021-F21C-12F9-F922948D8149}"/>
                  </a:ext>
                </a:extLst>
              </p:cNvPr>
              <p:cNvSpPr txBox="1">
                <a:spLocks noRot="1" noChangeAspect="1" noMove="1" noResize="1" noEditPoints="1" noAdjustHandles="1" noChangeArrowheads="1" noChangeShapeType="1" noTextEdit="1"/>
              </p:cNvSpPr>
              <p:nvPr/>
            </p:nvSpPr>
            <p:spPr>
              <a:xfrm>
                <a:off x="522721" y="1052736"/>
                <a:ext cx="4070537" cy="557910"/>
              </a:xfrm>
              <a:prstGeom prst="rect">
                <a:avLst/>
              </a:prstGeom>
              <a:blipFill>
                <a:blip r:embed="rId2"/>
                <a:stretch>
                  <a:fillRect r="-312" b="-13636"/>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29C047A5-72ED-D6BF-8357-2D6FA1357C61}"/>
              </a:ext>
            </a:extLst>
          </p:cNvPr>
          <p:cNvSpPr txBox="1"/>
          <p:nvPr/>
        </p:nvSpPr>
        <p:spPr>
          <a:xfrm>
            <a:off x="4541169" y="1147025"/>
            <a:ext cx="3877985" cy="369332"/>
          </a:xfrm>
          <a:prstGeom prst="rect">
            <a:avLst/>
          </a:prstGeom>
          <a:noFill/>
        </p:spPr>
        <p:txBody>
          <a:bodyPr wrap="none" rtlCol="0">
            <a:spAutoFit/>
          </a:bodyPr>
          <a:lstStyle/>
          <a:p>
            <a:r>
              <a:rPr kumimoji="1" lang="ja-JP" altLang="en-US"/>
              <a:t>を満たすように遷移確率を決めたい</a:t>
            </a:r>
          </a:p>
        </p:txBody>
      </p:sp>
      <p:sp>
        <p:nvSpPr>
          <p:cNvPr id="5" name="テキスト ボックス 4">
            <a:extLst>
              <a:ext uri="{FF2B5EF4-FFF2-40B4-BE49-F238E27FC236}">
                <a16:creationId xmlns:a16="http://schemas.microsoft.com/office/drawing/2014/main" id="{82C92AAE-5EA0-F9FC-F51B-F4C5BCBC0758}"/>
              </a:ext>
            </a:extLst>
          </p:cNvPr>
          <p:cNvSpPr txBox="1"/>
          <p:nvPr/>
        </p:nvSpPr>
        <p:spPr>
          <a:xfrm>
            <a:off x="165289" y="1885705"/>
            <a:ext cx="4402167" cy="523220"/>
          </a:xfrm>
          <a:prstGeom prst="rect">
            <a:avLst/>
          </a:prstGeom>
          <a:noFill/>
        </p:spPr>
        <p:txBody>
          <a:bodyPr wrap="none" rtlCol="0">
            <a:spAutoFit/>
          </a:bodyPr>
          <a:lstStyle/>
          <a:p>
            <a:r>
              <a:rPr kumimoji="1" lang="ja-JP" altLang="en-US" sz="2800">
                <a:solidFill>
                  <a:srgbClr val="011893"/>
                </a:solidFill>
              </a:rPr>
              <a:t>熱浴法</a:t>
            </a:r>
            <a:r>
              <a:rPr kumimoji="1" lang="en-US" altLang="ja-JP" sz="2800" dirty="0">
                <a:solidFill>
                  <a:srgbClr val="011893"/>
                </a:solidFill>
              </a:rPr>
              <a:t> (heat bath method)</a:t>
            </a:r>
            <a:endParaRPr kumimoji="1" lang="ja-JP" altLang="en-US" sz="2800">
              <a:solidFill>
                <a:srgbClr val="011893"/>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26164F3-7788-6374-B5A8-A9D19BB4179A}"/>
                  </a:ext>
                </a:extLst>
              </p:cNvPr>
              <p:cNvSpPr txBox="1"/>
              <p:nvPr/>
            </p:nvSpPr>
            <p:spPr>
              <a:xfrm>
                <a:off x="767531" y="2583283"/>
                <a:ext cx="3205878" cy="961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den>
                      </m:f>
                    </m:oMath>
                  </m:oMathPara>
                </a14:m>
                <a:endParaRPr kumimoji="1" lang="ja-JP" altLang="en-US" sz="2800"/>
              </a:p>
            </p:txBody>
          </p:sp>
        </mc:Choice>
        <mc:Fallback xmlns="">
          <p:sp>
            <p:nvSpPr>
              <p:cNvPr id="6" name="テキスト ボックス 5">
                <a:extLst>
                  <a:ext uri="{FF2B5EF4-FFF2-40B4-BE49-F238E27FC236}">
                    <a16:creationId xmlns:a16="http://schemas.microsoft.com/office/drawing/2014/main" id="{126164F3-7788-6374-B5A8-A9D19BB4179A}"/>
                  </a:ext>
                </a:extLst>
              </p:cNvPr>
              <p:cNvSpPr txBox="1">
                <a:spLocks noRot="1" noChangeAspect="1" noMove="1" noResize="1" noEditPoints="1" noAdjustHandles="1" noChangeArrowheads="1" noChangeShapeType="1" noTextEdit="1"/>
              </p:cNvSpPr>
              <p:nvPr/>
            </p:nvSpPr>
            <p:spPr>
              <a:xfrm>
                <a:off x="767531" y="2583283"/>
                <a:ext cx="3205878" cy="961353"/>
              </a:xfrm>
              <a:prstGeom prst="rect">
                <a:avLst/>
              </a:prstGeom>
              <a:blipFill>
                <a:blip r:embed="rId3"/>
                <a:stretch>
                  <a:fillRect b="-78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3F4967A-2A29-482F-3B40-5DF233223337}"/>
                  </a:ext>
                </a:extLst>
              </p:cNvPr>
              <p:cNvSpPr txBox="1"/>
              <p:nvPr/>
            </p:nvSpPr>
            <p:spPr>
              <a:xfrm>
                <a:off x="4283968" y="2589696"/>
                <a:ext cx="3205878" cy="961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e>
                      </m:d>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den>
                      </m:f>
                    </m:oMath>
                  </m:oMathPara>
                </a14:m>
                <a:endParaRPr kumimoji="1" lang="ja-JP" altLang="en-US" sz="2800"/>
              </a:p>
            </p:txBody>
          </p:sp>
        </mc:Choice>
        <mc:Fallback xmlns="">
          <p:sp>
            <p:nvSpPr>
              <p:cNvPr id="7" name="テキスト ボックス 6">
                <a:extLst>
                  <a:ext uri="{FF2B5EF4-FFF2-40B4-BE49-F238E27FC236}">
                    <a16:creationId xmlns:a16="http://schemas.microsoft.com/office/drawing/2014/main" id="{C3F4967A-2A29-482F-3B40-5DF233223337}"/>
                  </a:ext>
                </a:extLst>
              </p:cNvPr>
              <p:cNvSpPr txBox="1">
                <a:spLocks noRot="1" noChangeAspect="1" noMove="1" noResize="1" noEditPoints="1" noAdjustHandles="1" noChangeArrowheads="1" noChangeShapeType="1" noTextEdit="1"/>
              </p:cNvSpPr>
              <p:nvPr/>
            </p:nvSpPr>
            <p:spPr>
              <a:xfrm>
                <a:off x="4283968" y="2589696"/>
                <a:ext cx="3205878" cy="961353"/>
              </a:xfrm>
              <a:prstGeom prst="rect">
                <a:avLst/>
              </a:prstGeom>
              <a:blipFill>
                <a:blip r:embed="rId4"/>
                <a:stretch>
                  <a:fillRect b="-5263"/>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47C6B758-4961-A716-8A67-1B6D0FC60ECF}"/>
              </a:ext>
            </a:extLst>
          </p:cNvPr>
          <p:cNvSpPr txBox="1"/>
          <p:nvPr/>
        </p:nvSpPr>
        <p:spPr>
          <a:xfrm>
            <a:off x="35375" y="3731820"/>
            <a:ext cx="5998758" cy="523220"/>
          </a:xfrm>
          <a:prstGeom prst="rect">
            <a:avLst/>
          </a:prstGeom>
          <a:noFill/>
        </p:spPr>
        <p:txBody>
          <a:bodyPr wrap="none" rtlCol="0">
            <a:spAutoFit/>
          </a:bodyPr>
          <a:lstStyle/>
          <a:p>
            <a:r>
              <a:rPr kumimoji="1" lang="ja-JP" altLang="en-US" sz="2800">
                <a:solidFill>
                  <a:srgbClr val="011893"/>
                </a:solidFill>
              </a:rPr>
              <a:t>メトロポリス法</a:t>
            </a:r>
            <a:r>
              <a:rPr kumimoji="1" lang="en-US" altLang="ja-JP" sz="2800" dirty="0">
                <a:solidFill>
                  <a:srgbClr val="011893"/>
                </a:solidFill>
              </a:rPr>
              <a:t> (Metropolis method)</a:t>
            </a:r>
            <a:endParaRPr kumimoji="1" lang="ja-JP" altLang="en-US" sz="2800">
              <a:solidFill>
                <a:srgbClr val="011893"/>
              </a:solidFill>
            </a:endParaRP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471B06C-9330-E836-D172-F3464E97B102}"/>
                  </a:ext>
                </a:extLst>
              </p:cNvPr>
              <p:cNvSpPr txBox="1"/>
              <p:nvPr/>
            </p:nvSpPr>
            <p:spPr>
              <a:xfrm>
                <a:off x="471896" y="4288178"/>
                <a:ext cx="1488484" cy="557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&lt;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oMath>
                  </m:oMathPara>
                </a14:m>
                <a:endParaRPr kumimoji="1" lang="ja-JP" altLang="en-US" sz="2800"/>
              </a:p>
            </p:txBody>
          </p:sp>
        </mc:Choice>
        <mc:Fallback xmlns="">
          <p:sp>
            <p:nvSpPr>
              <p:cNvPr id="9" name="テキスト ボックス 8">
                <a:extLst>
                  <a:ext uri="{FF2B5EF4-FFF2-40B4-BE49-F238E27FC236}">
                    <a16:creationId xmlns:a16="http://schemas.microsoft.com/office/drawing/2014/main" id="{5471B06C-9330-E836-D172-F3464E97B102}"/>
                  </a:ext>
                </a:extLst>
              </p:cNvPr>
              <p:cNvSpPr txBox="1">
                <a:spLocks noRot="1" noChangeAspect="1" noMove="1" noResize="1" noEditPoints="1" noAdjustHandles="1" noChangeArrowheads="1" noChangeShapeType="1" noTextEdit="1"/>
              </p:cNvSpPr>
              <p:nvPr/>
            </p:nvSpPr>
            <p:spPr>
              <a:xfrm>
                <a:off x="471896" y="4288178"/>
                <a:ext cx="1488484" cy="557910"/>
              </a:xfrm>
              <a:prstGeom prst="rect">
                <a:avLst/>
              </a:prstGeom>
              <a:blipFill>
                <a:blip r:embed="rId5"/>
                <a:stretch>
                  <a:fillRect b="-13333"/>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63FC18C0-6E6B-624A-6E0F-BB1156BED989}"/>
              </a:ext>
            </a:extLst>
          </p:cNvPr>
          <p:cNvSpPr txBox="1"/>
          <p:nvPr/>
        </p:nvSpPr>
        <p:spPr>
          <a:xfrm>
            <a:off x="1884180" y="4425637"/>
            <a:ext cx="1107996" cy="369332"/>
          </a:xfrm>
          <a:prstGeom prst="rect">
            <a:avLst/>
          </a:prstGeom>
          <a:noFill/>
        </p:spPr>
        <p:txBody>
          <a:bodyPr wrap="none" rtlCol="0">
            <a:spAutoFit/>
          </a:bodyPr>
          <a:lstStyle/>
          <a:p>
            <a:r>
              <a:rPr kumimoji="1" lang="ja-JP" altLang="en-US"/>
              <a:t>である時</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B4C8BBD-1DB2-7AB1-C6B0-9B0730F4AC5D}"/>
                  </a:ext>
                </a:extLst>
              </p:cNvPr>
              <p:cNvSpPr txBox="1"/>
              <p:nvPr/>
            </p:nvSpPr>
            <p:spPr>
              <a:xfrm>
                <a:off x="789806" y="5105690"/>
                <a:ext cx="22418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=1</m:t>
                      </m:r>
                    </m:oMath>
                  </m:oMathPara>
                </a14:m>
                <a:endParaRPr kumimoji="1" lang="ja-JP" altLang="en-US" sz="2800"/>
              </a:p>
            </p:txBody>
          </p:sp>
        </mc:Choice>
        <mc:Fallback xmlns="">
          <p:sp>
            <p:nvSpPr>
              <p:cNvPr id="11" name="テキスト ボックス 10">
                <a:extLst>
                  <a:ext uri="{FF2B5EF4-FFF2-40B4-BE49-F238E27FC236}">
                    <a16:creationId xmlns:a16="http://schemas.microsoft.com/office/drawing/2014/main" id="{EB4C8BBD-1DB2-7AB1-C6B0-9B0730F4AC5D}"/>
                  </a:ext>
                </a:extLst>
              </p:cNvPr>
              <p:cNvSpPr txBox="1">
                <a:spLocks noRot="1" noChangeAspect="1" noMove="1" noResize="1" noEditPoints="1" noAdjustHandles="1" noChangeArrowheads="1" noChangeShapeType="1" noTextEdit="1"/>
              </p:cNvSpPr>
              <p:nvPr/>
            </p:nvSpPr>
            <p:spPr>
              <a:xfrm>
                <a:off x="789806" y="5105690"/>
                <a:ext cx="2241831" cy="523220"/>
              </a:xfrm>
              <a:prstGeom prst="rect">
                <a:avLst/>
              </a:prstGeom>
              <a:blipFill>
                <a:blip r:embed="rId6"/>
                <a:stretch>
                  <a:fillRect b="-16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AE99E0AC-0F5E-5D5C-96D3-61A0FB788D26}"/>
                  </a:ext>
                </a:extLst>
              </p:cNvPr>
              <p:cNvSpPr txBox="1"/>
              <p:nvPr/>
            </p:nvSpPr>
            <p:spPr>
              <a:xfrm>
                <a:off x="3973409" y="4892875"/>
                <a:ext cx="2410916" cy="9488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e>
                      </m:d>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den>
                      </m:f>
                    </m:oMath>
                  </m:oMathPara>
                </a14:m>
                <a:endParaRPr kumimoji="1" lang="ja-JP" altLang="en-US" sz="2800"/>
              </a:p>
            </p:txBody>
          </p:sp>
        </mc:Choice>
        <mc:Fallback>
          <p:sp>
            <p:nvSpPr>
              <p:cNvPr id="12" name="テキスト ボックス 11">
                <a:extLst>
                  <a:ext uri="{FF2B5EF4-FFF2-40B4-BE49-F238E27FC236}">
                    <a16:creationId xmlns:a16="http://schemas.microsoft.com/office/drawing/2014/main" id="{AE99E0AC-0F5E-5D5C-96D3-61A0FB788D26}"/>
                  </a:ext>
                </a:extLst>
              </p:cNvPr>
              <p:cNvSpPr txBox="1">
                <a:spLocks noRot="1" noChangeAspect="1" noMove="1" noResize="1" noEditPoints="1" noAdjustHandles="1" noChangeArrowheads="1" noChangeShapeType="1" noTextEdit="1"/>
              </p:cNvSpPr>
              <p:nvPr/>
            </p:nvSpPr>
            <p:spPr>
              <a:xfrm>
                <a:off x="3973409" y="4892875"/>
                <a:ext cx="2410916" cy="948849"/>
              </a:xfrm>
              <a:prstGeom prst="rect">
                <a:avLst/>
              </a:prstGeom>
              <a:blipFill>
                <a:blip r:embed="rId7"/>
                <a:stretch>
                  <a:fillRect b="-8000"/>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004EB81D-5BA5-828B-F476-8BD78D529498}"/>
              </a:ext>
            </a:extLst>
          </p:cNvPr>
          <p:cNvSpPr txBox="1"/>
          <p:nvPr/>
        </p:nvSpPr>
        <p:spPr>
          <a:xfrm>
            <a:off x="555726" y="5864749"/>
            <a:ext cx="2492990" cy="646331"/>
          </a:xfrm>
          <a:prstGeom prst="rect">
            <a:avLst/>
          </a:prstGeom>
          <a:noFill/>
        </p:spPr>
        <p:txBody>
          <a:bodyPr wrap="none" rtlCol="0">
            <a:spAutoFit/>
          </a:bodyPr>
          <a:lstStyle/>
          <a:p>
            <a:r>
              <a:rPr kumimoji="1" lang="ja-JP" altLang="en-US"/>
              <a:t>重みが増える向きには</a:t>
            </a:r>
            <a:endParaRPr kumimoji="1" lang="en-US" altLang="ja-JP" dirty="0"/>
          </a:p>
          <a:p>
            <a:r>
              <a:rPr lang="ja-JP" altLang="en-US"/>
              <a:t>必ず遷移する</a:t>
            </a:r>
            <a:endParaRPr kumimoji="1" lang="ja-JP" altLang="en-US"/>
          </a:p>
        </p:txBody>
      </p:sp>
      <p:sp>
        <p:nvSpPr>
          <p:cNvPr id="14" name="テキスト ボックス 13">
            <a:extLst>
              <a:ext uri="{FF2B5EF4-FFF2-40B4-BE49-F238E27FC236}">
                <a16:creationId xmlns:a16="http://schemas.microsoft.com/office/drawing/2014/main" id="{309F52F4-D0F6-D1E2-2B4F-DC43BD9706BD}"/>
              </a:ext>
            </a:extLst>
          </p:cNvPr>
          <p:cNvSpPr txBox="1"/>
          <p:nvPr/>
        </p:nvSpPr>
        <p:spPr>
          <a:xfrm>
            <a:off x="3973409" y="5864748"/>
            <a:ext cx="2262158" cy="646331"/>
          </a:xfrm>
          <a:prstGeom prst="rect">
            <a:avLst/>
          </a:prstGeom>
          <a:noFill/>
        </p:spPr>
        <p:txBody>
          <a:bodyPr wrap="none" rtlCol="0">
            <a:spAutoFit/>
          </a:bodyPr>
          <a:lstStyle/>
          <a:p>
            <a:r>
              <a:rPr kumimoji="1" lang="ja-JP" altLang="en-US"/>
              <a:t>重みが減る向きには</a:t>
            </a:r>
            <a:endParaRPr kumimoji="1" lang="en-US" altLang="ja-JP" dirty="0"/>
          </a:p>
          <a:p>
            <a:r>
              <a:rPr lang="ja-JP" altLang="en-US"/>
              <a:t>確率的に遷移する</a:t>
            </a:r>
            <a:endParaRPr kumimoji="1" lang="ja-JP" altLang="en-US"/>
          </a:p>
        </p:txBody>
      </p:sp>
    </p:spTree>
    <p:extLst>
      <p:ext uri="{BB962C8B-B14F-4D97-AF65-F5344CB8AC3E}">
        <p14:creationId xmlns:p14="http://schemas.microsoft.com/office/powerpoint/2010/main" val="1624459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CAA5B64-4887-4812-A6C5-8621F2DDAEB8}"/>
              </a:ext>
            </a:extLst>
          </p:cNvPr>
          <p:cNvSpPr>
            <a:spLocks noGrp="1"/>
          </p:cNvSpPr>
          <p:nvPr>
            <p:ph type="body" sz="quarter" idx="10"/>
          </p:nvPr>
        </p:nvSpPr>
        <p:spPr/>
        <p:txBody>
          <a:bodyPr/>
          <a:lstStyle/>
          <a:p>
            <a:r>
              <a:rPr kumimoji="1" lang="ja-JP" altLang="en-US"/>
              <a:t>イジング模型</a:t>
            </a:r>
          </a:p>
        </p:txBody>
      </p:sp>
      <p:sp>
        <p:nvSpPr>
          <p:cNvPr id="3" name="テキスト ボックス 2">
            <a:extLst>
              <a:ext uri="{FF2B5EF4-FFF2-40B4-BE49-F238E27FC236}">
                <a16:creationId xmlns:a16="http://schemas.microsoft.com/office/drawing/2014/main" id="{E135249D-5154-407E-AE36-D1691BB1F322}"/>
              </a:ext>
            </a:extLst>
          </p:cNvPr>
          <p:cNvSpPr txBox="1"/>
          <p:nvPr/>
        </p:nvSpPr>
        <p:spPr>
          <a:xfrm>
            <a:off x="290294" y="1268760"/>
            <a:ext cx="8443337" cy="1569660"/>
          </a:xfrm>
          <a:prstGeom prst="rect">
            <a:avLst/>
          </a:prstGeom>
          <a:noFill/>
        </p:spPr>
        <p:txBody>
          <a:bodyPr wrap="none" rtlCol="0">
            <a:spAutoFit/>
          </a:bodyPr>
          <a:lstStyle/>
          <a:p>
            <a:pPr marL="457200" indent="-457200">
              <a:buFont typeface="Arial" panose="020B0604020202020204" pitchFamily="34" charset="0"/>
              <a:buChar char="•"/>
            </a:pPr>
            <a:r>
              <a:rPr kumimoji="1" lang="ja-JP" altLang="en-US" sz="3200"/>
              <a:t>格子の各点に</a:t>
            </a:r>
            <a:r>
              <a:rPr kumimoji="1" lang="ja-JP" altLang="en-US" sz="3200">
                <a:solidFill>
                  <a:srgbClr val="011893"/>
                </a:solidFill>
              </a:rPr>
              <a:t>スピン</a:t>
            </a:r>
            <a:r>
              <a:rPr kumimoji="1" lang="en-US" altLang="ja-JP" sz="3200"/>
              <a:t>(</a:t>
            </a:r>
            <a:r>
              <a:rPr kumimoji="1" lang="ja-JP" altLang="en-US" sz="3200"/>
              <a:t>小さな磁石</a:t>
            </a:r>
            <a:r>
              <a:rPr kumimoji="1" lang="en-US" altLang="ja-JP" sz="3200"/>
              <a:t>)</a:t>
            </a:r>
            <a:r>
              <a:rPr kumimoji="1" lang="ja-JP" altLang="en-US" sz="3200"/>
              <a:t>がある</a:t>
            </a:r>
            <a:endParaRPr kumimoji="1" lang="en-US" altLang="ja-JP" sz="3200"/>
          </a:p>
          <a:p>
            <a:pPr marL="457200" indent="-457200">
              <a:buFont typeface="Arial" panose="020B0604020202020204" pitchFamily="34" charset="0"/>
              <a:buChar char="•"/>
            </a:pPr>
            <a:r>
              <a:rPr kumimoji="1" lang="ja-JP" altLang="en-US" sz="3200"/>
              <a:t>スピンは「上」と「下」の状態がある</a:t>
            </a:r>
            <a:endParaRPr kumimoji="1" lang="en-US" altLang="ja-JP" sz="3200"/>
          </a:p>
          <a:p>
            <a:pPr marL="457200" indent="-457200">
              <a:buFont typeface="Arial" panose="020B0604020202020204" pitchFamily="34" charset="0"/>
              <a:buChar char="•"/>
            </a:pPr>
            <a:r>
              <a:rPr lang="ja-JP" altLang="en-US" sz="3200"/>
              <a:t>隣り合うスピンをつなぐ線を</a:t>
            </a:r>
            <a:r>
              <a:rPr lang="ja-JP" altLang="en-US" sz="3200">
                <a:solidFill>
                  <a:srgbClr val="011893"/>
                </a:solidFill>
              </a:rPr>
              <a:t>ボンド</a:t>
            </a:r>
            <a:r>
              <a:rPr lang="ja-JP" altLang="en-US" sz="3200"/>
              <a:t>と呼ぶ</a:t>
            </a:r>
            <a:endParaRPr kumimoji="1" lang="en-US" altLang="ja-JP" sz="3200"/>
          </a:p>
        </p:txBody>
      </p:sp>
      <p:grpSp>
        <p:nvGrpSpPr>
          <p:cNvPr id="4" name="グループ化 3">
            <a:extLst>
              <a:ext uri="{FF2B5EF4-FFF2-40B4-BE49-F238E27FC236}">
                <a16:creationId xmlns:a16="http://schemas.microsoft.com/office/drawing/2014/main" id="{5FF5B089-DD95-489D-A9D7-B98005CEAA6C}"/>
              </a:ext>
            </a:extLst>
          </p:cNvPr>
          <p:cNvGrpSpPr/>
          <p:nvPr/>
        </p:nvGrpSpPr>
        <p:grpSpPr>
          <a:xfrm rot="10800000">
            <a:off x="3707904" y="3789040"/>
            <a:ext cx="720080" cy="720080"/>
            <a:chOff x="792000" y="2529000"/>
            <a:chExt cx="360000" cy="360000"/>
          </a:xfrm>
        </p:grpSpPr>
        <p:sp>
          <p:nvSpPr>
            <p:cNvPr id="5" name="楕円 4">
              <a:extLst>
                <a:ext uri="{FF2B5EF4-FFF2-40B4-BE49-F238E27FC236}">
                  <a16:creationId xmlns:a16="http://schemas.microsoft.com/office/drawing/2014/main" id="{D5AFFE1A-55BF-4DFF-8AF9-21EB14916DF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矢印: 下 5">
              <a:extLst>
                <a:ext uri="{FF2B5EF4-FFF2-40B4-BE49-F238E27FC236}">
                  <a16:creationId xmlns:a16="http://schemas.microsoft.com/office/drawing/2014/main" id="{77723D2D-FD36-4A37-A19E-45ACEEA2191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 name="直線コネクタ 9">
            <a:extLst>
              <a:ext uri="{FF2B5EF4-FFF2-40B4-BE49-F238E27FC236}">
                <a16:creationId xmlns:a16="http://schemas.microsoft.com/office/drawing/2014/main" id="{DF9C8AAB-6C9C-45ED-8F08-58A9EB87382E}"/>
              </a:ext>
            </a:extLst>
          </p:cNvPr>
          <p:cNvCxnSpPr>
            <a:cxnSpLocks/>
          </p:cNvCxnSpPr>
          <p:nvPr/>
        </p:nvCxnSpPr>
        <p:spPr>
          <a:xfrm>
            <a:off x="4427984" y="4149080"/>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F07EFC70-C88B-46F3-9512-8F4FCBFDCACD}"/>
              </a:ext>
            </a:extLst>
          </p:cNvPr>
          <p:cNvGrpSpPr/>
          <p:nvPr/>
        </p:nvGrpSpPr>
        <p:grpSpPr>
          <a:xfrm rot="10800000">
            <a:off x="5148064" y="3789040"/>
            <a:ext cx="720080" cy="720080"/>
            <a:chOff x="792000" y="2529000"/>
            <a:chExt cx="360000" cy="360000"/>
          </a:xfrm>
        </p:grpSpPr>
        <p:sp>
          <p:nvSpPr>
            <p:cNvPr id="13" name="楕円 12">
              <a:extLst>
                <a:ext uri="{FF2B5EF4-FFF2-40B4-BE49-F238E27FC236}">
                  <a16:creationId xmlns:a16="http://schemas.microsoft.com/office/drawing/2014/main" id="{E4835B4E-DCDE-4457-81B2-A26B5A25752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下 13">
              <a:extLst>
                <a:ext uri="{FF2B5EF4-FFF2-40B4-BE49-F238E27FC236}">
                  <a16:creationId xmlns:a16="http://schemas.microsoft.com/office/drawing/2014/main" id="{14D54C59-C8A0-4618-B444-B3854AB6746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C013C1DD-9727-4A29-AA18-D5235E259B8C}"/>
              </a:ext>
            </a:extLst>
          </p:cNvPr>
          <p:cNvGrpSpPr/>
          <p:nvPr/>
        </p:nvGrpSpPr>
        <p:grpSpPr>
          <a:xfrm rot="10800000">
            <a:off x="6660232" y="3789040"/>
            <a:ext cx="720080" cy="720080"/>
            <a:chOff x="792000" y="2529000"/>
            <a:chExt cx="360000" cy="360000"/>
          </a:xfrm>
        </p:grpSpPr>
        <p:sp>
          <p:nvSpPr>
            <p:cNvPr id="18" name="楕円 17">
              <a:extLst>
                <a:ext uri="{FF2B5EF4-FFF2-40B4-BE49-F238E27FC236}">
                  <a16:creationId xmlns:a16="http://schemas.microsoft.com/office/drawing/2014/main" id="{3D3A9A4C-053B-4E91-8DDF-E5DFD44A61D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2C57166D-9E69-4293-86F4-9E50FC335795}"/>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コネクタ 19">
            <a:extLst>
              <a:ext uri="{FF2B5EF4-FFF2-40B4-BE49-F238E27FC236}">
                <a16:creationId xmlns:a16="http://schemas.microsoft.com/office/drawing/2014/main" id="{A793B173-B8F9-46F4-ADF9-2B6EBF425925}"/>
              </a:ext>
            </a:extLst>
          </p:cNvPr>
          <p:cNvCxnSpPr>
            <a:cxnSpLocks/>
            <a:stCxn id="18" idx="2"/>
            <a:endCxn id="23" idx="2"/>
          </p:cNvCxnSpPr>
          <p:nvPr/>
        </p:nvCxnSpPr>
        <p:spPr>
          <a:xfrm>
            <a:off x="7380312" y="4149080"/>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グループ化 21">
            <a:extLst>
              <a:ext uri="{FF2B5EF4-FFF2-40B4-BE49-F238E27FC236}">
                <a16:creationId xmlns:a16="http://schemas.microsoft.com/office/drawing/2014/main" id="{3A06710C-917E-4FD2-9607-81A97BA0D971}"/>
              </a:ext>
            </a:extLst>
          </p:cNvPr>
          <p:cNvGrpSpPr/>
          <p:nvPr/>
        </p:nvGrpSpPr>
        <p:grpSpPr>
          <a:xfrm>
            <a:off x="8100392" y="3789040"/>
            <a:ext cx="720080" cy="720080"/>
            <a:chOff x="792000" y="2529000"/>
            <a:chExt cx="360000" cy="360000"/>
          </a:xfrm>
        </p:grpSpPr>
        <p:sp>
          <p:nvSpPr>
            <p:cNvPr id="23" name="楕円 22">
              <a:extLst>
                <a:ext uri="{FF2B5EF4-FFF2-40B4-BE49-F238E27FC236}">
                  <a16:creationId xmlns:a16="http://schemas.microsoft.com/office/drawing/2014/main" id="{3F7A79D0-2187-40B0-82D5-7D2362FAB62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E4FE9A90-3173-4DA6-92D6-AD07B792318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1FCC7726-813A-44C3-87E1-FE14FB762EDE}"/>
              </a:ext>
            </a:extLst>
          </p:cNvPr>
          <p:cNvSpPr txBox="1"/>
          <p:nvPr/>
        </p:nvSpPr>
        <p:spPr>
          <a:xfrm>
            <a:off x="251520" y="3284984"/>
            <a:ext cx="3240360" cy="1077218"/>
          </a:xfrm>
          <a:prstGeom prst="rect">
            <a:avLst/>
          </a:prstGeom>
          <a:noFill/>
        </p:spPr>
        <p:txBody>
          <a:bodyPr wrap="square">
            <a:spAutoFit/>
          </a:bodyPr>
          <a:lstStyle/>
          <a:p>
            <a:r>
              <a:rPr lang="ja-JP" altLang="en-US" sz="3200"/>
              <a:t>ボンドの両側の</a:t>
            </a:r>
            <a:endParaRPr lang="en-US" altLang="ja-JP" sz="3200"/>
          </a:p>
          <a:p>
            <a:r>
              <a:rPr lang="ja-JP" altLang="en-US" sz="3200"/>
              <a:t>スピンの向き</a:t>
            </a:r>
            <a:endParaRPr lang="en-US" altLang="ja-JP" sz="3200"/>
          </a:p>
        </p:txBody>
      </p:sp>
      <p:sp>
        <p:nvSpPr>
          <p:cNvPr id="29" name="テキスト ボックス 28">
            <a:extLst>
              <a:ext uri="{FF2B5EF4-FFF2-40B4-BE49-F238E27FC236}">
                <a16:creationId xmlns:a16="http://schemas.microsoft.com/office/drawing/2014/main" id="{A836AD8D-7B00-476B-9AE6-27E8F0AE42FF}"/>
              </a:ext>
            </a:extLst>
          </p:cNvPr>
          <p:cNvSpPr txBox="1"/>
          <p:nvPr/>
        </p:nvSpPr>
        <p:spPr>
          <a:xfrm>
            <a:off x="4259018" y="3099048"/>
            <a:ext cx="1107996" cy="646331"/>
          </a:xfrm>
          <a:prstGeom prst="rect">
            <a:avLst/>
          </a:prstGeom>
          <a:noFill/>
        </p:spPr>
        <p:txBody>
          <a:bodyPr wrap="none" rtlCol="0">
            <a:spAutoFit/>
          </a:bodyPr>
          <a:lstStyle/>
          <a:p>
            <a:r>
              <a:rPr kumimoji="1" lang="ja-JP" altLang="en-US" sz="3600"/>
              <a:t>同じ</a:t>
            </a:r>
          </a:p>
        </p:txBody>
      </p:sp>
      <p:sp>
        <p:nvSpPr>
          <p:cNvPr id="30" name="テキスト ボックス 29">
            <a:extLst>
              <a:ext uri="{FF2B5EF4-FFF2-40B4-BE49-F238E27FC236}">
                <a16:creationId xmlns:a16="http://schemas.microsoft.com/office/drawing/2014/main" id="{AF88DF27-5261-4AE4-AFA3-6F33E473BD49}"/>
              </a:ext>
            </a:extLst>
          </p:cNvPr>
          <p:cNvSpPr txBox="1"/>
          <p:nvPr/>
        </p:nvSpPr>
        <p:spPr>
          <a:xfrm>
            <a:off x="7380312" y="3068960"/>
            <a:ext cx="646331" cy="646331"/>
          </a:xfrm>
          <a:prstGeom prst="rect">
            <a:avLst/>
          </a:prstGeom>
          <a:noFill/>
        </p:spPr>
        <p:txBody>
          <a:bodyPr wrap="none" rtlCol="0">
            <a:spAutoFit/>
          </a:bodyPr>
          <a:lstStyle/>
          <a:p>
            <a:r>
              <a:rPr kumimoji="1" lang="ja-JP" altLang="en-US" sz="3600"/>
              <a:t>逆</a:t>
            </a:r>
          </a:p>
        </p:txBody>
      </p:sp>
      <p:sp>
        <p:nvSpPr>
          <p:cNvPr id="32" name="テキスト ボックス 31">
            <a:extLst>
              <a:ext uri="{FF2B5EF4-FFF2-40B4-BE49-F238E27FC236}">
                <a16:creationId xmlns:a16="http://schemas.microsoft.com/office/drawing/2014/main" id="{0C8B23FF-930D-4F8B-A96B-1ECE151DFD5D}"/>
              </a:ext>
            </a:extLst>
          </p:cNvPr>
          <p:cNvSpPr txBox="1"/>
          <p:nvPr/>
        </p:nvSpPr>
        <p:spPr>
          <a:xfrm>
            <a:off x="395536" y="4869160"/>
            <a:ext cx="2520280" cy="584775"/>
          </a:xfrm>
          <a:prstGeom prst="rect">
            <a:avLst/>
          </a:prstGeom>
          <a:noFill/>
        </p:spPr>
        <p:txBody>
          <a:bodyPr wrap="square">
            <a:spAutoFit/>
          </a:bodyPr>
          <a:lstStyle/>
          <a:p>
            <a:r>
              <a:rPr lang="ja-JP" altLang="en-US" sz="3200"/>
              <a:t>エネルギー</a:t>
            </a:r>
            <a:endParaRPr lang="en-US" altLang="ja-JP" sz="320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9A82F268-16CE-46CA-864A-F7A3D1B1CF6A}"/>
                  </a:ext>
                </a:extLst>
              </p:cNvPr>
              <p:cNvSpPr txBox="1"/>
              <p:nvPr/>
            </p:nvSpPr>
            <p:spPr>
              <a:xfrm>
                <a:off x="4211960" y="4725144"/>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33" name="テキスト ボックス 32">
                <a:extLst>
                  <a:ext uri="{FF2B5EF4-FFF2-40B4-BE49-F238E27FC236}">
                    <a16:creationId xmlns:a16="http://schemas.microsoft.com/office/drawing/2014/main" id="{9A82F268-16CE-46CA-864A-F7A3D1B1CF6A}"/>
                  </a:ext>
                </a:extLst>
              </p:cNvPr>
              <p:cNvSpPr txBox="1">
                <a:spLocks noRot="1" noChangeAspect="1" noMove="1" noResize="1" noEditPoints="1" noAdjustHandles="1" noChangeArrowheads="1" noChangeShapeType="1" noTextEdit="1"/>
              </p:cNvSpPr>
              <p:nvPr/>
            </p:nvSpPr>
            <p:spPr>
              <a:xfrm>
                <a:off x="4211960" y="4725144"/>
                <a:ext cx="909329" cy="707886"/>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BFA9C308-E22F-484E-A210-3C319EEADD58}"/>
                  </a:ext>
                </a:extLst>
              </p:cNvPr>
              <p:cNvSpPr txBox="1"/>
              <p:nvPr/>
            </p:nvSpPr>
            <p:spPr>
              <a:xfrm>
                <a:off x="7236296" y="4653136"/>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34" name="テキスト ボックス 33">
                <a:extLst>
                  <a:ext uri="{FF2B5EF4-FFF2-40B4-BE49-F238E27FC236}">
                    <a16:creationId xmlns:a16="http://schemas.microsoft.com/office/drawing/2014/main" id="{BFA9C308-E22F-484E-A210-3C319EEADD58}"/>
                  </a:ext>
                </a:extLst>
              </p:cNvPr>
              <p:cNvSpPr txBox="1">
                <a:spLocks noRot="1" noChangeAspect="1" noMove="1" noResize="1" noEditPoints="1" noAdjustHandles="1" noChangeArrowheads="1" noChangeShapeType="1" noTextEdit="1"/>
              </p:cNvSpPr>
              <p:nvPr/>
            </p:nvSpPr>
            <p:spPr>
              <a:xfrm>
                <a:off x="7236296" y="4653136"/>
                <a:ext cx="909329" cy="7078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51783B99-0D27-4C0F-AB86-98FD2B77E1D1}"/>
                  </a:ext>
                </a:extLst>
              </p:cNvPr>
              <p:cNvSpPr txBox="1"/>
              <p:nvPr/>
            </p:nvSpPr>
            <p:spPr>
              <a:xfrm>
                <a:off x="827584" y="5733256"/>
                <a:ext cx="7200800" cy="954107"/>
              </a:xfrm>
              <a:prstGeom prst="rect">
                <a:avLst/>
              </a:prstGeom>
              <a:noFill/>
              <a:ln>
                <a:solidFill>
                  <a:schemeClr val="tx1"/>
                </a:solidFill>
              </a:ln>
            </p:spPr>
            <p:txBody>
              <a:bodyPr wrap="square" rtlCol="0">
                <a:spAutoFit/>
              </a:bodyPr>
              <a:lstStyle/>
              <a:p>
                <a14:m>
                  <m:oMath xmlns:m="http://schemas.openxmlformats.org/officeDocument/2006/math">
                    <m:r>
                      <a:rPr kumimoji="1" lang="en-US" altLang="ja-JP" sz="2800" b="0" i="1" smtClean="0">
                        <a:latin typeface="Cambria Math" panose="02040503050406030204" pitchFamily="18" charset="0"/>
                      </a:rPr>
                      <m:t>𝐽</m:t>
                    </m:r>
                    <m:r>
                      <a:rPr kumimoji="1" lang="en-US" altLang="ja-JP" sz="2800" b="0" i="1" smtClean="0">
                        <a:latin typeface="Cambria Math" panose="02040503050406030204" pitchFamily="18" charset="0"/>
                      </a:rPr>
                      <m:t>&gt;0</m:t>
                    </m:r>
                  </m:oMath>
                </a14:m>
                <a:r>
                  <a:rPr kumimoji="1" lang="ja-JP" altLang="en-US" sz="2800"/>
                  <a:t>ならスピンは揃いたがる</a:t>
                </a:r>
                <a:r>
                  <a:rPr kumimoji="1" lang="en-US" altLang="ja-JP" sz="2800"/>
                  <a:t>(</a:t>
                </a:r>
                <a:r>
                  <a:rPr kumimoji="1" lang="ja-JP" altLang="en-US" sz="2800"/>
                  <a:t>強磁性的</a:t>
                </a:r>
                <a:r>
                  <a:rPr kumimoji="1" lang="en-US" altLang="ja-JP" sz="2800"/>
                  <a:t>)</a:t>
                </a:r>
              </a:p>
              <a:p>
                <a14:m>
                  <m:oMath xmlns:m="http://schemas.openxmlformats.org/officeDocument/2006/math">
                    <m:r>
                      <a:rPr kumimoji="1" lang="en-US" altLang="ja-JP" sz="2800" b="0" i="1" smtClean="0">
                        <a:latin typeface="Cambria Math" panose="02040503050406030204" pitchFamily="18" charset="0"/>
                      </a:rPr>
                      <m:t>𝐽</m:t>
                    </m:r>
                    <m:r>
                      <a:rPr kumimoji="1" lang="en-US" altLang="ja-JP" sz="2800" b="0" i="1" smtClean="0">
                        <a:latin typeface="Cambria Math" panose="02040503050406030204" pitchFamily="18" charset="0"/>
                      </a:rPr>
                      <m:t>&lt;0</m:t>
                    </m:r>
                  </m:oMath>
                </a14:m>
                <a:r>
                  <a:rPr kumimoji="1" lang="ja-JP" altLang="en-US" sz="2800"/>
                  <a:t>ならスピンは逆向きを好む</a:t>
                </a:r>
                <a:r>
                  <a:rPr kumimoji="1" lang="en-US" altLang="ja-JP" sz="2800"/>
                  <a:t>(</a:t>
                </a:r>
                <a:r>
                  <a:rPr kumimoji="1" lang="ja-JP" altLang="en-US" sz="2800"/>
                  <a:t>反強磁性</a:t>
                </a:r>
                <a:r>
                  <a:rPr kumimoji="1" lang="en-US" altLang="ja-JP" sz="2800"/>
                  <a:t>)</a:t>
                </a:r>
              </a:p>
            </p:txBody>
          </p:sp>
        </mc:Choice>
        <mc:Fallback xmlns="">
          <p:sp>
            <p:nvSpPr>
              <p:cNvPr id="35" name="テキスト ボックス 34">
                <a:extLst>
                  <a:ext uri="{FF2B5EF4-FFF2-40B4-BE49-F238E27FC236}">
                    <a16:creationId xmlns:a16="http://schemas.microsoft.com/office/drawing/2014/main" id="{51783B99-0D27-4C0F-AB86-98FD2B77E1D1}"/>
                  </a:ext>
                </a:extLst>
              </p:cNvPr>
              <p:cNvSpPr txBox="1">
                <a:spLocks noRot="1" noChangeAspect="1" noMove="1" noResize="1" noEditPoints="1" noAdjustHandles="1" noChangeArrowheads="1" noChangeShapeType="1" noTextEdit="1"/>
              </p:cNvSpPr>
              <p:nvPr/>
            </p:nvSpPr>
            <p:spPr>
              <a:xfrm>
                <a:off x="827584" y="5733256"/>
                <a:ext cx="7200800" cy="954107"/>
              </a:xfrm>
              <a:prstGeom prst="rect">
                <a:avLst/>
              </a:prstGeom>
              <a:blipFill>
                <a:blip r:embed="rId4"/>
                <a:stretch>
                  <a:fillRect t="-7547" b="-15723"/>
                </a:stretch>
              </a:blipFill>
              <a:ln>
                <a:solidFill>
                  <a:schemeClr val="tx1"/>
                </a:solidFill>
              </a:ln>
            </p:spPr>
            <p:txBody>
              <a:bodyPr/>
              <a:lstStyle/>
              <a:p>
                <a:r>
                  <a:rPr lang="ja-JP" altLang="en-US">
                    <a:noFill/>
                  </a:rPr>
                  <a:t> </a:t>
                </a:r>
              </a:p>
            </p:txBody>
          </p:sp>
        </mc:Fallback>
      </mc:AlternateContent>
    </p:spTree>
    <p:extLst>
      <p:ext uri="{BB962C8B-B14F-4D97-AF65-F5344CB8AC3E}">
        <p14:creationId xmlns:p14="http://schemas.microsoft.com/office/powerpoint/2010/main" val="275709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FB1F8AB-DF29-4C72-A6D3-B789F1327849}"/>
              </a:ext>
            </a:extLst>
          </p:cNvPr>
          <p:cNvSpPr>
            <a:spLocks noGrp="1"/>
          </p:cNvSpPr>
          <p:nvPr>
            <p:ph type="body" sz="quarter" idx="10"/>
          </p:nvPr>
        </p:nvSpPr>
        <p:spPr/>
        <p:txBody>
          <a:bodyPr/>
          <a:lstStyle/>
          <a:p>
            <a:r>
              <a:rPr kumimoji="1" lang="ja-JP" altLang="en-US"/>
              <a:t>イジング模型</a:t>
            </a:r>
          </a:p>
        </p:txBody>
      </p:sp>
      <p:grpSp>
        <p:nvGrpSpPr>
          <p:cNvPr id="19" name="グループ化 18">
            <a:extLst>
              <a:ext uri="{FF2B5EF4-FFF2-40B4-BE49-F238E27FC236}">
                <a16:creationId xmlns:a16="http://schemas.microsoft.com/office/drawing/2014/main" id="{5E64C45D-BAD7-437F-A6A6-9AD8742EBC80}"/>
              </a:ext>
            </a:extLst>
          </p:cNvPr>
          <p:cNvGrpSpPr/>
          <p:nvPr/>
        </p:nvGrpSpPr>
        <p:grpSpPr>
          <a:xfrm rot="10800000">
            <a:off x="395536" y="2780928"/>
            <a:ext cx="720080" cy="720080"/>
            <a:chOff x="792000" y="2529000"/>
            <a:chExt cx="360000" cy="360000"/>
          </a:xfrm>
        </p:grpSpPr>
        <p:sp>
          <p:nvSpPr>
            <p:cNvPr id="20" name="楕円 19">
              <a:extLst>
                <a:ext uri="{FF2B5EF4-FFF2-40B4-BE49-F238E27FC236}">
                  <a16:creationId xmlns:a16="http://schemas.microsoft.com/office/drawing/2014/main" id="{72FD4C94-6277-4D22-BEE3-85E96E54B3C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矢印: 下 20">
              <a:extLst>
                <a:ext uri="{FF2B5EF4-FFF2-40B4-BE49-F238E27FC236}">
                  <a16:creationId xmlns:a16="http://schemas.microsoft.com/office/drawing/2014/main" id="{CDA3BED9-DA4D-4E8C-A88B-49646D1EDF2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2" name="直線コネクタ 21">
            <a:extLst>
              <a:ext uri="{FF2B5EF4-FFF2-40B4-BE49-F238E27FC236}">
                <a16:creationId xmlns:a16="http://schemas.microsoft.com/office/drawing/2014/main" id="{DE94E05E-49CC-4BD7-89D2-4558707D1834}"/>
              </a:ext>
            </a:extLst>
          </p:cNvPr>
          <p:cNvCxnSpPr>
            <a:cxnSpLocks/>
          </p:cNvCxnSpPr>
          <p:nvPr/>
        </p:nvCxnSpPr>
        <p:spPr>
          <a:xfrm>
            <a:off x="1115616" y="3140968"/>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3" name="グループ化 22">
            <a:extLst>
              <a:ext uri="{FF2B5EF4-FFF2-40B4-BE49-F238E27FC236}">
                <a16:creationId xmlns:a16="http://schemas.microsoft.com/office/drawing/2014/main" id="{37B41853-7DF8-4B77-A88C-1E24E1786EA3}"/>
              </a:ext>
            </a:extLst>
          </p:cNvPr>
          <p:cNvGrpSpPr/>
          <p:nvPr/>
        </p:nvGrpSpPr>
        <p:grpSpPr>
          <a:xfrm rot="10800000">
            <a:off x="1835696" y="2780928"/>
            <a:ext cx="720080" cy="720080"/>
            <a:chOff x="792000" y="2529000"/>
            <a:chExt cx="360000" cy="360000"/>
          </a:xfrm>
        </p:grpSpPr>
        <p:sp>
          <p:nvSpPr>
            <p:cNvPr id="24" name="楕円 23">
              <a:extLst>
                <a:ext uri="{FF2B5EF4-FFF2-40B4-BE49-F238E27FC236}">
                  <a16:creationId xmlns:a16="http://schemas.microsoft.com/office/drawing/2014/main" id="{4F9A5106-B8AC-4152-B47A-E63D3EB7C3D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下 24">
              <a:extLst>
                <a:ext uri="{FF2B5EF4-FFF2-40B4-BE49-F238E27FC236}">
                  <a16:creationId xmlns:a16="http://schemas.microsoft.com/office/drawing/2014/main" id="{460F2677-8467-46DB-962A-CB12E78D7134}"/>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グループ化 25">
            <a:extLst>
              <a:ext uri="{FF2B5EF4-FFF2-40B4-BE49-F238E27FC236}">
                <a16:creationId xmlns:a16="http://schemas.microsoft.com/office/drawing/2014/main" id="{92B12F77-5600-4652-85C7-696C3B15F5CE}"/>
              </a:ext>
            </a:extLst>
          </p:cNvPr>
          <p:cNvGrpSpPr/>
          <p:nvPr/>
        </p:nvGrpSpPr>
        <p:grpSpPr>
          <a:xfrm rot="10800000">
            <a:off x="395536" y="4221088"/>
            <a:ext cx="720080" cy="720080"/>
            <a:chOff x="792000" y="2529000"/>
            <a:chExt cx="360000" cy="360000"/>
          </a:xfrm>
        </p:grpSpPr>
        <p:sp>
          <p:nvSpPr>
            <p:cNvPr id="27" name="楕円 26">
              <a:extLst>
                <a:ext uri="{FF2B5EF4-FFF2-40B4-BE49-F238E27FC236}">
                  <a16:creationId xmlns:a16="http://schemas.microsoft.com/office/drawing/2014/main" id="{DA4987DF-C631-4C1D-84F5-B07D079D1069}"/>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矢印: 下 27">
              <a:extLst>
                <a:ext uri="{FF2B5EF4-FFF2-40B4-BE49-F238E27FC236}">
                  <a16:creationId xmlns:a16="http://schemas.microsoft.com/office/drawing/2014/main" id="{DF63489E-552E-4EA4-869A-75375F56B78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9" name="直線コネクタ 28">
            <a:extLst>
              <a:ext uri="{FF2B5EF4-FFF2-40B4-BE49-F238E27FC236}">
                <a16:creationId xmlns:a16="http://schemas.microsoft.com/office/drawing/2014/main" id="{113FFAA6-E4A2-4D10-8AF2-0C04ECDF332D}"/>
              </a:ext>
            </a:extLst>
          </p:cNvPr>
          <p:cNvCxnSpPr>
            <a:cxnSpLocks/>
            <a:stCxn id="27" idx="2"/>
            <a:endCxn id="31" idx="2"/>
          </p:cNvCxnSpPr>
          <p:nvPr/>
        </p:nvCxnSpPr>
        <p:spPr>
          <a:xfrm>
            <a:off x="1115616" y="4581128"/>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0" name="グループ化 29">
            <a:extLst>
              <a:ext uri="{FF2B5EF4-FFF2-40B4-BE49-F238E27FC236}">
                <a16:creationId xmlns:a16="http://schemas.microsoft.com/office/drawing/2014/main" id="{DDBC6D9D-4827-4F21-A917-0A259955E5D3}"/>
              </a:ext>
            </a:extLst>
          </p:cNvPr>
          <p:cNvGrpSpPr/>
          <p:nvPr/>
        </p:nvGrpSpPr>
        <p:grpSpPr>
          <a:xfrm>
            <a:off x="1835696" y="4221088"/>
            <a:ext cx="720080" cy="720080"/>
            <a:chOff x="792000" y="2529000"/>
            <a:chExt cx="360000" cy="360000"/>
          </a:xfrm>
        </p:grpSpPr>
        <p:sp>
          <p:nvSpPr>
            <p:cNvPr id="31" name="楕円 30">
              <a:extLst>
                <a:ext uri="{FF2B5EF4-FFF2-40B4-BE49-F238E27FC236}">
                  <a16:creationId xmlns:a16="http://schemas.microsoft.com/office/drawing/2014/main" id="{7F82848B-767B-4C24-AE7D-1C104432EAA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F9187073-F2DF-4D57-A4D3-50544DA4BD8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 name="直線コネクタ 32">
            <a:extLst>
              <a:ext uri="{FF2B5EF4-FFF2-40B4-BE49-F238E27FC236}">
                <a16:creationId xmlns:a16="http://schemas.microsoft.com/office/drawing/2014/main" id="{42E3AF1D-0B71-4CAE-A1ED-A50280928D37}"/>
              </a:ext>
            </a:extLst>
          </p:cNvPr>
          <p:cNvCxnSpPr>
            <a:cxnSpLocks/>
          </p:cNvCxnSpPr>
          <p:nvPr/>
        </p:nvCxnSpPr>
        <p:spPr>
          <a:xfrm>
            <a:off x="2195736" y="3501008"/>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60981E8-CD27-46B2-AD56-65026351621F}"/>
              </a:ext>
            </a:extLst>
          </p:cNvPr>
          <p:cNvCxnSpPr>
            <a:cxnSpLocks/>
          </p:cNvCxnSpPr>
          <p:nvPr/>
        </p:nvCxnSpPr>
        <p:spPr>
          <a:xfrm flipV="1">
            <a:off x="755576" y="3501008"/>
            <a:ext cx="0" cy="72008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7350958D-61E9-4E80-A13B-3C8494B0D16B}"/>
              </a:ext>
            </a:extLst>
          </p:cNvPr>
          <p:cNvSpPr txBox="1"/>
          <p:nvPr/>
        </p:nvSpPr>
        <p:spPr>
          <a:xfrm>
            <a:off x="467544" y="1268760"/>
            <a:ext cx="8496944" cy="1077218"/>
          </a:xfrm>
          <a:prstGeom prst="rect">
            <a:avLst/>
          </a:prstGeom>
          <a:noFill/>
        </p:spPr>
        <p:txBody>
          <a:bodyPr wrap="square" rtlCol="0">
            <a:spAutoFit/>
          </a:bodyPr>
          <a:lstStyle/>
          <a:p>
            <a:r>
              <a:rPr lang="ja-JP" altLang="en-US" sz="3200"/>
              <a:t>格子の上の全てのボンドについてエネルギーの和を取り、この系の全エネルギーとする</a:t>
            </a:r>
            <a:endParaRPr kumimoji="1" lang="ja-JP" altLang="en-US" sz="320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04D15930-08F1-4C63-A311-F53D261FD0FA}"/>
                  </a:ext>
                </a:extLst>
              </p:cNvPr>
              <p:cNvSpPr txBox="1"/>
              <p:nvPr/>
            </p:nvSpPr>
            <p:spPr>
              <a:xfrm>
                <a:off x="323528" y="5157192"/>
                <a:ext cx="8496944" cy="1384995"/>
              </a:xfrm>
              <a:prstGeom prst="rect">
                <a:avLst/>
              </a:prstGeom>
              <a:noFill/>
            </p:spPr>
            <p:txBody>
              <a:bodyPr wrap="square" rtlCol="0">
                <a:spAutoFit/>
              </a:bodyPr>
              <a:lstStyle/>
              <a:p>
                <a:r>
                  <a:rPr lang="ja-JP" altLang="en-US" sz="2800"/>
                  <a:t>このような模型をイジング模型</a:t>
                </a:r>
                <a:r>
                  <a:rPr lang="en-US" altLang="ja-JP" sz="2800"/>
                  <a:t>(Ising Model)</a:t>
                </a:r>
                <a:r>
                  <a:rPr lang="ja-JP" altLang="en-US" sz="2800"/>
                  <a:t>と呼び、磁性体の簡単なモデルに</a:t>
                </a:r>
                <a:r>
                  <a:rPr kumimoji="1" lang="ja-JP" altLang="en-US" sz="2800"/>
                  <a:t>なっている</a:t>
                </a:r>
                <a:endParaRPr kumimoji="1" lang="en-US" altLang="ja-JP" sz="2800"/>
              </a:p>
              <a:p>
                <a:r>
                  <a:rPr kumimoji="1" lang="ja-JP" altLang="en-US" sz="2800"/>
                  <a:t>以下、強磁性 </a:t>
                </a:r>
                <a:r>
                  <a:rPr kumimoji="1" lang="en-US" altLang="ja-JP" sz="2800"/>
                  <a:t>(</a:t>
                </a:r>
                <a14:m>
                  <m:oMath xmlns:m="http://schemas.openxmlformats.org/officeDocument/2006/math">
                    <m:r>
                      <a:rPr kumimoji="1" lang="en-US" altLang="ja-JP" sz="2800" b="0" i="1" smtClean="0">
                        <a:latin typeface="Cambria Math" panose="02040503050406030204" pitchFamily="18" charset="0"/>
                      </a:rPr>
                      <m:t>𝐽</m:t>
                    </m:r>
                    <m:r>
                      <a:rPr kumimoji="1" lang="en-US" altLang="ja-JP" sz="2800" b="0" i="1" smtClean="0">
                        <a:latin typeface="Cambria Math" panose="02040503050406030204" pitchFamily="18" charset="0"/>
                      </a:rPr>
                      <m:t>&gt;0</m:t>
                    </m:r>
                  </m:oMath>
                </a14:m>
                <a:r>
                  <a:rPr kumimoji="1" lang="en-US" altLang="ja-JP" sz="2800"/>
                  <a:t>)</a:t>
                </a:r>
                <a:r>
                  <a:rPr lang="ja-JP" altLang="en-US" sz="2800"/>
                  <a:t>の場合を考える</a:t>
                </a:r>
                <a:endParaRPr lang="en-US" altLang="ja-JP" sz="2800"/>
              </a:p>
            </p:txBody>
          </p:sp>
        </mc:Choice>
        <mc:Fallback xmlns="">
          <p:sp>
            <p:nvSpPr>
              <p:cNvPr id="42" name="テキスト ボックス 41">
                <a:extLst>
                  <a:ext uri="{FF2B5EF4-FFF2-40B4-BE49-F238E27FC236}">
                    <a16:creationId xmlns:a16="http://schemas.microsoft.com/office/drawing/2014/main" id="{04D15930-08F1-4C63-A311-F53D261FD0FA}"/>
                  </a:ext>
                </a:extLst>
              </p:cNvPr>
              <p:cNvSpPr txBox="1">
                <a:spLocks noRot="1" noChangeAspect="1" noMove="1" noResize="1" noEditPoints="1" noAdjustHandles="1" noChangeArrowheads="1" noChangeShapeType="1" noTextEdit="1"/>
              </p:cNvSpPr>
              <p:nvPr/>
            </p:nvSpPr>
            <p:spPr>
              <a:xfrm>
                <a:off x="323528" y="5157192"/>
                <a:ext cx="8496944" cy="1384995"/>
              </a:xfrm>
              <a:prstGeom prst="rect">
                <a:avLst/>
              </a:prstGeom>
              <a:blipFill>
                <a:blip r:embed="rId2"/>
                <a:stretch>
                  <a:fillRect l="-1435" t="-6167" r="-3228" b="-114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09EF9F0-BB65-49B0-B8BA-AB31A101768C}"/>
                  </a:ext>
                </a:extLst>
              </p:cNvPr>
              <p:cNvSpPr txBox="1"/>
              <p:nvPr/>
            </p:nvSpPr>
            <p:spPr>
              <a:xfrm>
                <a:off x="3131840" y="3429000"/>
                <a:ext cx="4572000"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400" b="0" i="1" smtClean="0">
                          <a:latin typeface="Cambria Math" panose="02040503050406030204" pitchFamily="18" charset="0"/>
                        </a:rPr>
                        <m:t>𝐸</m:t>
                      </m:r>
                      <m:r>
                        <a:rPr kumimoji="1" lang="en-US" altLang="ja-JP" sz="4400" b="0" i="1" smtClean="0">
                          <a:latin typeface="Cambria Math" panose="02040503050406030204" pitchFamily="18" charset="0"/>
                        </a:rPr>
                        <m:t>=−2</m:t>
                      </m:r>
                      <m:r>
                        <a:rPr kumimoji="1" lang="en-US" altLang="ja-JP" sz="4400" b="0" i="1" smtClean="0">
                          <a:latin typeface="Cambria Math" panose="02040503050406030204" pitchFamily="18" charset="0"/>
                        </a:rPr>
                        <m:t>𝐽</m:t>
                      </m:r>
                      <m:r>
                        <a:rPr kumimoji="1" lang="en-US" altLang="ja-JP" sz="4400" b="0" i="1" smtClean="0">
                          <a:latin typeface="Cambria Math" panose="02040503050406030204" pitchFamily="18" charset="0"/>
                        </a:rPr>
                        <m:t>+2</m:t>
                      </m:r>
                      <m:r>
                        <a:rPr kumimoji="1" lang="en-US" altLang="ja-JP" sz="4400" b="0" i="1" smtClean="0">
                          <a:latin typeface="Cambria Math" panose="02040503050406030204" pitchFamily="18" charset="0"/>
                        </a:rPr>
                        <m:t>𝐽</m:t>
                      </m:r>
                      <m:r>
                        <a:rPr kumimoji="1" lang="en-US" altLang="ja-JP" sz="4400" b="0" i="1" smtClean="0">
                          <a:latin typeface="Cambria Math" panose="02040503050406030204" pitchFamily="18" charset="0"/>
                        </a:rPr>
                        <m:t>=0</m:t>
                      </m:r>
                    </m:oMath>
                  </m:oMathPara>
                </a14:m>
                <a:endParaRPr lang="ja-JP" altLang="en-US" sz="4400" dirty="0"/>
              </a:p>
            </p:txBody>
          </p:sp>
        </mc:Choice>
        <mc:Fallback xmlns="">
          <p:sp>
            <p:nvSpPr>
              <p:cNvPr id="44" name="テキスト ボックス 43">
                <a:extLst>
                  <a:ext uri="{FF2B5EF4-FFF2-40B4-BE49-F238E27FC236}">
                    <a16:creationId xmlns:a16="http://schemas.microsoft.com/office/drawing/2014/main" id="{609EF9F0-BB65-49B0-B8BA-AB31A101768C}"/>
                  </a:ext>
                </a:extLst>
              </p:cNvPr>
              <p:cNvSpPr txBox="1">
                <a:spLocks noRot="1" noChangeAspect="1" noMove="1" noResize="1" noEditPoints="1" noAdjustHandles="1" noChangeArrowheads="1" noChangeShapeType="1" noTextEdit="1"/>
              </p:cNvSpPr>
              <p:nvPr/>
            </p:nvSpPr>
            <p:spPr>
              <a:xfrm>
                <a:off x="3131840" y="3429000"/>
                <a:ext cx="4572000" cy="769441"/>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37779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1F8E667-E2D5-498C-A363-FD43A1264A6F}"/>
              </a:ext>
            </a:extLst>
          </p:cNvPr>
          <p:cNvSpPr>
            <a:spLocks noGrp="1"/>
          </p:cNvSpPr>
          <p:nvPr>
            <p:ph type="body" sz="quarter" idx="10"/>
          </p:nvPr>
        </p:nvSpPr>
        <p:spPr/>
        <p:txBody>
          <a:bodyPr/>
          <a:lstStyle/>
          <a:p>
            <a:r>
              <a:rPr kumimoji="1" lang="ja-JP" altLang="en-US"/>
              <a:t>イジング模型</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D284D04-A598-494D-84E2-6A2AD907A469}"/>
                  </a:ext>
                </a:extLst>
              </p:cNvPr>
              <p:cNvSpPr txBox="1"/>
              <p:nvPr/>
            </p:nvSpPr>
            <p:spPr>
              <a:xfrm>
                <a:off x="467544" y="1052736"/>
                <a:ext cx="7822270" cy="1077218"/>
              </a:xfrm>
              <a:prstGeom prst="rect">
                <a:avLst/>
              </a:prstGeom>
              <a:noFill/>
            </p:spPr>
            <p:txBody>
              <a:bodyPr wrap="none" rtlCol="0">
                <a:spAutoFit/>
              </a:bodyPr>
              <a:lstStyle/>
              <a:p>
                <a14:m>
                  <m:oMath xmlns:m="http://schemas.openxmlformats.org/officeDocument/2006/math">
                    <m:r>
                      <a:rPr kumimoji="1" lang="en-US" altLang="ja-JP" sz="3200" b="0" i="1" smtClean="0">
                        <a:latin typeface="Cambria Math" panose="02040503050406030204" pitchFamily="18" charset="0"/>
                      </a:rPr>
                      <m:t>𝑖</m:t>
                    </m:r>
                  </m:oMath>
                </a14:m>
                <a:r>
                  <a:rPr kumimoji="1" lang="ja-JP" altLang="en-US" sz="3200"/>
                  <a:t>番目のスピンの状態を</a:t>
                </a:r>
                <a14:m>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𝑖</m:t>
                        </m:r>
                      </m:sub>
                    </m:sSub>
                  </m:oMath>
                </a14:m>
                <a:r>
                  <a:rPr kumimoji="1" lang="ja-JP" altLang="en-US" sz="3200"/>
                  <a:t>とする</a:t>
                </a:r>
                <a:endParaRPr kumimoji="1" lang="en-US" altLang="ja-JP" sz="3200"/>
              </a:p>
              <a:p>
                <a14:m>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𝑖</m:t>
                        </m:r>
                      </m:sub>
                    </m:sSub>
                  </m:oMath>
                </a14:m>
                <a:r>
                  <a:rPr kumimoji="1" lang="ja-JP" altLang="en-US" sz="3200"/>
                  <a:t>の値は</a:t>
                </a:r>
                <a:r>
                  <a:rPr kumimoji="1" lang="en-US" altLang="ja-JP" sz="3200"/>
                  <a:t>1(</a:t>
                </a:r>
                <a:r>
                  <a:rPr kumimoji="1" lang="ja-JP" altLang="en-US" sz="3200"/>
                  <a:t>上向き</a:t>
                </a:r>
                <a:r>
                  <a:rPr kumimoji="1" lang="en-US" altLang="ja-JP" sz="3200"/>
                  <a:t>)</a:t>
                </a:r>
                <a:r>
                  <a:rPr kumimoji="1" lang="ja-JP" altLang="en-US" sz="3200"/>
                  <a:t>か</a:t>
                </a:r>
                <a:r>
                  <a:rPr kumimoji="1" lang="en-US" altLang="ja-JP" sz="3200"/>
                  <a:t>-1(</a:t>
                </a:r>
                <a:r>
                  <a:rPr kumimoji="1" lang="ja-JP" altLang="en-US" sz="3200"/>
                  <a:t>下向き</a:t>
                </a:r>
                <a:r>
                  <a:rPr kumimoji="1" lang="en-US" altLang="ja-JP" sz="3200"/>
                  <a:t>)</a:t>
                </a:r>
                <a:r>
                  <a:rPr kumimoji="1" lang="ja-JP" altLang="en-US" sz="3200"/>
                  <a:t>のいずれか</a:t>
                </a:r>
                <a:endParaRPr kumimoji="1" lang="en-US" altLang="ja-JP" sz="3200"/>
              </a:p>
            </p:txBody>
          </p:sp>
        </mc:Choice>
        <mc:Fallback xmlns="">
          <p:sp>
            <p:nvSpPr>
              <p:cNvPr id="4" name="テキスト ボックス 3">
                <a:extLst>
                  <a:ext uri="{FF2B5EF4-FFF2-40B4-BE49-F238E27FC236}">
                    <a16:creationId xmlns:a16="http://schemas.microsoft.com/office/drawing/2014/main" id="{1D284D04-A598-494D-84E2-6A2AD907A469}"/>
                  </a:ext>
                </a:extLst>
              </p:cNvPr>
              <p:cNvSpPr txBox="1">
                <a:spLocks noRot="1" noChangeAspect="1" noMove="1" noResize="1" noEditPoints="1" noAdjustHandles="1" noChangeArrowheads="1" noChangeShapeType="1" noTextEdit="1"/>
              </p:cNvSpPr>
              <p:nvPr/>
            </p:nvSpPr>
            <p:spPr>
              <a:xfrm>
                <a:off x="467544" y="1052736"/>
                <a:ext cx="7822270" cy="1077218"/>
              </a:xfrm>
              <a:prstGeom prst="rect">
                <a:avLst/>
              </a:prstGeom>
              <a:blipFill>
                <a:blip r:embed="rId2"/>
                <a:stretch>
                  <a:fillRect l="-234" t="-9091" r="-1247" b="-18750"/>
                </a:stretch>
              </a:blipFill>
            </p:spPr>
            <p:txBody>
              <a:bodyPr/>
              <a:lstStyle/>
              <a:p>
                <a:r>
                  <a:rPr lang="ja-JP" altLang="en-US">
                    <a:noFill/>
                  </a:rPr>
                  <a:t> </a:t>
                </a:r>
              </a:p>
            </p:txBody>
          </p:sp>
        </mc:Fallback>
      </mc:AlternateContent>
      <p:grpSp>
        <p:nvGrpSpPr>
          <p:cNvPr id="5" name="グループ化 4">
            <a:extLst>
              <a:ext uri="{FF2B5EF4-FFF2-40B4-BE49-F238E27FC236}">
                <a16:creationId xmlns:a16="http://schemas.microsoft.com/office/drawing/2014/main" id="{886EE4A2-EB0D-477A-BF29-CF3BE3AC81E8}"/>
              </a:ext>
            </a:extLst>
          </p:cNvPr>
          <p:cNvGrpSpPr/>
          <p:nvPr/>
        </p:nvGrpSpPr>
        <p:grpSpPr>
          <a:xfrm rot="10800000">
            <a:off x="1259632" y="3212976"/>
            <a:ext cx="720080" cy="720080"/>
            <a:chOff x="792000" y="2529000"/>
            <a:chExt cx="360000" cy="360000"/>
          </a:xfrm>
        </p:grpSpPr>
        <p:sp>
          <p:nvSpPr>
            <p:cNvPr id="6" name="楕円 5">
              <a:extLst>
                <a:ext uri="{FF2B5EF4-FFF2-40B4-BE49-F238E27FC236}">
                  <a16:creationId xmlns:a16="http://schemas.microsoft.com/office/drawing/2014/main" id="{D612D26C-3C5B-4301-A313-66AA8DA2C4D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下 6">
              <a:extLst>
                <a:ext uri="{FF2B5EF4-FFF2-40B4-BE49-F238E27FC236}">
                  <a16:creationId xmlns:a16="http://schemas.microsoft.com/office/drawing/2014/main" id="{75288971-71CF-4471-B717-BB8A3FC4DB90}"/>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603957F3-EC0F-430D-9458-9EC4EE96CEF0}"/>
              </a:ext>
            </a:extLst>
          </p:cNvPr>
          <p:cNvCxnSpPr>
            <a:cxnSpLocks/>
          </p:cNvCxnSpPr>
          <p:nvPr/>
        </p:nvCxnSpPr>
        <p:spPr>
          <a:xfrm>
            <a:off x="1979712" y="3573016"/>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グループ化 8">
            <a:extLst>
              <a:ext uri="{FF2B5EF4-FFF2-40B4-BE49-F238E27FC236}">
                <a16:creationId xmlns:a16="http://schemas.microsoft.com/office/drawing/2014/main" id="{5B24551B-BB8F-4E07-A2D1-A98E00A11220}"/>
              </a:ext>
            </a:extLst>
          </p:cNvPr>
          <p:cNvGrpSpPr/>
          <p:nvPr/>
        </p:nvGrpSpPr>
        <p:grpSpPr>
          <a:xfrm rot="10800000">
            <a:off x="2699792" y="3212976"/>
            <a:ext cx="720080" cy="720080"/>
            <a:chOff x="792000" y="2529000"/>
            <a:chExt cx="360000" cy="360000"/>
          </a:xfrm>
        </p:grpSpPr>
        <p:sp>
          <p:nvSpPr>
            <p:cNvPr id="10" name="楕円 9">
              <a:extLst>
                <a:ext uri="{FF2B5EF4-FFF2-40B4-BE49-F238E27FC236}">
                  <a16:creationId xmlns:a16="http://schemas.microsoft.com/office/drawing/2014/main" id="{8B1060EA-9D9C-43D5-B7FD-8EBB3113822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矢印: 下 10">
              <a:extLst>
                <a:ext uri="{FF2B5EF4-FFF2-40B4-BE49-F238E27FC236}">
                  <a16:creationId xmlns:a16="http://schemas.microsoft.com/office/drawing/2014/main" id="{09E7E268-9C1A-44F1-AD5A-2683F29EE2F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568EE1A0-DB96-44A8-9378-A6641A28333E}"/>
              </a:ext>
            </a:extLst>
          </p:cNvPr>
          <p:cNvGrpSpPr/>
          <p:nvPr/>
        </p:nvGrpSpPr>
        <p:grpSpPr>
          <a:xfrm rot="10800000">
            <a:off x="5292080" y="3153162"/>
            <a:ext cx="720080" cy="720080"/>
            <a:chOff x="792000" y="2529000"/>
            <a:chExt cx="360000" cy="360000"/>
          </a:xfrm>
        </p:grpSpPr>
        <p:sp>
          <p:nvSpPr>
            <p:cNvPr id="13" name="楕円 12">
              <a:extLst>
                <a:ext uri="{FF2B5EF4-FFF2-40B4-BE49-F238E27FC236}">
                  <a16:creationId xmlns:a16="http://schemas.microsoft.com/office/drawing/2014/main" id="{06B00242-C32E-42C8-BB75-C2E7772E623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下 13">
              <a:extLst>
                <a:ext uri="{FF2B5EF4-FFF2-40B4-BE49-F238E27FC236}">
                  <a16:creationId xmlns:a16="http://schemas.microsoft.com/office/drawing/2014/main" id="{AFE6B85B-D0E9-4690-8A39-285EFA89917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 name="直線コネクタ 14">
            <a:extLst>
              <a:ext uri="{FF2B5EF4-FFF2-40B4-BE49-F238E27FC236}">
                <a16:creationId xmlns:a16="http://schemas.microsoft.com/office/drawing/2014/main" id="{0499A60C-2FDC-4B2B-BFBB-EC3B02D24DA8}"/>
              </a:ext>
            </a:extLst>
          </p:cNvPr>
          <p:cNvCxnSpPr>
            <a:cxnSpLocks/>
            <a:stCxn id="13" idx="2"/>
            <a:endCxn id="17" idx="2"/>
          </p:cNvCxnSpPr>
          <p:nvPr/>
        </p:nvCxnSpPr>
        <p:spPr>
          <a:xfrm>
            <a:off x="6012160" y="3513202"/>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 name="グループ化 15">
            <a:extLst>
              <a:ext uri="{FF2B5EF4-FFF2-40B4-BE49-F238E27FC236}">
                <a16:creationId xmlns:a16="http://schemas.microsoft.com/office/drawing/2014/main" id="{9A8E5826-5ED0-45D9-B67E-3663BEE7B2E4}"/>
              </a:ext>
            </a:extLst>
          </p:cNvPr>
          <p:cNvGrpSpPr/>
          <p:nvPr/>
        </p:nvGrpSpPr>
        <p:grpSpPr>
          <a:xfrm>
            <a:off x="6732240" y="3153162"/>
            <a:ext cx="720080" cy="720080"/>
            <a:chOff x="792000" y="2529000"/>
            <a:chExt cx="360000" cy="360000"/>
          </a:xfrm>
        </p:grpSpPr>
        <p:sp>
          <p:nvSpPr>
            <p:cNvPr id="17" name="楕円 16">
              <a:extLst>
                <a:ext uri="{FF2B5EF4-FFF2-40B4-BE49-F238E27FC236}">
                  <a16:creationId xmlns:a16="http://schemas.microsoft.com/office/drawing/2014/main" id="{AF74B4C4-ED93-4C93-8A73-7BEDBE309AB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下 17">
              <a:extLst>
                <a:ext uri="{FF2B5EF4-FFF2-40B4-BE49-F238E27FC236}">
                  <a16:creationId xmlns:a16="http://schemas.microsoft.com/office/drawing/2014/main" id="{D2F2EECF-A65C-4E15-83E2-7D3190750786}"/>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7F6D7823-BF0F-4E05-9DF7-AFB108B7E997}"/>
                  </a:ext>
                </a:extLst>
              </p:cNvPr>
              <p:cNvSpPr txBox="1"/>
              <p:nvPr/>
            </p:nvSpPr>
            <p:spPr>
              <a:xfrm>
                <a:off x="1835696" y="3789040"/>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19" name="テキスト ボックス 18">
                <a:extLst>
                  <a:ext uri="{FF2B5EF4-FFF2-40B4-BE49-F238E27FC236}">
                    <a16:creationId xmlns:a16="http://schemas.microsoft.com/office/drawing/2014/main" id="{7F6D7823-BF0F-4E05-9DF7-AFB108B7E997}"/>
                  </a:ext>
                </a:extLst>
              </p:cNvPr>
              <p:cNvSpPr txBox="1">
                <a:spLocks noRot="1" noChangeAspect="1" noMove="1" noResize="1" noEditPoints="1" noAdjustHandles="1" noChangeArrowheads="1" noChangeShapeType="1" noTextEdit="1"/>
              </p:cNvSpPr>
              <p:nvPr/>
            </p:nvSpPr>
            <p:spPr>
              <a:xfrm>
                <a:off x="1835696" y="3789040"/>
                <a:ext cx="909329" cy="7078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E6EF44BC-87EC-4539-8968-75638CC051ED}"/>
                  </a:ext>
                </a:extLst>
              </p:cNvPr>
              <p:cNvSpPr txBox="1"/>
              <p:nvPr/>
            </p:nvSpPr>
            <p:spPr>
              <a:xfrm>
                <a:off x="5940152" y="3717032"/>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20" name="テキスト ボックス 19">
                <a:extLst>
                  <a:ext uri="{FF2B5EF4-FFF2-40B4-BE49-F238E27FC236}">
                    <a16:creationId xmlns:a16="http://schemas.microsoft.com/office/drawing/2014/main" id="{E6EF44BC-87EC-4539-8968-75638CC051ED}"/>
                  </a:ext>
                </a:extLst>
              </p:cNvPr>
              <p:cNvSpPr txBox="1">
                <a:spLocks noRot="1" noChangeAspect="1" noMove="1" noResize="1" noEditPoints="1" noAdjustHandles="1" noChangeArrowheads="1" noChangeShapeType="1" noTextEdit="1"/>
              </p:cNvSpPr>
              <p:nvPr/>
            </p:nvSpPr>
            <p:spPr>
              <a:xfrm>
                <a:off x="5940152" y="3717032"/>
                <a:ext cx="909329" cy="70788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C988BE5-AC79-4867-A737-CE739EC3622C}"/>
                  </a:ext>
                </a:extLst>
              </p:cNvPr>
              <p:cNvSpPr txBox="1"/>
              <p:nvPr/>
            </p:nvSpPr>
            <p:spPr>
              <a:xfrm>
                <a:off x="683568" y="2361074"/>
                <a:ext cx="17099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𝑖</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2" name="テキスト ボックス 21">
                <a:extLst>
                  <a:ext uri="{FF2B5EF4-FFF2-40B4-BE49-F238E27FC236}">
                    <a16:creationId xmlns:a16="http://schemas.microsoft.com/office/drawing/2014/main" id="{DC988BE5-AC79-4867-A737-CE739EC3622C}"/>
                  </a:ext>
                </a:extLst>
              </p:cNvPr>
              <p:cNvSpPr txBox="1">
                <a:spLocks noRot="1" noChangeAspect="1" noMove="1" noResize="1" noEditPoints="1" noAdjustHandles="1" noChangeArrowheads="1" noChangeShapeType="1" noTextEdit="1"/>
              </p:cNvSpPr>
              <p:nvPr/>
            </p:nvSpPr>
            <p:spPr>
              <a:xfrm>
                <a:off x="683568" y="2361074"/>
                <a:ext cx="1709936" cy="70788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E2A2BBC6-0CCB-4109-8068-2FB86974B6B7}"/>
                  </a:ext>
                </a:extLst>
              </p:cNvPr>
              <p:cNvSpPr txBox="1"/>
              <p:nvPr/>
            </p:nvSpPr>
            <p:spPr>
              <a:xfrm>
                <a:off x="2339752" y="2348880"/>
                <a:ext cx="1709936" cy="7574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𝑗</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3" name="テキスト ボックス 22">
                <a:extLst>
                  <a:ext uri="{FF2B5EF4-FFF2-40B4-BE49-F238E27FC236}">
                    <a16:creationId xmlns:a16="http://schemas.microsoft.com/office/drawing/2014/main" id="{E2A2BBC6-0CCB-4109-8068-2FB86974B6B7}"/>
                  </a:ext>
                </a:extLst>
              </p:cNvPr>
              <p:cNvSpPr txBox="1">
                <a:spLocks noRot="1" noChangeAspect="1" noMove="1" noResize="1" noEditPoints="1" noAdjustHandles="1" noChangeArrowheads="1" noChangeShapeType="1" noTextEdit="1"/>
              </p:cNvSpPr>
              <p:nvPr/>
            </p:nvSpPr>
            <p:spPr>
              <a:xfrm>
                <a:off x="2339752" y="2348880"/>
                <a:ext cx="1709936" cy="75745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4B96ADC5-3AD2-4837-AA8F-5F9906FEE735}"/>
                  </a:ext>
                </a:extLst>
              </p:cNvPr>
              <p:cNvSpPr txBox="1"/>
              <p:nvPr/>
            </p:nvSpPr>
            <p:spPr>
              <a:xfrm>
                <a:off x="4716016" y="2361074"/>
                <a:ext cx="17099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𝑖</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4" name="テキスト ボックス 23">
                <a:extLst>
                  <a:ext uri="{FF2B5EF4-FFF2-40B4-BE49-F238E27FC236}">
                    <a16:creationId xmlns:a16="http://schemas.microsoft.com/office/drawing/2014/main" id="{4B96ADC5-3AD2-4837-AA8F-5F9906FEE735}"/>
                  </a:ext>
                </a:extLst>
              </p:cNvPr>
              <p:cNvSpPr txBox="1">
                <a:spLocks noRot="1" noChangeAspect="1" noMove="1" noResize="1" noEditPoints="1" noAdjustHandles="1" noChangeArrowheads="1" noChangeShapeType="1" noTextEdit="1"/>
              </p:cNvSpPr>
              <p:nvPr/>
            </p:nvSpPr>
            <p:spPr>
              <a:xfrm>
                <a:off x="4716016" y="2361074"/>
                <a:ext cx="1709936" cy="707886"/>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5F2436D0-8F3A-4E0C-89E0-290EF32B687B}"/>
                  </a:ext>
                </a:extLst>
              </p:cNvPr>
              <p:cNvSpPr txBox="1"/>
              <p:nvPr/>
            </p:nvSpPr>
            <p:spPr>
              <a:xfrm>
                <a:off x="6372200" y="2348881"/>
                <a:ext cx="2016224" cy="7574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𝑗</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5" name="テキスト ボックス 24">
                <a:extLst>
                  <a:ext uri="{FF2B5EF4-FFF2-40B4-BE49-F238E27FC236}">
                    <a16:creationId xmlns:a16="http://schemas.microsoft.com/office/drawing/2014/main" id="{5F2436D0-8F3A-4E0C-89E0-290EF32B687B}"/>
                  </a:ext>
                </a:extLst>
              </p:cNvPr>
              <p:cNvSpPr txBox="1">
                <a:spLocks noRot="1" noChangeAspect="1" noMove="1" noResize="1" noEditPoints="1" noAdjustHandles="1" noChangeArrowheads="1" noChangeShapeType="1" noTextEdit="1"/>
              </p:cNvSpPr>
              <p:nvPr/>
            </p:nvSpPr>
            <p:spPr>
              <a:xfrm>
                <a:off x="6372200" y="2348881"/>
                <a:ext cx="2016224" cy="757451"/>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49BD1115-8A8A-468B-A65F-9265B9758E8F}"/>
                  </a:ext>
                </a:extLst>
              </p:cNvPr>
              <p:cNvSpPr txBox="1"/>
              <p:nvPr/>
            </p:nvSpPr>
            <p:spPr>
              <a:xfrm>
                <a:off x="1547664" y="4653136"/>
                <a:ext cx="5760640" cy="624338"/>
              </a:xfrm>
              <a:prstGeom prst="rect">
                <a:avLst/>
              </a:prstGeom>
              <a:noFill/>
            </p:spPr>
            <p:txBody>
              <a:bodyPr wrap="square" rtlCol="0">
                <a:spAutoFit/>
              </a:bodyPr>
              <a:lstStyle/>
              <a:p>
                <a:r>
                  <a:rPr kumimoji="1" lang="ja-JP" altLang="en-US" sz="3200" b="0"/>
                  <a:t>両方まとめて</a:t>
                </a:r>
                <a14:m>
                  <m:oMath xmlns:m="http://schemas.openxmlformats.org/officeDocument/2006/math">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𝐽</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𝑖</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𝑗</m:t>
                        </m:r>
                      </m:sub>
                    </m:sSub>
                  </m:oMath>
                </a14:m>
                <a:r>
                  <a:rPr kumimoji="1" lang="ja-JP" altLang="en-US" sz="3200"/>
                  <a:t>と書ける</a:t>
                </a:r>
              </a:p>
            </p:txBody>
          </p:sp>
        </mc:Choice>
        <mc:Fallback xmlns="">
          <p:sp>
            <p:nvSpPr>
              <p:cNvPr id="26" name="テキスト ボックス 25">
                <a:extLst>
                  <a:ext uri="{FF2B5EF4-FFF2-40B4-BE49-F238E27FC236}">
                    <a16:creationId xmlns:a16="http://schemas.microsoft.com/office/drawing/2014/main" id="{49BD1115-8A8A-468B-A65F-9265B9758E8F}"/>
                  </a:ext>
                </a:extLst>
              </p:cNvPr>
              <p:cNvSpPr txBox="1">
                <a:spLocks noRot="1" noChangeAspect="1" noMove="1" noResize="1" noEditPoints="1" noAdjustHandles="1" noChangeArrowheads="1" noChangeShapeType="1" noTextEdit="1"/>
              </p:cNvSpPr>
              <p:nvPr/>
            </p:nvSpPr>
            <p:spPr>
              <a:xfrm>
                <a:off x="1547664" y="4653136"/>
                <a:ext cx="5760640" cy="624338"/>
              </a:xfrm>
              <a:prstGeom prst="rect">
                <a:avLst/>
              </a:prstGeom>
              <a:blipFill>
                <a:blip r:embed="rId9"/>
                <a:stretch>
                  <a:fillRect l="-2751" t="-16505" b="-2038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49169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E852788-D8C0-4375-A12F-7661EA137F02}"/>
              </a:ext>
            </a:extLst>
          </p:cNvPr>
          <p:cNvSpPr>
            <a:spLocks noGrp="1"/>
          </p:cNvSpPr>
          <p:nvPr>
            <p:ph type="body" sz="quarter" idx="10"/>
          </p:nvPr>
        </p:nvSpPr>
        <p:spPr/>
        <p:txBody>
          <a:bodyPr/>
          <a:lstStyle/>
          <a:p>
            <a:r>
              <a:rPr kumimoji="1" lang="ja-JP" altLang="en-US" dirty="0"/>
              <a:t>イジング模型</a:t>
            </a:r>
          </a:p>
        </p:txBody>
      </p:sp>
      <p:sp>
        <p:nvSpPr>
          <p:cNvPr id="3" name="テキスト ボックス 2">
            <a:extLst>
              <a:ext uri="{FF2B5EF4-FFF2-40B4-BE49-F238E27FC236}">
                <a16:creationId xmlns:a16="http://schemas.microsoft.com/office/drawing/2014/main" id="{EF3F66D5-991F-44E4-983E-B732F7E5D77A}"/>
              </a:ext>
            </a:extLst>
          </p:cNvPr>
          <p:cNvSpPr txBox="1"/>
          <p:nvPr/>
        </p:nvSpPr>
        <p:spPr>
          <a:xfrm>
            <a:off x="467544" y="1124744"/>
            <a:ext cx="7571303" cy="584775"/>
          </a:xfrm>
          <a:prstGeom prst="rect">
            <a:avLst/>
          </a:prstGeom>
          <a:noFill/>
        </p:spPr>
        <p:txBody>
          <a:bodyPr wrap="none" rtlCol="0">
            <a:spAutoFit/>
          </a:bodyPr>
          <a:lstStyle/>
          <a:p>
            <a:r>
              <a:rPr kumimoji="1" lang="ja-JP" altLang="en-US" sz="3200"/>
              <a:t>全系のエネルギーは以下のように書ける</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C78E4DF-1E45-412C-AEA7-BC0FE54EDFFD}"/>
                  </a:ext>
                </a:extLst>
              </p:cNvPr>
              <p:cNvSpPr txBox="1"/>
              <p:nvPr/>
            </p:nvSpPr>
            <p:spPr>
              <a:xfrm>
                <a:off x="2339752" y="1844824"/>
                <a:ext cx="3683188" cy="16563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𝐻</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𝐽</m:t>
                      </m:r>
                      <m:nary>
                        <m:naryPr>
                          <m:chr m:val="∑"/>
                          <m:supHide m:val="on"/>
                          <m:ctrlPr>
                            <a:rPr kumimoji="1" lang="en-US" altLang="ja-JP" sz="4000" b="0" i="1" smtClean="0">
                              <a:latin typeface="Cambria Math" panose="02040503050406030204" pitchFamily="18" charset="0"/>
                            </a:rPr>
                          </m:ctrlPr>
                        </m:naryPr>
                        <m:sub>
                          <m:d>
                            <m:dPr>
                              <m:begChr m:val="⟨"/>
                              <m:endChr m:val="⟩"/>
                              <m:ctrlPr>
                                <a:rPr kumimoji="1" lang="en-US" altLang="ja-JP" sz="4000" b="0" i="1" smtClean="0">
                                  <a:latin typeface="Cambria Math" panose="02040503050406030204" pitchFamily="18" charset="0"/>
                                </a:rPr>
                              </m:ctrlPr>
                            </m:dPr>
                            <m:e>
                              <m:r>
                                <a:rPr kumimoji="1" lang="en-US" altLang="ja-JP" sz="4000" b="0" i="1" smtClean="0">
                                  <a:latin typeface="Cambria Math" panose="02040503050406030204" pitchFamily="18" charset="0"/>
                                </a:rPr>
                                <m:t>𝑖</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𝑗</m:t>
                              </m:r>
                            </m:e>
                          </m:d>
                        </m:sub>
                        <m:sup/>
                        <m:e>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𝑖</m:t>
                              </m:r>
                            </m:sub>
                          </m:sSub>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𝑗</m:t>
                              </m:r>
                            </m:sub>
                          </m:sSub>
                        </m:e>
                      </m:nary>
                    </m:oMath>
                  </m:oMathPara>
                </a14:m>
                <a:endParaRPr kumimoji="1" lang="ja-JP" altLang="en-US" sz="4000" dirty="0"/>
              </a:p>
            </p:txBody>
          </p:sp>
        </mc:Choice>
        <mc:Fallback xmlns="">
          <p:sp>
            <p:nvSpPr>
              <p:cNvPr id="4" name="テキスト ボックス 3">
                <a:extLst>
                  <a:ext uri="{FF2B5EF4-FFF2-40B4-BE49-F238E27FC236}">
                    <a16:creationId xmlns:a16="http://schemas.microsoft.com/office/drawing/2014/main" id="{BC78E4DF-1E45-412C-AEA7-BC0FE54EDFFD}"/>
                  </a:ext>
                </a:extLst>
              </p:cNvPr>
              <p:cNvSpPr txBox="1">
                <a:spLocks noRot="1" noChangeAspect="1" noMove="1" noResize="1" noEditPoints="1" noAdjustHandles="1" noChangeArrowheads="1" noChangeShapeType="1" noTextEdit="1"/>
              </p:cNvSpPr>
              <p:nvPr/>
            </p:nvSpPr>
            <p:spPr>
              <a:xfrm>
                <a:off x="2339752" y="1844824"/>
                <a:ext cx="3683188" cy="1656351"/>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683E5B92-01DC-4FB8-BAE0-F027B7ED0E41}"/>
              </a:ext>
            </a:extLst>
          </p:cNvPr>
          <p:cNvSpPr txBox="1"/>
          <p:nvPr/>
        </p:nvSpPr>
        <p:spPr>
          <a:xfrm>
            <a:off x="1691680" y="3861048"/>
            <a:ext cx="6647974" cy="461665"/>
          </a:xfrm>
          <a:prstGeom prst="rect">
            <a:avLst/>
          </a:prstGeom>
          <a:noFill/>
        </p:spPr>
        <p:txBody>
          <a:bodyPr wrap="none" rtlCol="0">
            <a:spAutoFit/>
          </a:bodyPr>
          <a:lstStyle/>
          <a:p>
            <a:r>
              <a:rPr kumimoji="1" lang="ja-JP" altLang="en-US" sz="2400"/>
              <a:t>系の全てのボンドについて和をとるという意味</a:t>
            </a:r>
          </a:p>
        </p:txBody>
      </p:sp>
      <p:cxnSp>
        <p:nvCxnSpPr>
          <p:cNvPr id="7" name="直線矢印コネクタ 6">
            <a:extLst>
              <a:ext uri="{FF2B5EF4-FFF2-40B4-BE49-F238E27FC236}">
                <a16:creationId xmlns:a16="http://schemas.microsoft.com/office/drawing/2014/main" id="{75FE24F2-A292-479C-A94F-684F737AA4BB}"/>
              </a:ext>
            </a:extLst>
          </p:cNvPr>
          <p:cNvCxnSpPr/>
          <p:nvPr/>
        </p:nvCxnSpPr>
        <p:spPr>
          <a:xfrm flipH="1" flipV="1">
            <a:off x="4572000" y="3501008"/>
            <a:ext cx="216024" cy="3600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CF7D452D-3BCB-4D53-A097-6B0DB2F89054}"/>
              </a:ext>
            </a:extLst>
          </p:cNvPr>
          <p:cNvSpPr txBox="1"/>
          <p:nvPr/>
        </p:nvSpPr>
        <p:spPr>
          <a:xfrm>
            <a:off x="179512" y="5085184"/>
            <a:ext cx="8802410" cy="523220"/>
          </a:xfrm>
          <a:prstGeom prst="rect">
            <a:avLst/>
          </a:prstGeom>
          <a:noFill/>
        </p:spPr>
        <p:txBody>
          <a:bodyPr wrap="none" rtlCol="0">
            <a:spAutoFit/>
          </a:bodyPr>
          <a:lstStyle/>
          <a:p>
            <a:r>
              <a:rPr lang="ja-JP" altLang="en-US" sz="2800"/>
              <a:t>全系のエネルギーを与える量を</a:t>
            </a:r>
            <a:r>
              <a:rPr lang="ja-JP" altLang="en-US" sz="2800">
                <a:solidFill>
                  <a:srgbClr val="FF0000"/>
                </a:solidFill>
              </a:rPr>
              <a:t>ハミルトニアン</a:t>
            </a:r>
            <a:r>
              <a:rPr lang="ja-JP" altLang="en-US" sz="2800"/>
              <a:t>とよぶ</a:t>
            </a:r>
            <a:endParaRPr kumimoji="1" lang="ja-JP" altLang="en-US" sz="2800"/>
          </a:p>
        </p:txBody>
      </p:sp>
    </p:spTree>
    <p:extLst>
      <p:ext uri="{BB962C8B-B14F-4D97-AF65-F5344CB8AC3E}">
        <p14:creationId xmlns:p14="http://schemas.microsoft.com/office/powerpoint/2010/main" val="2327467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EA7D90-EE7D-4A32-8579-8C1EE5CEC813}"/>
              </a:ext>
            </a:extLst>
          </p:cNvPr>
          <p:cNvSpPr>
            <a:spLocks noGrp="1"/>
          </p:cNvSpPr>
          <p:nvPr>
            <p:ph type="body" sz="quarter" idx="10"/>
          </p:nvPr>
        </p:nvSpPr>
        <p:spPr/>
        <p:txBody>
          <a:bodyPr/>
          <a:lstStyle/>
          <a:p>
            <a:r>
              <a:rPr kumimoji="1" lang="ja-JP" altLang="en-US" dirty="0"/>
              <a:t>ボルツマン重み</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A250F8C1-E18F-4FA9-AB71-2B3FDE8A624F}"/>
                  </a:ext>
                </a:extLst>
              </p:cNvPr>
              <p:cNvSpPr txBox="1"/>
              <p:nvPr/>
            </p:nvSpPr>
            <p:spPr>
              <a:xfrm>
                <a:off x="323528" y="1196752"/>
                <a:ext cx="7685309" cy="400110"/>
              </a:xfrm>
              <a:prstGeom prst="rect">
                <a:avLst/>
              </a:prstGeom>
              <a:noFill/>
            </p:spPr>
            <p:txBody>
              <a:bodyPr wrap="none" rtlCol="0">
                <a:spAutoFit/>
              </a:bodyPr>
              <a:lstStyle/>
              <a:p>
                <a:r>
                  <a:rPr lang="ja-JP" altLang="en-US" sz="2000" dirty="0"/>
                  <a:t>系の状態に通し番号をつけ、</a:t>
                </a:r>
                <a14:m>
                  <m:oMath xmlns:m="http://schemas.openxmlformats.org/officeDocument/2006/math">
                    <m:r>
                      <a:rPr lang="en-US" altLang="ja-JP" sz="2000" b="0" i="1" smtClean="0">
                        <a:latin typeface="Cambria Math" panose="02040503050406030204" pitchFamily="18" charset="0"/>
                      </a:rPr>
                      <m:t>𝑖</m:t>
                    </m:r>
                  </m:oMath>
                </a14:m>
                <a:r>
                  <a:rPr kumimoji="1" lang="ja-JP" altLang="en-US" sz="2000" dirty="0"/>
                  <a:t>番目の状態のエネルギーを</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𝐸</m:t>
                        </m:r>
                      </m:e>
                      <m:sub>
                        <m:r>
                          <a:rPr kumimoji="1" lang="en-US" altLang="ja-JP" sz="2000" b="0" i="1" smtClean="0">
                            <a:latin typeface="Cambria Math" panose="02040503050406030204" pitchFamily="18" charset="0"/>
                          </a:rPr>
                          <m:t>𝑖</m:t>
                        </m:r>
                      </m:sub>
                    </m:sSub>
                  </m:oMath>
                </a14:m>
                <a:r>
                  <a:rPr kumimoji="1" lang="ja-JP" altLang="en-US" sz="2000" dirty="0"/>
                  <a:t>とする</a:t>
                </a:r>
              </a:p>
            </p:txBody>
          </p:sp>
        </mc:Choice>
        <mc:Fallback xmlns="">
          <p:sp>
            <p:nvSpPr>
              <p:cNvPr id="7" name="テキスト ボックス 6">
                <a:extLst>
                  <a:ext uri="{FF2B5EF4-FFF2-40B4-BE49-F238E27FC236}">
                    <a16:creationId xmlns:a16="http://schemas.microsoft.com/office/drawing/2014/main" id="{A250F8C1-E18F-4FA9-AB71-2B3FDE8A624F}"/>
                  </a:ext>
                </a:extLst>
              </p:cNvPr>
              <p:cNvSpPr txBox="1">
                <a:spLocks noRot="1" noChangeAspect="1" noMove="1" noResize="1" noEditPoints="1" noAdjustHandles="1" noChangeArrowheads="1" noChangeShapeType="1" noTextEdit="1"/>
              </p:cNvSpPr>
              <p:nvPr/>
            </p:nvSpPr>
            <p:spPr>
              <a:xfrm>
                <a:off x="323528" y="1196752"/>
                <a:ext cx="7685309" cy="400110"/>
              </a:xfrm>
              <a:prstGeom prst="rect">
                <a:avLst/>
              </a:prstGeom>
              <a:blipFill>
                <a:blip r:embed="rId2"/>
                <a:stretch>
                  <a:fillRect l="-793" t="-10606" b="-22727"/>
                </a:stretch>
              </a:blipFill>
            </p:spPr>
            <p:txBody>
              <a:bodyPr/>
              <a:lstStyle/>
              <a:p>
                <a:r>
                  <a:rPr lang="ja-JP" altLang="en-US">
                    <a:noFill/>
                  </a:rPr>
                  <a:t> </a:t>
                </a:r>
              </a:p>
            </p:txBody>
          </p:sp>
        </mc:Fallback>
      </mc:AlternateContent>
      <p:grpSp>
        <p:nvGrpSpPr>
          <p:cNvPr id="34" name="グループ化 33">
            <a:extLst>
              <a:ext uri="{FF2B5EF4-FFF2-40B4-BE49-F238E27FC236}">
                <a16:creationId xmlns:a16="http://schemas.microsoft.com/office/drawing/2014/main" id="{A8627031-DA93-4D93-82AE-9384D2FE585D}"/>
              </a:ext>
            </a:extLst>
          </p:cNvPr>
          <p:cNvGrpSpPr/>
          <p:nvPr/>
        </p:nvGrpSpPr>
        <p:grpSpPr>
          <a:xfrm>
            <a:off x="1475656" y="2636912"/>
            <a:ext cx="1368152" cy="1368152"/>
            <a:chOff x="971600" y="2708920"/>
            <a:chExt cx="2160240" cy="2160240"/>
          </a:xfrm>
        </p:grpSpPr>
        <p:grpSp>
          <p:nvGrpSpPr>
            <p:cNvPr id="3" name="グループ化 2">
              <a:extLst>
                <a:ext uri="{FF2B5EF4-FFF2-40B4-BE49-F238E27FC236}">
                  <a16:creationId xmlns:a16="http://schemas.microsoft.com/office/drawing/2014/main" id="{6A027B00-FCBF-47B4-90B9-51D8EBB67885}"/>
                </a:ext>
              </a:extLst>
            </p:cNvPr>
            <p:cNvGrpSpPr/>
            <p:nvPr/>
          </p:nvGrpSpPr>
          <p:grpSpPr>
            <a:xfrm rot="10800000">
              <a:off x="971600" y="2708920"/>
              <a:ext cx="720080" cy="720080"/>
              <a:chOff x="792000" y="2529000"/>
              <a:chExt cx="360000" cy="360000"/>
            </a:xfrm>
          </p:grpSpPr>
          <p:sp>
            <p:nvSpPr>
              <p:cNvPr id="4" name="楕円 3">
                <a:extLst>
                  <a:ext uri="{FF2B5EF4-FFF2-40B4-BE49-F238E27FC236}">
                    <a16:creationId xmlns:a16="http://schemas.microsoft.com/office/drawing/2014/main" id="{803E8038-8FCC-4F3C-9231-C7566274A7B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下 4">
                <a:extLst>
                  <a:ext uri="{FF2B5EF4-FFF2-40B4-BE49-F238E27FC236}">
                    <a16:creationId xmlns:a16="http://schemas.microsoft.com/office/drawing/2014/main" id="{CBB2BC37-D92D-44AA-BD1A-827AE43FD09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 name="グループ化 7">
              <a:extLst>
                <a:ext uri="{FF2B5EF4-FFF2-40B4-BE49-F238E27FC236}">
                  <a16:creationId xmlns:a16="http://schemas.microsoft.com/office/drawing/2014/main" id="{5330D966-EB2A-4142-AC3C-E089E5F55406}"/>
                </a:ext>
              </a:extLst>
            </p:cNvPr>
            <p:cNvGrpSpPr/>
            <p:nvPr/>
          </p:nvGrpSpPr>
          <p:grpSpPr>
            <a:xfrm>
              <a:off x="971600" y="4149080"/>
              <a:ext cx="720080" cy="720080"/>
              <a:chOff x="792000" y="2529000"/>
              <a:chExt cx="360000" cy="360000"/>
            </a:xfrm>
          </p:grpSpPr>
          <p:sp>
            <p:nvSpPr>
              <p:cNvPr id="9" name="楕円 8">
                <a:extLst>
                  <a:ext uri="{FF2B5EF4-FFF2-40B4-BE49-F238E27FC236}">
                    <a16:creationId xmlns:a16="http://schemas.microsoft.com/office/drawing/2014/main" id="{EC519BF1-3FB2-4454-A476-2368B4BB797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下 9">
                <a:extLst>
                  <a:ext uri="{FF2B5EF4-FFF2-40B4-BE49-F238E27FC236}">
                    <a16:creationId xmlns:a16="http://schemas.microsoft.com/office/drawing/2014/main" id="{FAF73C37-65B6-45BF-8AC0-8D056240335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DF2C9EB1-3D41-47DF-ADDB-1EB395AE4901}"/>
                </a:ext>
              </a:extLst>
            </p:cNvPr>
            <p:cNvGrpSpPr/>
            <p:nvPr/>
          </p:nvGrpSpPr>
          <p:grpSpPr>
            <a:xfrm>
              <a:off x="2411760" y="2708920"/>
              <a:ext cx="720080" cy="720080"/>
              <a:chOff x="792000" y="2529000"/>
              <a:chExt cx="360000" cy="360000"/>
            </a:xfrm>
          </p:grpSpPr>
          <p:sp>
            <p:nvSpPr>
              <p:cNvPr id="12" name="楕円 11">
                <a:extLst>
                  <a:ext uri="{FF2B5EF4-FFF2-40B4-BE49-F238E27FC236}">
                    <a16:creationId xmlns:a16="http://schemas.microsoft.com/office/drawing/2014/main" id="{1B5844DB-6ACC-4005-AE11-4696327CA3D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71B2AA9C-58BF-42FF-86E9-ED84FEA134F0}"/>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F7BB6801-DA86-427A-B7CF-1944031E7B23}"/>
                </a:ext>
              </a:extLst>
            </p:cNvPr>
            <p:cNvGrpSpPr/>
            <p:nvPr/>
          </p:nvGrpSpPr>
          <p:grpSpPr>
            <a:xfrm rot="10800000">
              <a:off x="2411760" y="4149080"/>
              <a:ext cx="720080" cy="720080"/>
              <a:chOff x="792000" y="2529000"/>
              <a:chExt cx="360000" cy="360000"/>
            </a:xfrm>
          </p:grpSpPr>
          <p:sp>
            <p:nvSpPr>
              <p:cNvPr id="15" name="楕円 14">
                <a:extLst>
                  <a:ext uri="{FF2B5EF4-FFF2-40B4-BE49-F238E27FC236}">
                    <a16:creationId xmlns:a16="http://schemas.microsoft.com/office/drawing/2014/main" id="{732CC8EB-52F8-4217-BF4E-0262B9B6B9E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62A833A0-BFFB-4E53-897A-56299040294D}"/>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 name="直線コネクタ 20">
              <a:extLst>
                <a:ext uri="{FF2B5EF4-FFF2-40B4-BE49-F238E27FC236}">
                  <a16:creationId xmlns:a16="http://schemas.microsoft.com/office/drawing/2014/main" id="{DEDE9B8F-B390-49F7-AE71-FEB475B86BC3}"/>
                </a:ext>
              </a:extLst>
            </p:cNvPr>
            <p:cNvCxnSpPr>
              <a:cxnSpLocks/>
            </p:cNvCxnSpPr>
            <p:nvPr/>
          </p:nvCxnSpPr>
          <p:spPr>
            <a:xfrm>
              <a:off x="1691680" y="4509120"/>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CF23CF13-B161-4A3D-8C77-395BC058BB03}"/>
                </a:ext>
              </a:extLst>
            </p:cNvPr>
            <p:cNvCxnSpPr>
              <a:cxnSpLocks/>
            </p:cNvCxnSpPr>
            <p:nvPr/>
          </p:nvCxnSpPr>
          <p:spPr>
            <a:xfrm>
              <a:off x="2771800" y="3429000"/>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C3C1187-82DD-4CF7-86E5-1A70FB7694CF}"/>
                </a:ext>
              </a:extLst>
            </p:cNvPr>
            <p:cNvCxnSpPr>
              <a:cxnSpLocks/>
            </p:cNvCxnSpPr>
            <p:nvPr/>
          </p:nvCxnSpPr>
          <p:spPr>
            <a:xfrm>
              <a:off x="1331640" y="3429000"/>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49CAC66-B2A0-4466-9F5F-07637C12FECC}"/>
                </a:ext>
              </a:extLst>
            </p:cNvPr>
            <p:cNvCxnSpPr>
              <a:cxnSpLocks/>
            </p:cNvCxnSpPr>
            <p:nvPr/>
          </p:nvCxnSpPr>
          <p:spPr>
            <a:xfrm>
              <a:off x="1691680" y="3068960"/>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540A9C62-B057-4ACF-9805-548F8118EAB1}"/>
                  </a:ext>
                </a:extLst>
              </p:cNvPr>
              <p:cNvSpPr txBox="1"/>
              <p:nvPr/>
            </p:nvSpPr>
            <p:spPr>
              <a:xfrm>
                <a:off x="1763688" y="1988840"/>
                <a:ext cx="907749" cy="461665"/>
              </a:xfrm>
              <a:prstGeom prst="rect">
                <a:avLst/>
              </a:prstGeom>
              <a:noFill/>
            </p:spPr>
            <p:txBody>
              <a:bodyPr wrap="none" rtlCol="0">
                <a:spAutoFit/>
              </a:bodyPr>
              <a:lstStyle/>
              <a:p>
                <a:r>
                  <a:rPr lang="ja-JP" altLang="en-US" sz="2400" dirty="0"/>
                  <a:t>状態</a:t>
                </a:r>
                <a14:m>
                  <m:oMath xmlns:m="http://schemas.openxmlformats.org/officeDocument/2006/math">
                    <m:r>
                      <a:rPr lang="en-US" altLang="ja-JP" sz="2400" b="0" i="1" smtClean="0">
                        <a:latin typeface="Cambria Math" panose="02040503050406030204" pitchFamily="18" charset="0"/>
                      </a:rPr>
                      <m:t>𝑖</m:t>
                    </m:r>
                  </m:oMath>
                </a14:m>
                <a:endParaRPr kumimoji="1" lang="ja-JP" altLang="en-US" sz="2400" dirty="0"/>
              </a:p>
            </p:txBody>
          </p:sp>
        </mc:Choice>
        <mc:Fallback xmlns="">
          <p:sp>
            <p:nvSpPr>
              <p:cNvPr id="25" name="テキスト ボックス 24">
                <a:extLst>
                  <a:ext uri="{FF2B5EF4-FFF2-40B4-BE49-F238E27FC236}">
                    <a16:creationId xmlns:a16="http://schemas.microsoft.com/office/drawing/2014/main" id="{540A9C62-B057-4ACF-9805-548F8118EAB1}"/>
                  </a:ext>
                </a:extLst>
              </p:cNvPr>
              <p:cNvSpPr txBox="1">
                <a:spLocks noRot="1" noChangeAspect="1" noMove="1" noResize="1" noEditPoints="1" noAdjustHandles="1" noChangeArrowheads="1" noChangeShapeType="1" noTextEdit="1"/>
              </p:cNvSpPr>
              <p:nvPr/>
            </p:nvSpPr>
            <p:spPr>
              <a:xfrm>
                <a:off x="1763688" y="1988840"/>
                <a:ext cx="907749" cy="461665"/>
              </a:xfrm>
              <a:prstGeom prst="rect">
                <a:avLst/>
              </a:prstGeom>
              <a:blipFill>
                <a:blip r:embed="rId3"/>
                <a:stretch>
                  <a:fillRect l="-10067" t="-14474" b="-25000"/>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0D90EBF9-8E6F-4999-B967-F228850531CF}"/>
              </a:ext>
            </a:extLst>
          </p:cNvPr>
          <p:cNvSpPr txBox="1"/>
          <p:nvPr/>
        </p:nvSpPr>
        <p:spPr>
          <a:xfrm>
            <a:off x="4427984" y="2060848"/>
            <a:ext cx="1723549" cy="461665"/>
          </a:xfrm>
          <a:prstGeom prst="rect">
            <a:avLst/>
          </a:prstGeom>
          <a:noFill/>
        </p:spPr>
        <p:txBody>
          <a:bodyPr wrap="none" rtlCol="0">
            <a:spAutoFit/>
          </a:bodyPr>
          <a:lstStyle/>
          <a:p>
            <a:r>
              <a:rPr kumimoji="1" lang="ja-JP" altLang="en-US" sz="2400" dirty="0"/>
              <a:t>エネルギー</a:t>
            </a: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0C8C1299-57B8-45B1-920E-AAFBB91BC018}"/>
                  </a:ext>
                </a:extLst>
              </p:cNvPr>
              <p:cNvSpPr txBox="1"/>
              <p:nvPr/>
            </p:nvSpPr>
            <p:spPr>
              <a:xfrm>
                <a:off x="4067944" y="2852936"/>
                <a:ext cx="214198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𝐸</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=4</m:t>
                      </m:r>
                      <m:r>
                        <a:rPr kumimoji="1" lang="en-US" altLang="ja-JP" sz="3600" b="0" i="1" smtClean="0">
                          <a:latin typeface="Cambria Math" panose="02040503050406030204" pitchFamily="18" charset="0"/>
                        </a:rPr>
                        <m:t>𝐽</m:t>
                      </m:r>
                    </m:oMath>
                  </m:oMathPara>
                </a14:m>
                <a:endParaRPr lang="ja-JP" altLang="en-US" sz="3600" dirty="0"/>
              </a:p>
            </p:txBody>
          </p:sp>
        </mc:Choice>
        <mc:Fallback xmlns="">
          <p:sp>
            <p:nvSpPr>
              <p:cNvPr id="28" name="テキスト ボックス 27">
                <a:extLst>
                  <a:ext uri="{FF2B5EF4-FFF2-40B4-BE49-F238E27FC236}">
                    <a16:creationId xmlns:a16="http://schemas.microsoft.com/office/drawing/2014/main" id="{0C8C1299-57B8-45B1-920E-AAFBB91BC018}"/>
                  </a:ext>
                </a:extLst>
              </p:cNvPr>
              <p:cNvSpPr txBox="1">
                <a:spLocks noRot="1" noChangeAspect="1" noMove="1" noResize="1" noEditPoints="1" noAdjustHandles="1" noChangeArrowheads="1" noChangeShapeType="1" noTextEdit="1"/>
              </p:cNvSpPr>
              <p:nvPr/>
            </p:nvSpPr>
            <p:spPr>
              <a:xfrm>
                <a:off x="4067944" y="2852936"/>
                <a:ext cx="2141984" cy="64633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7">
                <a:extLst>
                  <a:ext uri="{FF2B5EF4-FFF2-40B4-BE49-F238E27FC236}">
                    <a16:creationId xmlns:a16="http://schemas.microsoft.com/office/drawing/2014/main" id="{EE706440-A264-4B41-88DB-185EC75D191C}"/>
                  </a:ext>
                </a:extLst>
              </p:cNvPr>
              <p:cNvSpPr txBox="1"/>
              <p:nvPr/>
            </p:nvSpPr>
            <p:spPr>
              <a:xfrm>
                <a:off x="955807" y="4845931"/>
                <a:ext cx="3998419" cy="615553"/>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𝑤</m:t>
                          </m:r>
                        </m:e>
                        <m:sub>
                          <m:r>
                            <a:rPr kumimoji="1" lang="en-US" altLang="ja-JP" sz="4000" b="0" i="1" smtClean="0">
                              <a:latin typeface="Cambria Math" panose="02040503050406030204" pitchFamily="18" charset="0"/>
                            </a:rPr>
                            <m:t>𝑖</m:t>
                          </m:r>
                        </m:sub>
                      </m:sSub>
                      <m:r>
                        <a:rPr kumimoji="1" lang="en-US" altLang="ja-JP" sz="4000" b="0" i="0" smtClean="0">
                          <a:latin typeface="Cambria Math" panose="02040503050406030204" pitchFamily="18" charset="0"/>
                        </a:rPr>
                        <m:t>= </m:t>
                      </m:r>
                      <m:r>
                        <m:rPr>
                          <m:sty m:val="p"/>
                        </m:rPr>
                        <a:rPr kumimoji="1" lang="en-US" altLang="ja-JP" sz="4000" b="0" i="0" smtClean="0">
                          <a:latin typeface="Cambria Math" panose="02040503050406030204" pitchFamily="18" charset="0"/>
                        </a:rPr>
                        <m:t>exp</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𝛽</m:t>
                      </m:r>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𝐸</m:t>
                          </m:r>
                        </m:e>
                        <m:sub>
                          <m:r>
                            <a:rPr kumimoji="1" lang="en-US" altLang="ja-JP" sz="4000" b="0" i="1" smtClean="0">
                              <a:latin typeface="Cambria Math" panose="02040503050406030204" pitchFamily="18" charset="0"/>
                            </a:rPr>
                            <m:t>𝑖</m:t>
                          </m:r>
                        </m:sub>
                      </m:sSub>
                      <m:r>
                        <a:rPr kumimoji="1" lang="en-US" altLang="ja-JP" sz="4000" b="0" i="1" smtClean="0">
                          <a:latin typeface="Cambria Math" panose="02040503050406030204" pitchFamily="18" charset="0"/>
                        </a:rPr>
                        <m:t>)</m:t>
                      </m:r>
                    </m:oMath>
                  </m:oMathPara>
                </a14:m>
                <a:endParaRPr kumimoji="1" lang="ja-JP" altLang="en-US" sz="4000" dirty="0"/>
              </a:p>
            </p:txBody>
          </p:sp>
        </mc:Choice>
        <mc:Fallback xmlns="">
          <p:sp>
            <p:nvSpPr>
              <p:cNvPr id="29" name="テキスト ボックス 7">
                <a:extLst>
                  <a:ext uri="{FF2B5EF4-FFF2-40B4-BE49-F238E27FC236}">
                    <a16:creationId xmlns:a16="http://schemas.microsoft.com/office/drawing/2014/main" id="{EE706440-A264-4B41-88DB-185EC75D191C}"/>
                  </a:ext>
                </a:extLst>
              </p:cNvPr>
              <p:cNvSpPr txBox="1">
                <a:spLocks noRot="1" noChangeAspect="1" noMove="1" noResize="1" noEditPoints="1" noAdjustHandles="1" noChangeArrowheads="1" noChangeShapeType="1" noTextEdit="1"/>
              </p:cNvSpPr>
              <p:nvPr/>
            </p:nvSpPr>
            <p:spPr>
              <a:xfrm>
                <a:off x="955807" y="4845931"/>
                <a:ext cx="3998419" cy="615553"/>
              </a:xfrm>
              <a:prstGeom prst="rect">
                <a:avLst/>
              </a:prstGeom>
              <a:blipFill>
                <a:blip r:embed="rId5"/>
                <a:stretch>
                  <a:fillRect t="-4000" r="-1582" b="-38000"/>
                </a:stretch>
              </a:blipFill>
            </p:spPr>
            <p:txBody>
              <a:bodyPr/>
              <a:lstStyle/>
              <a:p>
                <a:r>
                  <a:rPr lang="ja-JP" altLang="en-US">
                    <a:noFill/>
                  </a:rPr>
                  <a:t> </a:t>
                </a:r>
              </a:p>
            </p:txBody>
          </p:sp>
        </mc:Fallback>
      </mc:AlternateContent>
      <p:sp>
        <p:nvSpPr>
          <p:cNvPr id="30" name="テキスト ボックス 8">
            <a:extLst>
              <a:ext uri="{FF2B5EF4-FFF2-40B4-BE49-F238E27FC236}">
                <a16:creationId xmlns:a16="http://schemas.microsoft.com/office/drawing/2014/main" id="{AF51A67B-53CE-44C3-9E23-6DBE98D3CE92}"/>
              </a:ext>
            </a:extLst>
          </p:cNvPr>
          <p:cNvSpPr txBox="1"/>
          <p:nvPr/>
        </p:nvSpPr>
        <p:spPr>
          <a:xfrm>
            <a:off x="5652120" y="4725144"/>
            <a:ext cx="1980029"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000" dirty="0"/>
              <a:t>ボルツマン定数</a:t>
            </a:r>
            <a:endParaRPr kumimoji="1" lang="ja-JP" altLang="en-US" sz="2000" dirty="0"/>
          </a:p>
        </p:txBody>
      </p:sp>
      <mc:AlternateContent xmlns:mc="http://schemas.openxmlformats.org/markup-compatibility/2006" xmlns:a14="http://schemas.microsoft.com/office/drawing/2010/main">
        <mc:Choice Requires="a14">
          <p:sp>
            <p:nvSpPr>
              <p:cNvPr id="31" name="テキスト ボックス 22">
                <a:extLst>
                  <a:ext uri="{FF2B5EF4-FFF2-40B4-BE49-F238E27FC236}">
                    <a16:creationId xmlns:a16="http://schemas.microsoft.com/office/drawing/2014/main" id="{84257CCB-90A0-47CE-A7B9-A586E8C4E017}"/>
                  </a:ext>
                </a:extLst>
              </p:cNvPr>
              <p:cNvSpPr txBox="1"/>
              <p:nvPr/>
            </p:nvSpPr>
            <p:spPr>
              <a:xfrm>
                <a:off x="6372200" y="5157192"/>
                <a:ext cx="2304256" cy="43088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𝛽</m:t>
                          </m:r>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𝑘</m:t>
                          </m:r>
                        </m:e>
                        <m:sub>
                          <m:r>
                            <a:rPr kumimoji="1" lang="en-US" altLang="ja-JP" sz="2800" b="0" i="1" smtClean="0">
                              <a:latin typeface="Cambria Math" panose="02040503050406030204" pitchFamily="18" charset="0"/>
                            </a:rPr>
                            <m:t>𝐵</m:t>
                          </m:r>
                        </m:sub>
                      </m:sSub>
                      <m:r>
                        <a:rPr kumimoji="1" lang="en-US" altLang="ja-JP" sz="2800" b="0" i="1" smtClean="0">
                          <a:latin typeface="Cambria Math" panose="02040503050406030204" pitchFamily="18" charset="0"/>
                        </a:rPr>
                        <m:t>𝑇</m:t>
                      </m:r>
                    </m:oMath>
                  </m:oMathPara>
                </a14:m>
                <a:endParaRPr kumimoji="1" lang="ja-JP" altLang="en-US" sz="2800" dirty="0"/>
              </a:p>
            </p:txBody>
          </p:sp>
        </mc:Choice>
        <mc:Fallback xmlns="">
          <p:sp>
            <p:nvSpPr>
              <p:cNvPr id="31" name="テキスト ボックス 22">
                <a:extLst>
                  <a:ext uri="{FF2B5EF4-FFF2-40B4-BE49-F238E27FC236}">
                    <a16:creationId xmlns:a16="http://schemas.microsoft.com/office/drawing/2014/main" id="{84257CCB-90A0-47CE-A7B9-A586E8C4E017}"/>
                  </a:ext>
                </a:extLst>
              </p:cNvPr>
              <p:cNvSpPr txBox="1">
                <a:spLocks noRot="1" noChangeAspect="1" noMove="1" noResize="1" noEditPoints="1" noAdjustHandles="1" noChangeArrowheads="1" noChangeShapeType="1" noTextEdit="1"/>
              </p:cNvSpPr>
              <p:nvPr/>
            </p:nvSpPr>
            <p:spPr>
              <a:xfrm>
                <a:off x="6372200" y="5157192"/>
                <a:ext cx="2304256" cy="430887"/>
              </a:xfrm>
              <a:prstGeom prst="rect">
                <a:avLst/>
              </a:prstGeom>
              <a:blipFill>
                <a:blip r:embed="rId6"/>
                <a:stretch>
                  <a:fillRect/>
                </a:stretch>
              </a:blipFill>
            </p:spPr>
            <p:txBody>
              <a:bodyPr/>
              <a:lstStyle/>
              <a:p>
                <a:r>
                  <a:rPr lang="ja-JP" altLang="en-US">
                    <a:noFill/>
                  </a:rPr>
                  <a:t> </a:t>
                </a:r>
              </a:p>
            </p:txBody>
          </p:sp>
        </mc:Fallback>
      </mc:AlternateContent>
      <p:sp>
        <p:nvSpPr>
          <p:cNvPr id="32" name="テキスト ボックス 23">
            <a:extLst>
              <a:ext uri="{FF2B5EF4-FFF2-40B4-BE49-F238E27FC236}">
                <a16:creationId xmlns:a16="http://schemas.microsoft.com/office/drawing/2014/main" id="{E7B7A752-8E1D-412C-AB70-B141726E1059}"/>
              </a:ext>
            </a:extLst>
          </p:cNvPr>
          <p:cNvSpPr txBox="1"/>
          <p:nvPr/>
        </p:nvSpPr>
        <p:spPr>
          <a:xfrm>
            <a:off x="5724128" y="5189130"/>
            <a:ext cx="1368152"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dirty="0"/>
              <a:t>逆温度</a:t>
            </a:r>
          </a:p>
        </p:txBody>
      </p:sp>
      <mc:AlternateContent xmlns:mc="http://schemas.openxmlformats.org/markup-compatibility/2006" xmlns:a14="http://schemas.microsoft.com/office/drawing/2010/main">
        <mc:Choice Requires="a14">
          <p:sp>
            <p:nvSpPr>
              <p:cNvPr id="33" name="テキスト ボックス 5">
                <a:extLst>
                  <a:ext uri="{FF2B5EF4-FFF2-40B4-BE49-F238E27FC236}">
                    <a16:creationId xmlns:a16="http://schemas.microsoft.com/office/drawing/2014/main" id="{69E26310-6E6B-4628-B55D-38E639B45E65}"/>
                  </a:ext>
                </a:extLst>
              </p:cNvPr>
              <p:cNvSpPr txBox="1"/>
              <p:nvPr/>
            </p:nvSpPr>
            <p:spPr>
              <a:xfrm>
                <a:off x="7668344" y="4653136"/>
                <a:ext cx="432048" cy="43088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𝑘</m:t>
                          </m:r>
                        </m:e>
                        <m:sub>
                          <m:r>
                            <a:rPr kumimoji="1" lang="en-US" altLang="ja-JP" sz="2800" b="0" i="1" smtClean="0">
                              <a:latin typeface="Cambria Math" panose="02040503050406030204" pitchFamily="18" charset="0"/>
                            </a:rPr>
                            <m:t>𝐵</m:t>
                          </m:r>
                        </m:sub>
                      </m:sSub>
                    </m:oMath>
                  </m:oMathPara>
                </a14:m>
                <a:endParaRPr kumimoji="1" lang="ja-JP" altLang="en-US" sz="2800" dirty="0"/>
              </a:p>
            </p:txBody>
          </p:sp>
        </mc:Choice>
        <mc:Fallback xmlns="">
          <p:sp>
            <p:nvSpPr>
              <p:cNvPr id="33" name="テキスト ボックス 5">
                <a:extLst>
                  <a:ext uri="{FF2B5EF4-FFF2-40B4-BE49-F238E27FC236}">
                    <a16:creationId xmlns:a16="http://schemas.microsoft.com/office/drawing/2014/main" id="{69E26310-6E6B-4628-B55D-38E639B45E65}"/>
                  </a:ext>
                </a:extLst>
              </p:cNvPr>
              <p:cNvSpPr txBox="1">
                <a:spLocks noRot="1" noChangeAspect="1" noMove="1" noResize="1" noEditPoints="1" noAdjustHandles="1" noChangeArrowheads="1" noChangeShapeType="1" noTextEdit="1"/>
              </p:cNvSpPr>
              <p:nvPr/>
            </p:nvSpPr>
            <p:spPr>
              <a:xfrm>
                <a:off x="7668344" y="4653136"/>
                <a:ext cx="432048" cy="430887"/>
              </a:xfrm>
              <a:prstGeom prst="rect">
                <a:avLst/>
              </a:prstGeom>
              <a:blipFill>
                <a:blip r:embed="rId7"/>
                <a:stretch>
                  <a:fillRect/>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FEEA677B-C76D-41A4-9EA5-C9CE391F3026}"/>
              </a:ext>
            </a:extLst>
          </p:cNvPr>
          <p:cNvSpPr txBox="1"/>
          <p:nvPr/>
        </p:nvSpPr>
        <p:spPr>
          <a:xfrm>
            <a:off x="323528" y="4221088"/>
            <a:ext cx="5262979" cy="369332"/>
          </a:xfrm>
          <a:prstGeom prst="rect">
            <a:avLst/>
          </a:prstGeom>
          <a:noFill/>
        </p:spPr>
        <p:txBody>
          <a:bodyPr wrap="none" rtlCol="0">
            <a:spAutoFit/>
          </a:bodyPr>
          <a:lstStyle/>
          <a:p>
            <a:r>
              <a:rPr lang="ja-JP" altLang="en-US" dirty="0"/>
              <a:t>この状態の出現確率がボルツマン重みに比例する</a:t>
            </a:r>
            <a:endParaRPr kumimoji="1" lang="ja-JP" altLang="en-US" dirty="0"/>
          </a:p>
        </p:txBody>
      </p:sp>
      <p:sp>
        <p:nvSpPr>
          <p:cNvPr id="36" name="テキスト ボックス 35">
            <a:extLst>
              <a:ext uri="{FF2B5EF4-FFF2-40B4-BE49-F238E27FC236}">
                <a16:creationId xmlns:a16="http://schemas.microsoft.com/office/drawing/2014/main" id="{2E0EAF11-C7EC-41DB-B8F9-D5523D26CC14}"/>
              </a:ext>
            </a:extLst>
          </p:cNvPr>
          <p:cNvSpPr txBox="1"/>
          <p:nvPr/>
        </p:nvSpPr>
        <p:spPr>
          <a:xfrm>
            <a:off x="251520" y="5949280"/>
            <a:ext cx="6340197" cy="461665"/>
          </a:xfrm>
          <a:prstGeom prst="rect">
            <a:avLst/>
          </a:prstGeom>
          <a:noFill/>
        </p:spPr>
        <p:txBody>
          <a:bodyPr wrap="none" rtlCol="0">
            <a:spAutoFit/>
          </a:bodyPr>
          <a:lstStyle/>
          <a:p>
            <a:r>
              <a:rPr kumimoji="1" lang="ja-JP" altLang="en-US" sz="2400" dirty="0"/>
              <a:t>この時、エネルギーの温度依存性を知りたい</a:t>
            </a:r>
          </a:p>
        </p:txBody>
      </p:sp>
    </p:spTree>
    <p:extLst>
      <p:ext uri="{BB962C8B-B14F-4D97-AF65-F5344CB8AC3E}">
        <p14:creationId xmlns:p14="http://schemas.microsoft.com/office/powerpoint/2010/main" val="3596139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4A17C86-2BE4-4593-90E5-A208A1E8231F}"/>
              </a:ext>
            </a:extLst>
          </p:cNvPr>
          <p:cNvSpPr>
            <a:spLocks noGrp="1"/>
          </p:cNvSpPr>
          <p:nvPr>
            <p:ph type="body" sz="quarter" idx="10"/>
          </p:nvPr>
        </p:nvSpPr>
        <p:spPr/>
        <p:txBody>
          <a:bodyPr/>
          <a:lstStyle/>
          <a:p>
            <a:r>
              <a:rPr kumimoji="1" lang="ja-JP" altLang="en-US" dirty="0"/>
              <a:t>エネルギーの振る舞い</a:t>
            </a:r>
          </a:p>
        </p:txBody>
      </p:sp>
      <p:grpSp>
        <p:nvGrpSpPr>
          <p:cNvPr id="37" name="グループ化 36">
            <a:extLst>
              <a:ext uri="{FF2B5EF4-FFF2-40B4-BE49-F238E27FC236}">
                <a16:creationId xmlns:a16="http://schemas.microsoft.com/office/drawing/2014/main" id="{EA82EBF5-4AE8-4A8E-B3B8-35AB938FE584}"/>
              </a:ext>
            </a:extLst>
          </p:cNvPr>
          <p:cNvGrpSpPr/>
          <p:nvPr/>
        </p:nvGrpSpPr>
        <p:grpSpPr>
          <a:xfrm>
            <a:off x="899592" y="2132856"/>
            <a:ext cx="1224136" cy="1224136"/>
            <a:chOff x="395536" y="2780928"/>
            <a:chExt cx="2160240" cy="2160240"/>
          </a:xfrm>
        </p:grpSpPr>
        <p:grpSp>
          <p:nvGrpSpPr>
            <p:cNvPr id="3" name="グループ化 2">
              <a:extLst>
                <a:ext uri="{FF2B5EF4-FFF2-40B4-BE49-F238E27FC236}">
                  <a16:creationId xmlns:a16="http://schemas.microsoft.com/office/drawing/2014/main" id="{5EA5DD90-6DFC-40A6-8665-1DD4187F4FB9}"/>
                </a:ext>
              </a:extLst>
            </p:cNvPr>
            <p:cNvGrpSpPr/>
            <p:nvPr/>
          </p:nvGrpSpPr>
          <p:grpSpPr>
            <a:xfrm rot="10800000">
              <a:off x="395536" y="2780928"/>
              <a:ext cx="720080" cy="720080"/>
              <a:chOff x="792000" y="2529000"/>
              <a:chExt cx="360000" cy="360000"/>
            </a:xfrm>
          </p:grpSpPr>
          <p:sp>
            <p:nvSpPr>
              <p:cNvPr id="4" name="楕円 3">
                <a:extLst>
                  <a:ext uri="{FF2B5EF4-FFF2-40B4-BE49-F238E27FC236}">
                    <a16:creationId xmlns:a16="http://schemas.microsoft.com/office/drawing/2014/main" id="{D0B37A89-69C7-49E0-A64D-73B00CAFD4E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下 4">
                <a:extLst>
                  <a:ext uri="{FF2B5EF4-FFF2-40B4-BE49-F238E27FC236}">
                    <a16:creationId xmlns:a16="http://schemas.microsoft.com/office/drawing/2014/main" id="{E4DDEB64-EDF5-446E-B189-D9379443799C}"/>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 name="直線コネクタ 5">
              <a:extLst>
                <a:ext uri="{FF2B5EF4-FFF2-40B4-BE49-F238E27FC236}">
                  <a16:creationId xmlns:a16="http://schemas.microsoft.com/office/drawing/2014/main" id="{1A01CE7F-1485-4755-BDA3-0F51FBEF2750}"/>
                </a:ext>
              </a:extLst>
            </p:cNvPr>
            <p:cNvCxnSpPr>
              <a:cxnSpLocks/>
            </p:cNvCxnSpPr>
            <p:nvPr/>
          </p:nvCxnSpPr>
          <p:spPr>
            <a:xfrm>
              <a:off x="1115616" y="314096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 name="グループ化 6">
              <a:extLst>
                <a:ext uri="{FF2B5EF4-FFF2-40B4-BE49-F238E27FC236}">
                  <a16:creationId xmlns:a16="http://schemas.microsoft.com/office/drawing/2014/main" id="{F7620B4D-9BC2-43B2-8002-FAF75580DED2}"/>
                </a:ext>
              </a:extLst>
            </p:cNvPr>
            <p:cNvGrpSpPr/>
            <p:nvPr/>
          </p:nvGrpSpPr>
          <p:grpSpPr>
            <a:xfrm rot="10800000">
              <a:off x="1835696" y="2780928"/>
              <a:ext cx="720080" cy="720080"/>
              <a:chOff x="792000" y="2529000"/>
              <a:chExt cx="360000" cy="360000"/>
            </a:xfrm>
          </p:grpSpPr>
          <p:sp>
            <p:nvSpPr>
              <p:cNvPr id="8" name="楕円 7">
                <a:extLst>
                  <a:ext uri="{FF2B5EF4-FFF2-40B4-BE49-F238E27FC236}">
                    <a16:creationId xmlns:a16="http://schemas.microsoft.com/office/drawing/2014/main" id="{7B7938BC-5034-4D0F-B75E-A11059AA2769}"/>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下 8">
                <a:extLst>
                  <a:ext uri="{FF2B5EF4-FFF2-40B4-BE49-F238E27FC236}">
                    <a16:creationId xmlns:a16="http://schemas.microsoft.com/office/drawing/2014/main" id="{50A89ECC-9577-48E2-A216-3299C7A14284}"/>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C5F276B2-25D2-4ADD-ACDA-DF494C565518}"/>
                </a:ext>
              </a:extLst>
            </p:cNvPr>
            <p:cNvGrpSpPr/>
            <p:nvPr/>
          </p:nvGrpSpPr>
          <p:grpSpPr>
            <a:xfrm rot="10800000">
              <a:off x="395536" y="4221088"/>
              <a:ext cx="720080" cy="720080"/>
              <a:chOff x="792000" y="2529000"/>
              <a:chExt cx="360000" cy="360000"/>
            </a:xfrm>
          </p:grpSpPr>
          <p:sp>
            <p:nvSpPr>
              <p:cNvPr id="11" name="楕円 10">
                <a:extLst>
                  <a:ext uri="{FF2B5EF4-FFF2-40B4-BE49-F238E27FC236}">
                    <a16:creationId xmlns:a16="http://schemas.microsoft.com/office/drawing/2014/main" id="{B1B18AF0-C63F-437C-B2C0-7B40CCD0426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矢印: 下 11">
                <a:extLst>
                  <a:ext uri="{FF2B5EF4-FFF2-40B4-BE49-F238E27FC236}">
                    <a16:creationId xmlns:a16="http://schemas.microsoft.com/office/drawing/2014/main" id="{20B6A27E-7AFC-4D01-9121-F981995DEDC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コネクタ 12">
              <a:extLst>
                <a:ext uri="{FF2B5EF4-FFF2-40B4-BE49-F238E27FC236}">
                  <a16:creationId xmlns:a16="http://schemas.microsoft.com/office/drawing/2014/main" id="{6EB43288-84E3-465E-B4C2-FC56BACB0096}"/>
                </a:ext>
              </a:extLst>
            </p:cNvPr>
            <p:cNvCxnSpPr>
              <a:cxnSpLocks/>
            </p:cNvCxnSpPr>
            <p:nvPr/>
          </p:nvCxnSpPr>
          <p:spPr>
            <a:xfrm>
              <a:off x="1115616" y="458112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グループ化 13">
              <a:extLst>
                <a:ext uri="{FF2B5EF4-FFF2-40B4-BE49-F238E27FC236}">
                  <a16:creationId xmlns:a16="http://schemas.microsoft.com/office/drawing/2014/main" id="{AA68AC09-DE6F-480B-8871-5F25D268DAAB}"/>
                </a:ext>
              </a:extLst>
            </p:cNvPr>
            <p:cNvGrpSpPr/>
            <p:nvPr/>
          </p:nvGrpSpPr>
          <p:grpSpPr>
            <a:xfrm rot="10800000">
              <a:off x="1835696" y="4221088"/>
              <a:ext cx="720080" cy="720080"/>
              <a:chOff x="792000" y="2529000"/>
              <a:chExt cx="360000" cy="360000"/>
            </a:xfrm>
          </p:grpSpPr>
          <p:sp>
            <p:nvSpPr>
              <p:cNvPr id="15" name="楕円 14">
                <a:extLst>
                  <a:ext uri="{FF2B5EF4-FFF2-40B4-BE49-F238E27FC236}">
                    <a16:creationId xmlns:a16="http://schemas.microsoft.com/office/drawing/2014/main" id="{D5126AD2-5BA9-4434-B633-49BBED80E5B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891B8DE9-043B-43AA-9F61-D098592BF5AE}"/>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 name="直線コネクタ 16">
              <a:extLst>
                <a:ext uri="{FF2B5EF4-FFF2-40B4-BE49-F238E27FC236}">
                  <a16:creationId xmlns:a16="http://schemas.microsoft.com/office/drawing/2014/main" id="{8DEB3483-FCBD-44E5-A3A0-43672F1EAC18}"/>
                </a:ext>
              </a:extLst>
            </p:cNvPr>
            <p:cNvCxnSpPr>
              <a:cxnSpLocks/>
            </p:cNvCxnSpPr>
            <p:nvPr/>
          </p:nvCxnSpPr>
          <p:spPr>
            <a:xfrm>
              <a:off x="219573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37F139C-77C8-4465-9D43-80B3ED2AE12F}"/>
                </a:ext>
              </a:extLst>
            </p:cNvPr>
            <p:cNvCxnSpPr>
              <a:cxnSpLocks/>
            </p:cNvCxnSpPr>
            <p:nvPr/>
          </p:nvCxnSpPr>
          <p:spPr>
            <a:xfrm flipV="1">
              <a:off x="75557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グループ化 38">
            <a:extLst>
              <a:ext uri="{FF2B5EF4-FFF2-40B4-BE49-F238E27FC236}">
                <a16:creationId xmlns:a16="http://schemas.microsoft.com/office/drawing/2014/main" id="{B02F07C1-CE19-4C71-B05F-F38B5349F7D8}"/>
              </a:ext>
            </a:extLst>
          </p:cNvPr>
          <p:cNvGrpSpPr/>
          <p:nvPr/>
        </p:nvGrpSpPr>
        <p:grpSpPr>
          <a:xfrm rot="10800000">
            <a:off x="2483768" y="2132856"/>
            <a:ext cx="1224136" cy="1224136"/>
            <a:chOff x="395536" y="2780928"/>
            <a:chExt cx="2160240" cy="2160240"/>
          </a:xfrm>
        </p:grpSpPr>
        <p:grpSp>
          <p:nvGrpSpPr>
            <p:cNvPr id="40" name="グループ化 39">
              <a:extLst>
                <a:ext uri="{FF2B5EF4-FFF2-40B4-BE49-F238E27FC236}">
                  <a16:creationId xmlns:a16="http://schemas.microsoft.com/office/drawing/2014/main" id="{D656744A-A4E0-49CF-BEC7-B12B33618522}"/>
                </a:ext>
              </a:extLst>
            </p:cNvPr>
            <p:cNvGrpSpPr/>
            <p:nvPr/>
          </p:nvGrpSpPr>
          <p:grpSpPr>
            <a:xfrm rot="10800000">
              <a:off x="395536" y="2780928"/>
              <a:ext cx="720080" cy="720080"/>
              <a:chOff x="792000" y="2529000"/>
              <a:chExt cx="360000" cy="360000"/>
            </a:xfrm>
          </p:grpSpPr>
          <p:sp>
            <p:nvSpPr>
              <p:cNvPr id="54" name="楕円 53">
                <a:extLst>
                  <a:ext uri="{FF2B5EF4-FFF2-40B4-BE49-F238E27FC236}">
                    <a16:creationId xmlns:a16="http://schemas.microsoft.com/office/drawing/2014/main" id="{278537FB-6D08-4434-8EEE-379D5DDC681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矢印: 下 54">
                <a:extLst>
                  <a:ext uri="{FF2B5EF4-FFF2-40B4-BE49-F238E27FC236}">
                    <a16:creationId xmlns:a16="http://schemas.microsoft.com/office/drawing/2014/main" id="{B1469FAA-93AA-455B-8D2B-DA28B7C9270D}"/>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1" name="直線コネクタ 40">
              <a:extLst>
                <a:ext uri="{FF2B5EF4-FFF2-40B4-BE49-F238E27FC236}">
                  <a16:creationId xmlns:a16="http://schemas.microsoft.com/office/drawing/2014/main" id="{5805624C-CE5A-490E-AF8A-86C8C3E2E904}"/>
                </a:ext>
              </a:extLst>
            </p:cNvPr>
            <p:cNvCxnSpPr>
              <a:cxnSpLocks/>
            </p:cNvCxnSpPr>
            <p:nvPr/>
          </p:nvCxnSpPr>
          <p:spPr>
            <a:xfrm>
              <a:off x="1115616" y="314096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CBC9AC19-4D58-4C64-9968-D02CF0B9BC5E}"/>
                </a:ext>
              </a:extLst>
            </p:cNvPr>
            <p:cNvGrpSpPr/>
            <p:nvPr/>
          </p:nvGrpSpPr>
          <p:grpSpPr>
            <a:xfrm rot="10800000">
              <a:off x="1835696" y="2780928"/>
              <a:ext cx="720080" cy="720080"/>
              <a:chOff x="792000" y="2529000"/>
              <a:chExt cx="360000" cy="360000"/>
            </a:xfrm>
          </p:grpSpPr>
          <p:sp>
            <p:nvSpPr>
              <p:cNvPr id="52" name="楕円 51">
                <a:extLst>
                  <a:ext uri="{FF2B5EF4-FFF2-40B4-BE49-F238E27FC236}">
                    <a16:creationId xmlns:a16="http://schemas.microsoft.com/office/drawing/2014/main" id="{4665D82C-8408-4C83-B1AB-47E89CF4170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矢印: 下 52">
                <a:extLst>
                  <a:ext uri="{FF2B5EF4-FFF2-40B4-BE49-F238E27FC236}">
                    <a16:creationId xmlns:a16="http://schemas.microsoft.com/office/drawing/2014/main" id="{73DCC8A3-2F0B-47A2-9251-6AE84F721D6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3" name="グループ化 42">
              <a:extLst>
                <a:ext uri="{FF2B5EF4-FFF2-40B4-BE49-F238E27FC236}">
                  <a16:creationId xmlns:a16="http://schemas.microsoft.com/office/drawing/2014/main" id="{7B04DAC5-FC20-4FA0-9B52-A61C6DC3C2B7}"/>
                </a:ext>
              </a:extLst>
            </p:cNvPr>
            <p:cNvGrpSpPr/>
            <p:nvPr/>
          </p:nvGrpSpPr>
          <p:grpSpPr>
            <a:xfrm rot="10800000">
              <a:off x="395536" y="4221088"/>
              <a:ext cx="720080" cy="720080"/>
              <a:chOff x="792000" y="2529000"/>
              <a:chExt cx="360000" cy="360000"/>
            </a:xfrm>
          </p:grpSpPr>
          <p:sp>
            <p:nvSpPr>
              <p:cNvPr id="50" name="楕円 49">
                <a:extLst>
                  <a:ext uri="{FF2B5EF4-FFF2-40B4-BE49-F238E27FC236}">
                    <a16:creationId xmlns:a16="http://schemas.microsoft.com/office/drawing/2014/main" id="{D540CC7E-7D66-4889-90D9-FB84DA370C2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矢印: 下 50">
                <a:extLst>
                  <a:ext uri="{FF2B5EF4-FFF2-40B4-BE49-F238E27FC236}">
                    <a16:creationId xmlns:a16="http://schemas.microsoft.com/office/drawing/2014/main" id="{5B5BA614-8DBA-4021-B586-AD961F449EB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コネクタ 43">
              <a:extLst>
                <a:ext uri="{FF2B5EF4-FFF2-40B4-BE49-F238E27FC236}">
                  <a16:creationId xmlns:a16="http://schemas.microsoft.com/office/drawing/2014/main" id="{089BAB09-B59B-4804-8DEA-928B75CA422D}"/>
                </a:ext>
              </a:extLst>
            </p:cNvPr>
            <p:cNvCxnSpPr>
              <a:cxnSpLocks/>
            </p:cNvCxnSpPr>
            <p:nvPr/>
          </p:nvCxnSpPr>
          <p:spPr>
            <a:xfrm>
              <a:off x="1115616" y="458112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476B5A4B-8F0B-43F8-B7AA-F357AF0C5532}"/>
                </a:ext>
              </a:extLst>
            </p:cNvPr>
            <p:cNvGrpSpPr/>
            <p:nvPr/>
          </p:nvGrpSpPr>
          <p:grpSpPr>
            <a:xfrm rot="10800000">
              <a:off x="1835696" y="4221088"/>
              <a:ext cx="720080" cy="720080"/>
              <a:chOff x="792000" y="2529000"/>
              <a:chExt cx="360000" cy="360000"/>
            </a:xfrm>
          </p:grpSpPr>
          <p:sp>
            <p:nvSpPr>
              <p:cNvPr id="48" name="楕円 47">
                <a:extLst>
                  <a:ext uri="{FF2B5EF4-FFF2-40B4-BE49-F238E27FC236}">
                    <a16:creationId xmlns:a16="http://schemas.microsoft.com/office/drawing/2014/main" id="{26511DB6-D112-46E0-B386-04F11D533E2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矢印: 下 48">
                <a:extLst>
                  <a:ext uri="{FF2B5EF4-FFF2-40B4-BE49-F238E27FC236}">
                    <a16:creationId xmlns:a16="http://schemas.microsoft.com/office/drawing/2014/main" id="{E577137B-D04A-4B23-9AE2-DE2D31DB2F3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6" name="直線コネクタ 45">
              <a:extLst>
                <a:ext uri="{FF2B5EF4-FFF2-40B4-BE49-F238E27FC236}">
                  <a16:creationId xmlns:a16="http://schemas.microsoft.com/office/drawing/2014/main" id="{3E9BF67A-3C81-4BBE-B17A-A75FE6E99248}"/>
                </a:ext>
              </a:extLst>
            </p:cNvPr>
            <p:cNvCxnSpPr>
              <a:cxnSpLocks/>
            </p:cNvCxnSpPr>
            <p:nvPr/>
          </p:nvCxnSpPr>
          <p:spPr>
            <a:xfrm>
              <a:off x="219573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AB79FB8D-1768-46A3-B554-B08FC9BFB646}"/>
                </a:ext>
              </a:extLst>
            </p:cNvPr>
            <p:cNvCxnSpPr>
              <a:cxnSpLocks/>
            </p:cNvCxnSpPr>
            <p:nvPr/>
          </p:nvCxnSpPr>
          <p:spPr>
            <a:xfrm flipV="1">
              <a:off x="75557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7" name="テキスト ボックス 49">
            <a:extLst>
              <a:ext uri="{FF2B5EF4-FFF2-40B4-BE49-F238E27FC236}">
                <a16:creationId xmlns:a16="http://schemas.microsoft.com/office/drawing/2014/main" id="{9504C300-FA54-4ED9-994A-6DDC531DBC19}"/>
              </a:ext>
            </a:extLst>
          </p:cNvPr>
          <p:cNvSpPr txBox="1"/>
          <p:nvPr/>
        </p:nvSpPr>
        <p:spPr>
          <a:xfrm>
            <a:off x="1763688" y="980728"/>
            <a:ext cx="1107996"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600" dirty="0"/>
              <a:t>低温</a:t>
            </a:r>
          </a:p>
        </p:txBody>
      </p:sp>
      <p:sp>
        <p:nvSpPr>
          <p:cNvPr id="84" name="四角形: 角を丸くする 83">
            <a:extLst>
              <a:ext uri="{FF2B5EF4-FFF2-40B4-BE49-F238E27FC236}">
                <a16:creationId xmlns:a16="http://schemas.microsoft.com/office/drawing/2014/main" id="{405A3FD9-24C1-4555-9911-DD3D691FCB22}"/>
              </a:ext>
            </a:extLst>
          </p:cNvPr>
          <p:cNvSpPr/>
          <p:nvPr/>
        </p:nvSpPr>
        <p:spPr>
          <a:xfrm>
            <a:off x="467544" y="1700808"/>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テキスト ボックス 49">
            <a:extLst>
              <a:ext uri="{FF2B5EF4-FFF2-40B4-BE49-F238E27FC236}">
                <a16:creationId xmlns:a16="http://schemas.microsoft.com/office/drawing/2014/main" id="{2DE080C0-72BE-4C22-839D-DD229F260C29}"/>
              </a:ext>
            </a:extLst>
          </p:cNvPr>
          <p:cNvSpPr txBox="1"/>
          <p:nvPr/>
        </p:nvSpPr>
        <p:spPr>
          <a:xfrm>
            <a:off x="6228184" y="980728"/>
            <a:ext cx="1107996"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3600" dirty="0"/>
              <a:t>高</a:t>
            </a:r>
            <a:r>
              <a:rPr kumimoji="1" lang="ja-JP" altLang="en-US" sz="3600" dirty="0"/>
              <a:t>温</a:t>
            </a:r>
          </a:p>
        </p:txBody>
      </p:sp>
      <p:sp>
        <p:nvSpPr>
          <p:cNvPr id="107" name="テキスト ボックス 106">
            <a:extLst>
              <a:ext uri="{FF2B5EF4-FFF2-40B4-BE49-F238E27FC236}">
                <a16:creationId xmlns:a16="http://schemas.microsoft.com/office/drawing/2014/main" id="{6653E554-58FF-4D9A-BEEC-01729FF7C5D6}"/>
              </a:ext>
            </a:extLst>
          </p:cNvPr>
          <p:cNvSpPr txBox="1"/>
          <p:nvPr/>
        </p:nvSpPr>
        <p:spPr>
          <a:xfrm>
            <a:off x="395536" y="3933056"/>
            <a:ext cx="4031873" cy="1323439"/>
          </a:xfrm>
          <a:prstGeom prst="rect">
            <a:avLst/>
          </a:prstGeom>
          <a:noFill/>
        </p:spPr>
        <p:txBody>
          <a:bodyPr wrap="none" rtlCol="0">
            <a:spAutoFit/>
          </a:bodyPr>
          <a:lstStyle/>
          <a:p>
            <a:r>
              <a:rPr kumimoji="1" lang="ja-JP" altLang="en-US" sz="2000" dirty="0"/>
              <a:t>スピンがそろった状態</a:t>
            </a:r>
            <a:endParaRPr kumimoji="1" lang="en-US" altLang="ja-JP" sz="2000" dirty="0"/>
          </a:p>
          <a:p>
            <a:r>
              <a:rPr lang="ja-JP" altLang="en-US" sz="2000" dirty="0"/>
              <a:t>出現確率は</a:t>
            </a:r>
            <a:r>
              <a:rPr lang="ja-JP" altLang="en-US" sz="2000" dirty="0">
                <a:solidFill>
                  <a:srgbClr val="FF0000"/>
                </a:solidFill>
              </a:rPr>
              <a:t>高い</a:t>
            </a:r>
            <a:r>
              <a:rPr lang="ja-JP" altLang="en-US" sz="2000" dirty="0"/>
              <a:t>が、総数が</a:t>
            </a:r>
            <a:r>
              <a:rPr lang="ja-JP" altLang="en-US" sz="2000" dirty="0">
                <a:solidFill>
                  <a:srgbClr val="011893"/>
                </a:solidFill>
              </a:rPr>
              <a:t>少ない</a:t>
            </a:r>
            <a:endParaRPr lang="en-US" altLang="ja-JP" sz="2000" dirty="0">
              <a:solidFill>
                <a:srgbClr val="011893"/>
              </a:solidFill>
            </a:endParaRPr>
          </a:p>
          <a:p>
            <a:r>
              <a:rPr kumimoji="1" lang="ja-JP" altLang="en-US" sz="2000" dirty="0"/>
              <a:t>→エネルギー重視</a:t>
            </a:r>
            <a:endParaRPr kumimoji="1" lang="en-US" altLang="ja-JP" sz="2000" dirty="0"/>
          </a:p>
          <a:p>
            <a:r>
              <a:rPr lang="ja-JP" altLang="en-US" sz="2000" dirty="0"/>
              <a:t>→低温で支配的</a:t>
            </a:r>
            <a:endParaRPr kumimoji="1" lang="ja-JP" altLang="en-US" sz="2000" dirty="0"/>
          </a:p>
        </p:txBody>
      </p:sp>
      <p:sp>
        <p:nvSpPr>
          <p:cNvPr id="261" name="テキスト ボックス 260">
            <a:extLst>
              <a:ext uri="{FF2B5EF4-FFF2-40B4-BE49-F238E27FC236}">
                <a16:creationId xmlns:a16="http://schemas.microsoft.com/office/drawing/2014/main" id="{A6C309F3-54FD-4687-962F-5C2F8AEB928D}"/>
              </a:ext>
            </a:extLst>
          </p:cNvPr>
          <p:cNvSpPr txBox="1"/>
          <p:nvPr/>
        </p:nvSpPr>
        <p:spPr>
          <a:xfrm>
            <a:off x="4788024" y="3933056"/>
            <a:ext cx="3775393" cy="1323439"/>
          </a:xfrm>
          <a:prstGeom prst="rect">
            <a:avLst/>
          </a:prstGeom>
          <a:noFill/>
        </p:spPr>
        <p:txBody>
          <a:bodyPr wrap="none" rtlCol="0">
            <a:spAutoFit/>
          </a:bodyPr>
          <a:lstStyle/>
          <a:p>
            <a:r>
              <a:rPr kumimoji="1" lang="ja-JP" altLang="en-US" sz="2000" dirty="0"/>
              <a:t>スピンがバラバラの状態</a:t>
            </a:r>
            <a:endParaRPr kumimoji="1" lang="en-US" altLang="ja-JP" sz="2000" dirty="0"/>
          </a:p>
          <a:p>
            <a:r>
              <a:rPr lang="ja-JP" altLang="en-US" sz="2000" dirty="0"/>
              <a:t>出現確率は</a:t>
            </a:r>
            <a:r>
              <a:rPr lang="ja-JP" altLang="en-US" sz="2000" dirty="0">
                <a:solidFill>
                  <a:srgbClr val="011893"/>
                </a:solidFill>
              </a:rPr>
              <a:t>低い</a:t>
            </a:r>
            <a:r>
              <a:rPr lang="ja-JP" altLang="en-US" sz="2000" dirty="0"/>
              <a:t>が、総数が</a:t>
            </a:r>
            <a:r>
              <a:rPr lang="ja-JP" altLang="en-US" sz="2000" dirty="0">
                <a:solidFill>
                  <a:srgbClr val="FF0000"/>
                </a:solidFill>
              </a:rPr>
              <a:t>多い</a:t>
            </a:r>
            <a:endParaRPr lang="en-US" altLang="ja-JP" sz="2000" dirty="0">
              <a:solidFill>
                <a:srgbClr val="FF0000"/>
              </a:solidFill>
            </a:endParaRPr>
          </a:p>
          <a:p>
            <a:r>
              <a:rPr kumimoji="1" lang="ja-JP" altLang="en-US" sz="2000" dirty="0"/>
              <a:t>→エントロピー重視</a:t>
            </a:r>
            <a:endParaRPr kumimoji="1" lang="en-US" altLang="ja-JP" sz="2000" dirty="0"/>
          </a:p>
          <a:p>
            <a:r>
              <a:rPr lang="ja-JP" altLang="en-US" sz="2000" dirty="0"/>
              <a:t>→高温で支配的</a:t>
            </a:r>
            <a:endParaRPr kumimoji="1" lang="ja-JP" altLang="en-US" sz="2000" dirty="0"/>
          </a:p>
        </p:txBody>
      </p:sp>
      <p:grpSp>
        <p:nvGrpSpPr>
          <p:cNvPr id="399" name="グループ化 398">
            <a:extLst>
              <a:ext uri="{FF2B5EF4-FFF2-40B4-BE49-F238E27FC236}">
                <a16:creationId xmlns:a16="http://schemas.microsoft.com/office/drawing/2014/main" id="{988D5B87-1CC3-4749-8CC7-59E91780CEE5}"/>
              </a:ext>
            </a:extLst>
          </p:cNvPr>
          <p:cNvGrpSpPr/>
          <p:nvPr/>
        </p:nvGrpSpPr>
        <p:grpSpPr>
          <a:xfrm>
            <a:off x="4716016" y="1700808"/>
            <a:ext cx="3888432" cy="2016224"/>
            <a:chOff x="4716016" y="1700808"/>
            <a:chExt cx="3888432" cy="2016224"/>
          </a:xfrm>
        </p:grpSpPr>
        <p:sp>
          <p:nvSpPr>
            <p:cNvPr id="105" name="四角形: 角を丸くする 104">
              <a:extLst>
                <a:ext uri="{FF2B5EF4-FFF2-40B4-BE49-F238E27FC236}">
                  <a16:creationId xmlns:a16="http://schemas.microsoft.com/office/drawing/2014/main" id="{640A76FF-D30D-4630-B85A-3AB75D058F10}"/>
                </a:ext>
              </a:extLst>
            </p:cNvPr>
            <p:cNvSpPr/>
            <p:nvPr/>
          </p:nvSpPr>
          <p:spPr>
            <a:xfrm>
              <a:off x="4716016" y="1700808"/>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8" name="グループ化 107">
              <a:extLst>
                <a:ext uri="{FF2B5EF4-FFF2-40B4-BE49-F238E27FC236}">
                  <a16:creationId xmlns:a16="http://schemas.microsoft.com/office/drawing/2014/main" id="{E3FDAE80-F69A-48F7-9292-4009ED2F9EE9}"/>
                </a:ext>
              </a:extLst>
            </p:cNvPr>
            <p:cNvGrpSpPr/>
            <p:nvPr/>
          </p:nvGrpSpPr>
          <p:grpSpPr>
            <a:xfrm>
              <a:off x="5004048" y="1988840"/>
              <a:ext cx="720080" cy="720080"/>
              <a:chOff x="395536" y="2780928"/>
              <a:chExt cx="2160240" cy="2160240"/>
            </a:xfrm>
          </p:grpSpPr>
          <p:grpSp>
            <p:nvGrpSpPr>
              <p:cNvPr id="109" name="グループ化 108">
                <a:extLst>
                  <a:ext uri="{FF2B5EF4-FFF2-40B4-BE49-F238E27FC236}">
                    <a16:creationId xmlns:a16="http://schemas.microsoft.com/office/drawing/2014/main" id="{7EE0CABF-6EA5-4A66-A058-1C53FA9D1AC7}"/>
                  </a:ext>
                </a:extLst>
              </p:cNvPr>
              <p:cNvGrpSpPr/>
              <p:nvPr/>
            </p:nvGrpSpPr>
            <p:grpSpPr>
              <a:xfrm rot="10800000">
                <a:off x="395536" y="2780928"/>
                <a:ext cx="720080" cy="720080"/>
                <a:chOff x="792000" y="2529000"/>
                <a:chExt cx="360000" cy="360000"/>
              </a:xfrm>
            </p:grpSpPr>
            <p:sp>
              <p:nvSpPr>
                <p:cNvPr id="123" name="楕円 122">
                  <a:extLst>
                    <a:ext uri="{FF2B5EF4-FFF2-40B4-BE49-F238E27FC236}">
                      <a16:creationId xmlns:a16="http://schemas.microsoft.com/office/drawing/2014/main" id="{3ACF527E-1D9B-4337-A962-E2350407744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4" name="矢印: 下 123">
                  <a:extLst>
                    <a:ext uri="{FF2B5EF4-FFF2-40B4-BE49-F238E27FC236}">
                      <a16:creationId xmlns:a16="http://schemas.microsoft.com/office/drawing/2014/main" id="{4F041428-F9FB-4691-8D0D-45BD23C32EBB}"/>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0" name="直線コネクタ 109">
                <a:extLst>
                  <a:ext uri="{FF2B5EF4-FFF2-40B4-BE49-F238E27FC236}">
                    <a16:creationId xmlns:a16="http://schemas.microsoft.com/office/drawing/2014/main" id="{0888DD2A-A78C-4BED-B583-BCF5B9787F95}"/>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1" name="グループ化 110">
                <a:extLst>
                  <a:ext uri="{FF2B5EF4-FFF2-40B4-BE49-F238E27FC236}">
                    <a16:creationId xmlns:a16="http://schemas.microsoft.com/office/drawing/2014/main" id="{82C4FF48-8D12-4241-B68C-F6FB71233BFF}"/>
                  </a:ext>
                </a:extLst>
              </p:cNvPr>
              <p:cNvGrpSpPr/>
              <p:nvPr/>
            </p:nvGrpSpPr>
            <p:grpSpPr>
              <a:xfrm rot="10800000">
                <a:off x="1835696" y="2780928"/>
                <a:ext cx="720080" cy="720080"/>
                <a:chOff x="792000" y="2529000"/>
                <a:chExt cx="360000" cy="360000"/>
              </a:xfrm>
            </p:grpSpPr>
            <p:sp>
              <p:nvSpPr>
                <p:cNvPr id="121" name="楕円 120">
                  <a:extLst>
                    <a:ext uri="{FF2B5EF4-FFF2-40B4-BE49-F238E27FC236}">
                      <a16:creationId xmlns:a16="http://schemas.microsoft.com/office/drawing/2014/main" id="{55AD6030-BE49-40F8-AD62-F2436F24F27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2" name="矢印: 下 121">
                  <a:extLst>
                    <a:ext uri="{FF2B5EF4-FFF2-40B4-BE49-F238E27FC236}">
                      <a16:creationId xmlns:a16="http://schemas.microsoft.com/office/drawing/2014/main" id="{E13782BD-43AA-4758-96C2-7D99E68C0133}"/>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2" name="グループ化 111">
                <a:extLst>
                  <a:ext uri="{FF2B5EF4-FFF2-40B4-BE49-F238E27FC236}">
                    <a16:creationId xmlns:a16="http://schemas.microsoft.com/office/drawing/2014/main" id="{7A5F2A48-F62F-42B2-9829-E82B443775DC}"/>
                  </a:ext>
                </a:extLst>
              </p:cNvPr>
              <p:cNvGrpSpPr/>
              <p:nvPr/>
            </p:nvGrpSpPr>
            <p:grpSpPr>
              <a:xfrm rot="10800000">
                <a:off x="395536" y="4221088"/>
                <a:ext cx="720080" cy="720080"/>
                <a:chOff x="792000" y="2529000"/>
                <a:chExt cx="360000" cy="360000"/>
              </a:xfrm>
            </p:grpSpPr>
            <p:sp>
              <p:nvSpPr>
                <p:cNvPr id="119" name="楕円 118">
                  <a:extLst>
                    <a:ext uri="{FF2B5EF4-FFF2-40B4-BE49-F238E27FC236}">
                      <a16:creationId xmlns:a16="http://schemas.microsoft.com/office/drawing/2014/main" id="{A9D0715D-1D13-4BE6-B65D-94DFAD3A9452}"/>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0" name="矢印: 下 119">
                  <a:extLst>
                    <a:ext uri="{FF2B5EF4-FFF2-40B4-BE49-F238E27FC236}">
                      <a16:creationId xmlns:a16="http://schemas.microsoft.com/office/drawing/2014/main" id="{410D0C36-7840-4E2C-916E-81DE5128772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3" name="直線コネクタ 112">
                <a:extLst>
                  <a:ext uri="{FF2B5EF4-FFF2-40B4-BE49-F238E27FC236}">
                    <a16:creationId xmlns:a16="http://schemas.microsoft.com/office/drawing/2014/main" id="{08A43506-B789-43BB-A0F1-EC90B2D5F988}"/>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C7EAC891-E4E7-4531-9D30-9DBA41A7FB66}"/>
                  </a:ext>
                </a:extLst>
              </p:cNvPr>
              <p:cNvGrpSpPr/>
              <p:nvPr/>
            </p:nvGrpSpPr>
            <p:grpSpPr>
              <a:xfrm rot="10800000">
                <a:off x="1835696" y="4221088"/>
                <a:ext cx="720080" cy="720080"/>
                <a:chOff x="792000" y="2529000"/>
                <a:chExt cx="360000" cy="360000"/>
              </a:xfrm>
            </p:grpSpPr>
            <p:sp>
              <p:nvSpPr>
                <p:cNvPr id="117" name="楕円 116">
                  <a:extLst>
                    <a:ext uri="{FF2B5EF4-FFF2-40B4-BE49-F238E27FC236}">
                      <a16:creationId xmlns:a16="http://schemas.microsoft.com/office/drawing/2014/main" id="{13CA2186-EBF9-446E-9D4D-F30C139D955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8" name="矢印: 下 117">
                  <a:extLst>
                    <a:ext uri="{FF2B5EF4-FFF2-40B4-BE49-F238E27FC236}">
                      <a16:creationId xmlns:a16="http://schemas.microsoft.com/office/drawing/2014/main" id="{7E96B4AE-4D4C-4D80-ACC1-C42F300E8C9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5" name="直線コネクタ 114">
                <a:extLst>
                  <a:ext uri="{FF2B5EF4-FFF2-40B4-BE49-F238E27FC236}">
                    <a16:creationId xmlns:a16="http://schemas.microsoft.com/office/drawing/2014/main" id="{C3FBBCEF-7B7A-4F66-844F-E24BC649C485}"/>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50F03D79-46EB-40C3-9348-831B58212032}"/>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9" name="グループ化 278">
              <a:extLst>
                <a:ext uri="{FF2B5EF4-FFF2-40B4-BE49-F238E27FC236}">
                  <a16:creationId xmlns:a16="http://schemas.microsoft.com/office/drawing/2014/main" id="{72EC5F8A-F61C-4A70-BDF1-80E3EE20CB17}"/>
                </a:ext>
              </a:extLst>
            </p:cNvPr>
            <p:cNvGrpSpPr/>
            <p:nvPr/>
          </p:nvGrpSpPr>
          <p:grpSpPr>
            <a:xfrm>
              <a:off x="5868144" y="1988840"/>
              <a:ext cx="720080" cy="720080"/>
              <a:chOff x="395536" y="2780928"/>
              <a:chExt cx="2160240" cy="2160240"/>
            </a:xfrm>
          </p:grpSpPr>
          <p:grpSp>
            <p:nvGrpSpPr>
              <p:cNvPr id="280" name="グループ化 279">
                <a:extLst>
                  <a:ext uri="{FF2B5EF4-FFF2-40B4-BE49-F238E27FC236}">
                    <a16:creationId xmlns:a16="http://schemas.microsoft.com/office/drawing/2014/main" id="{40A4567F-0CFD-46B0-BB6F-D99828B82815}"/>
                  </a:ext>
                </a:extLst>
              </p:cNvPr>
              <p:cNvGrpSpPr/>
              <p:nvPr/>
            </p:nvGrpSpPr>
            <p:grpSpPr>
              <a:xfrm rot="10800000">
                <a:off x="395536" y="2780928"/>
                <a:ext cx="720080" cy="720080"/>
                <a:chOff x="792000" y="2529000"/>
                <a:chExt cx="360000" cy="360000"/>
              </a:xfrm>
            </p:grpSpPr>
            <p:sp>
              <p:nvSpPr>
                <p:cNvPr id="294" name="楕円 293">
                  <a:extLst>
                    <a:ext uri="{FF2B5EF4-FFF2-40B4-BE49-F238E27FC236}">
                      <a16:creationId xmlns:a16="http://schemas.microsoft.com/office/drawing/2014/main" id="{3F82F1FB-DAD8-402E-9B6E-4F73B116ACD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5" name="矢印: 下 294">
                  <a:extLst>
                    <a:ext uri="{FF2B5EF4-FFF2-40B4-BE49-F238E27FC236}">
                      <a16:creationId xmlns:a16="http://schemas.microsoft.com/office/drawing/2014/main" id="{BCED4638-1AC7-4D09-88E0-D1609898F89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1" name="直線コネクタ 280">
                <a:extLst>
                  <a:ext uri="{FF2B5EF4-FFF2-40B4-BE49-F238E27FC236}">
                    <a16:creationId xmlns:a16="http://schemas.microsoft.com/office/drawing/2014/main" id="{E049B5AF-C546-464C-A8F8-F62E3D6E2C00}"/>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82" name="グループ化 281">
                <a:extLst>
                  <a:ext uri="{FF2B5EF4-FFF2-40B4-BE49-F238E27FC236}">
                    <a16:creationId xmlns:a16="http://schemas.microsoft.com/office/drawing/2014/main" id="{68E7F5EB-30DF-4C5F-9269-F6E6DA73CF7C}"/>
                  </a:ext>
                </a:extLst>
              </p:cNvPr>
              <p:cNvGrpSpPr/>
              <p:nvPr/>
            </p:nvGrpSpPr>
            <p:grpSpPr>
              <a:xfrm rot="10800000">
                <a:off x="1835696" y="2780928"/>
                <a:ext cx="720080" cy="720080"/>
                <a:chOff x="792000" y="2529000"/>
                <a:chExt cx="360000" cy="360000"/>
              </a:xfrm>
            </p:grpSpPr>
            <p:sp>
              <p:nvSpPr>
                <p:cNvPr id="292" name="楕円 291">
                  <a:extLst>
                    <a:ext uri="{FF2B5EF4-FFF2-40B4-BE49-F238E27FC236}">
                      <a16:creationId xmlns:a16="http://schemas.microsoft.com/office/drawing/2014/main" id="{B3660478-8AFF-4145-9722-70B64364F342}"/>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3" name="矢印: 下 292">
                  <a:extLst>
                    <a:ext uri="{FF2B5EF4-FFF2-40B4-BE49-F238E27FC236}">
                      <a16:creationId xmlns:a16="http://schemas.microsoft.com/office/drawing/2014/main" id="{DD37AC95-2973-4092-B98D-E1AB74A6C029}"/>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3" name="グループ化 282">
                <a:extLst>
                  <a:ext uri="{FF2B5EF4-FFF2-40B4-BE49-F238E27FC236}">
                    <a16:creationId xmlns:a16="http://schemas.microsoft.com/office/drawing/2014/main" id="{D5018426-25D5-4F13-8C81-43211FA6A681}"/>
                  </a:ext>
                </a:extLst>
              </p:cNvPr>
              <p:cNvGrpSpPr/>
              <p:nvPr/>
            </p:nvGrpSpPr>
            <p:grpSpPr>
              <a:xfrm rot="10800000">
                <a:off x="395536" y="4221088"/>
                <a:ext cx="720080" cy="720080"/>
                <a:chOff x="792000" y="2529000"/>
                <a:chExt cx="360000" cy="360000"/>
              </a:xfrm>
            </p:grpSpPr>
            <p:sp>
              <p:nvSpPr>
                <p:cNvPr id="290" name="楕円 289">
                  <a:extLst>
                    <a:ext uri="{FF2B5EF4-FFF2-40B4-BE49-F238E27FC236}">
                      <a16:creationId xmlns:a16="http://schemas.microsoft.com/office/drawing/2014/main" id="{0DD318BC-F0B7-41D7-8A09-5E5D0F2C3AD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1" name="矢印: 下 290">
                  <a:extLst>
                    <a:ext uri="{FF2B5EF4-FFF2-40B4-BE49-F238E27FC236}">
                      <a16:creationId xmlns:a16="http://schemas.microsoft.com/office/drawing/2014/main" id="{91CF5D3F-1C16-4EF7-B2AC-579D57B5E5FF}"/>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4" name="直線コネクタ 283">
                <a:extLst>
                  <a:ext uri="{FF2B5EF4-FFF2-40B4-BE49-F238E27FC236}">
                    <a16:creationId xmlns:a16="http://schemas.microsoft.com/office/drawing/2014/main" id="{97505430-D938-4B18-BA0F-B49155D9D3CB}"/>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85" name="グループ化 284">
                <a:extLst>
                  <a:ext uri="{FF2B5EF4-FFF2-40B4-BE49-F238E27FC236}">
                    <a16:creationId xmlns:a16="http://schemas.microsoft.com/office/drawing/2014/main" id="{1B8D59B6-07B4-4868-BECB-F0C7A301A60C}"/>
                  </a:ext>
                </a:extLst>
              </p:cNvPr>
              <p:cNvGrpSpPr/>
              <p:nvPr/>
            </p:nvGrpSpPr>
            <p:grpSpPr>
              <a:xfrm rot="10800000">
                <a:off x="1835696" y="4221088"/>
                <a:ext cx="720080" cy="720080"/>
                <a:chOff x="792000" y="2529000"/>
                <a:chExt cx="360000" cy="360000"/>
              </a:xfrm>
            </p:grpSpPr>
            <p:sp>
              <p:nvSpPr>
                <p:cNvPr id="288" name="楕円 287">
                  <a:extLst>
                    <a:ext uri="{FF2B5EF4-FFF2-40B4-BE49-F238E27FC236}">
                      <a16:creationId xmlns:a16="http://schemas.microsoft.com/office/drawing/2014/main" id="{F7039161-EC26-4B03-8925-B67E13BA72AD}"/>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9" name="矢印: 下 288">
                  <a:extLst>
                    <a:ext uri="{FF2B5EF4-FFF2-40B4-BE49-F238E27FC236}">
                      <a16:creationId xmlns:a16="http://schemas.microsoft.com/office/drawing/2014/main" id="{E890854A-CEF7-45F0-AD64-C248AB135C85}"/>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6" name="直線コネクタ 285">
                <a:extLst>
                  <a:ext uri="{FF2B5EF4-FFF2-40B4-BE49-F238E27FC236}">
                    <a16:creationId xmlns:a16="http://schemas.microsoft.com/office/drawing/2014/main" id="{57017C62-78D6-4727-A589-70EFF9231308}"/>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7" name="直線コネクタ 286">
                <a:extLst>
                  <a:ext uri="{FF2B5EF4-FFF2-40B4-BE49-F238E27FC236}">
                    <a16:creationId xmlns:a16="http://schemas.microsoft.com/office/drawing/2014/main" id="{43F9CD50-5B1E-4C12-92FA-D0D50B2F9182}"/>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6" name="グループ化 295">
              <a:extLst>
                <a:ext uri="{FF2B5EF4-FFF2-40B4-BE49-F238E27FC236}">
                  <a16:creationId xmlns:a16="http://schemas.microsoft.com/office/drawing/2014/main" id="{5EDFD277-1C4F-4D59-8611-C034F86AAF12}"/>
                </a:ext>
              </a:extLst>
            </p:cNvPr>
            <p:cNvGrpSpPr/>
            <p:nvPr/>
          </p:nvGrpSpPr>
          <p:grpSpPr>
            <a:xfrm>
              <a:off x="6732240" y="1988840"/>
              <a:ext cx="720080" cy="720080"/>
              <a:chOff x="395536" y="2780928"/>
              <a:chExt cx="2160240" cy="2160240"/>
            </a:xfrm>
          </p:grpSpPr>
          <p:grpSp>
            <p:nvGrpSpPr>
              <p:cNvPr id="297" name="グループ化 296">
                <a:extLst>
                  <a:ext uri="{FF2B5EF4-FFF2-40B4-BE49-F238E27FC236}">
                    <a16:creationId xmlns:a16="http://schemas.microsoft.com/office/drawing/2014/main" id="{168206ED-51A4-4281-8FD2-48B77786F66B}"/>
                  </a:ext>
                </a:extLst>
              </p:cNvPr>
              <p:cNvGrpSpPr/>
              <p:nvPr/>
            </p:nvGrpSpPr>
            <p:grpSpPr>
              <a:xfrm rot="10800000">
                <a:off x="395536" y="2780928"/>
                <a:ext cx="720080" cy="720080"/>
                <a:chOff x="792000" y="2529000"/>
                <a:chExt cx="360000" cy="360000"/>
              </a:xfrm>
            </p:grpSpPr>
            <p:sp>
              <p:nvSpPr>
                <p:cNvPr id="311" name="楕円 310">
                  <a:extLst>
                    <a:ext uri="{FF2B5EF4-FFF2-40B4-BE49-F238E27FC236}">
                      <a16:creationId xmlns:a16="http://schemas.microsoft.com/office/drawing/2014/main" id="{B34D0677-3F70-44F3-A8DC-C988FDCDE1F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2" name="矢印: 下 311">
                  <a:extLst>
                    <a:ext uri="{FF2B5EF4-FFF2-40B4-BE49-F238E27FC236}">
                      <a16:creationId xmlns:a16="http://schemas.microsoft.com/office/drawing/2014/main" id="{73961067-548B-4457-87A3-F80B0D2B836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98" name="直線コネクタ 297">
                <a:extLst>
                  <a:ext uri="{FF2B5EF4-FFF2-40B4-BE49-F238E27FC236}">
                    <a16:creationId xmlns:a16="http://schemas.microsoft.com/office/drawing/2014/main" id="{A2DCFFD5-CF27-4DEB-9E5F-B10C0EB41CB9}"/>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99" name="グループ化 298">
                <a:extLst>
                  <a:ext uri="{FF2B5EF4-FFF2-40B4-BE49-F238E27FC236}">
                    <a16:creationId xmlns:a16="http://schemas.microsoft.com/office/drawing/2014/main" id="{A93F28BC-E456-4F62-BDA1-81D89CE728C7}"/>
                  </a:ext>
                </a:extLst>
              </p:cNvPr>
              <p:cNvGrpSpPr/>
              <p:nvPr/>
            </p:nvGrpSpPr>
            <p:grpSpPr>
              <a:xfrm rot="10800000">
                <a:off x="1835696" y="2780928"/>
                <a:ext cx="720080" cy="720080"/>
                <a:chOff x="792000" y="2529000"/>
                <a:chExt cx="360000" cy="360000"/>
              </a:xfrm>
            </p:grpSpPr>
            <p:sp>
              <p:nvSpPr>
                <p:cNvPr id="309" name="楕円 308">
                  <a:extLst>
                    <a:ext uri="{FF2B5EF4-FFF2-40B4-BE49-F238E27FC236}">
                      <a16:creationId xmlns:a16="http://schemas.microsoft.com/office/drawing/2014/main" id="{49BF24E5-A5D2-4B3E-8AF7-8A73A01EC73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0" name="矢印: 下 309">
                  <a:extLst>
                    <a:ext uri="{FF2B5EF4-FFF2-40B4-BE49-F238E27FC236}">
                      <a16:creationId xmlns:a16="http://schemas.microsoft.com/office/drawing/2014/main" id="{9751A63F-E27F-4A82-A060-D20F7ACC3743}"/>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0" name="グループ化 299">
                <a:extLst>
                  <a:ext uri="{FF2B5EF4-FFF2-40B4-BE49-F238E27FC236}">
                    <a16:creationId xmlns:a16="http://schemas.microsoft.com/office/drawing/2014/main" id="{E667DA41-7289-4EED-AC84-AE22A4DE6E59}"/>
                  </a:ext>
                </a:extLst>
              </p:cNvPr>
              <p:cNvGrpSpPr/>
              <p:nvPr/>
            </p:nvGrpSpPr>
            <p:grpSpPr>
              <a:xfrm rot="10800000">
                <a:off x="395536" y="4221088"/>
                <a:ext cx="720080" cy="720080"/>
                <a:chOff x="792000" y="2529000"/>
                <a:chExt cx="360000" cy="360000"/>
              </a:xfrm>
            </p:grpSpPr>
            <p:sp>
              <p:nvSpPr>
                <p:cNvPr id="307" name="楕円 306">
                  <a:extLst>
                    <a:ext uri="{FF2B5EF4-FFF2-40B4-BE49-F238E27FC236}">
                      <a16:creationId xmlns:a16="http://schemas.microsoft.com/office/drawing/2014/main" id="{7D8800E4-C927-4A1F-931F-121D52E0F69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8" name="矢印: 下 307">
                  <a:extLst>
                    <a:ext uri="{FF2B5EF4-FFF2-40B4-BE49-F238E27FC236}">
                      <a16:creationId xmlns:a16="http://schemas.microsoft.com/office/drawing/2014/main" id="{7E88B0DF-ADD7-41E6-B7E2-00A76983852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01" name="直線コネクタ 300">
                <a:extLst>
                  <a:ext uri="{FF2B5EF4-FFF2-40B4-BE49-F238E27FC236}">
                    <a16:creationId xmlns:a16="http://schemas.microsoft.com/office/drawing/2014/main" id="{83117BAE-5358-4EF1-B580-8A2462DC05AE}"/>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02" name="グループ化 301">
                <a:extLst>
                  <a:ext uri="{FF2B5EF4-FFF2-40B4-BE49-F238E27FC236}">
                    <a16:creationId xmlns:a16="http://schemas.microsoft.com/office/drawing/2014/main" id="{BDC33E8E-22F7-4E56-935A-B389D446382F}"/>
                  </a:ext>
                </a:extLst>
              </p:cNvPr>
              <p:cNvGrpSpPr/>
              <p:nvPr/>
            </p:nvGrpSpPr>
            <p:grpSpPr>
              <a:xfrm rot="10800000">
                <a:off x="1835696" y="4221088"/>
                <a:ext cx="720080" cy="720080"/>
                <a:chOff x="792000" y="2529000"/>
                <a:chExt cx="360000" cy="360000"/>
              </a:xfrm>
            </p:grpSpPr>
            <p:sp>
              <p:nvSpPr>
                <p:cNvPr id="305" name="楕円 304">
                  <a:extLst>
                    <a:ext uri="{FF2B5EF4-FFF2-40B4-BE49-F238E27FC236}">
                      <a16:creationId xmlns:a16="http://schemas.microsoft.com/office/drawing/2014/main" id="{1B862E79-AD93-46E9-94C1-699B466E6BF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6" name="矢印: 下 305">
                  <a:extLst>
                    <a:ext uri="{FF2B5EF4-FFF2-40B4-BE49-F238E27FC236}">
                      <a16:creationId xmlns:a16="http://schemas.microsoft.com/office/drawing/2014/main" id="{6D34D72A-309C-40F7-9279-E958BED18F5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03" name="直線コネクタ 302">
                <a:extLst>
                  <a:ext uri="{FF2B5EF4-FFF2-40B4-BE49-F238E27FC236}">
                    <a16:creationId xmlns:a16="http://schemas.microsoft.com/office/drawing/2014/main" id="{14D375DA-6309-4684-998A-CF47B6AA1C13}"/>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4" name="直線コネクタ 303">
                <a:extLst>
                  <a:ext uri="{FF2B5EF4-FFF2-40B4-BE49-F238E27FC236}">
                    <a16:creationId xmlns:a16="http://schemas.microsoft.com/office/drawing/2014/main" id="{CAA4D75C-E553-4D27-80C0-290816C6F39C}"/>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13" name="グループ化 312">
              <a:extLst>
                <a:ext uri="{FF2B5EF4-FFF2-40B4-BE49-F238E27FC236}">
                  <a16:creationId xmlns:a16="http://schemas.microsoft.com/office/drawing/2014/main" id="{4656654C-A1D7-4D46-9681-FDBED5876DB2}"/>
                </a:ext>
              </a:extLst>
            </p:cNvPr>
            <p:cNvGrpSpPr/>
            <p:nvPr/>
          </p:nvGrpSpPr>
          <p:grpSpPr>
            <a:xfrm>
              <a:off x="7596336" y="1988840"/>
              <a:ext cx="720080" cy="720080"/>
              <a:chOff x="395536" y="2780928"/>
              <a:chExt cx="2160240" cy="2160240"/>
            </a:xfrm>
          </p:grpSpPr>
          <p:grpSp>
            <p:nvGrpSpPr>
              <p:cNvPr id="314" name="グループ化 313">
                <a:extLst>
                  <a:ext uri="{FF2B5EF4-FFF2-40B4-BE49-F238E27FC236}">
                    <a16:creationId xmlns:a16="http://schemas.microsoft.com/office/drawing/2014/main" id="{F62264BA-145E-4F31-BEAA-5DCBA2B9CB27}"/>
                  </a:ext>
                </a:extLst>
              </p:cNvPr>
              <p:cNvGrpSpPr/>
              <p:nvPr/>
            </p:nvGrpSpPr>
            <p:grpSpPr>
              <a:xfrm rot="10800000">
                <a:off x="395536" y="2780928"/>
                <a:ext cx="720080" cy="720080"/>
                <a:chOff x="792000" y="2529000"/>
                <a:chExt cx="360000" cy="360000"/>
              </a:xfrm>
            </p:grpSpPr>
            <p:sp>
              <p:nvSpPr>
                <p:cNvPr id="328" name="楕円 327">
                  <a:extLst>
                    <a:ext uri="{FF2B5EF4-FFF2-40B4-BE49-F238E27FC236}">
                      <a16:creationId xmlns:a16="http://schemas.microsoft.com/office/drawing/2014/main" id="{46ACAE06-44E8-42B7-AF46-D4BEC75FFC1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9" name="矢印: 下 328">
                  <a:extLst>
                    <a:ext uri="{FF2B5EF4-FFF2-40B4-BE49-F238E27FC236}">
                      <a16:creationId xmlns:a16="http://schemas.microsoft.com/office/drawing/2014/main" id="{1D261CE5-B527-4B14-B877-7EE3140B821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15" name="直線コネクタ 314">
                <a:extLst>
                  <a:ext uri="{FF2B5EF4-FFF2-40B4-BE49-F238E27FC236}">
                    <a16:creationId xmlns:a16="http://schemas.microsoft.com/office/drawing/2014/main" id="{547B11F3-925E-4606-9884-309279091FEE}"/>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6" name="グループ化 315">
                <a:extLst>
                  <a:ext uri="{FF2B5EF4-FFF2-40B4-BE49-F238E27FC236}">
                    <a16:creationId xmlns:a16="http://schemas.microsoft.com/office/drawing/2014/main" id="{3409E91F-43F7-4725-A533-E06054E9E946}"/>
                  </a:ext>
                </a:extLst>
              </p:cNvPr>
              <p:cNvGrpSpPr/>
              <p:nvPr/>
            </p:nvGrpSpPr>
            <p:grpSpPr>
              <a:xfrm rot="10800000">
                <a:off x="1835696" y="2780928"/>
                <a:ext cx="720080" cy="720080"/>
                <a:chOff x="792000" y="2529000"/>
                <a:chExt cx="360000" cy="360000"/>
              </a:xfrm>
            </p:grpSpPr>
            <p:sp>
              <p:nvSpPr>
                <p:cNvPr id="326" name="楕円 325">
                  <a:extLst>
                    <a:ext uri="{FF2B5EF4-FFF2-40B4-BE49-F238E27FC236}">
                      <a16:creationId xmlns:a16="http://schemas.microsoft.com/office/drawing/2014/main" id="{EAEFC816-A178-4234-B862-626DF0F906F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7" name="矢印: 下 326">
                  <a:extLst>
                    <a:ext uri="{FF2B5EF4-FFF2-40B4-BE49-F238E27FC236}">
                      <a16:creationId xmlns:a16="http://schemas.microsoft.com/office/drawing/2014/main" id="{68C79E10-9EBB-4B29-B107-81273ECE7B14}"/>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7" name="グループ化 316">
                <a:extLst>
                  <a:ext uri="{FF2B5EF4-FFF2-40B4-BE49-F238E27FC236}">
                    <a16:creationId xmlns:a16="http://schemas.microsoft.com/office/drawing/2014/main" id="{72AF2DEE-8106-44F2-A2E4-3F3BBB7169F7}"/>
                  </a:ext>
                </a:extLst>
              </p:cNvPr>
              <p:cNvGrpSpPr/>
              <p:nvPr/>
            </p:nvGrpSpPr>
            <p:grpSpPr>
              <a:xfrm rot="10800000">
                <a:off x="395536" y="4221088"/>
                <a:ext cx="720080" cy="720080"/>
                <a:chOff x="792000" y="2529000"/>
                <a:chExt cx="360000" cy="360000"/>
              </a:xfrm>
            </p:grpSpPr>
            <p:sp>
              <p:nvSpPr>
                <p:cNvPr id="324" name="楕円 323">
                  <a:extLst>
                    <a:ext uri="{FF2B5EF4-FFF2-40B4-BE49-F238E27FC236}">
                      <a16:creationId xmlns:a16="http://schemas.microsoft.com/office/drawing/2014/main" id="{A5DE5F4D-FA76-4B11-B9AD-854C4AD9D92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5" name="矢印: 下 324">
                  <a:extLst>
                    <a:ext uri="{FF2B5EF4-FFF2-40B4-BE49-F238E27FC236}">
                      <a16:creationId xmlns:a16="http://schemas.microsoft.com/office/drawing/2014/main" id="{E1571419-3346-4A9B-B71F-F2432902F2C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18" name="直線コネクタ 317">
                <a:extLst>
                  <a:ext uri="{FF2B5EF4-FFF2-40B4-BE49-F238E27FC236}">
                    <a16:creationId xmlns:a16="http://schemas.microsoft.com/office/drawing/2014/main" id="{63F9BFDD-2872-4152-8360-DA775328B025}"/>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9" name="グループ化 318">
                <a:extLst>
                  <a:ext uri="{FF2B5EF4-FFF2-40B4-BE49-F238E27FC236}">
                    <a16:creationId xmlns:a16="http://schemas.microsoft.com/office/drawing/2014/main" id="{D344C643-3AE7-48C0-A18E-E0C43F7225E6}"/>
                  </a:ext>
                </a:extLst>
              </p:cNvPr>
              <p:cNvGrpSpPr/>
              <p:nvPr/>
            </p:nvGrpSpPr>
            <p:grpSpPr>
              <a:xfrm rot="10800000">
                <a:off x="1835696" y="4221088"/>
                <a:ext cx="720080" cy="720080"/>
                <a:chOff x="792000" y="2529000"/>
                <a:chExt cx="360000" cy="360000"/>
              </a:xfrm>
            </p:grpSpPr>
            <p:sp>
              <p:nvSpPr>
                <p:cNvPr id="322" name="楕円 321">
                  <a:extLst>
                    <a:ext uri="{FF2B5EF4-FFF2-40B4-BE49-F238E27FC236}">
                      <a16:creationId xmlns:a16="http://schemas.microsoft.com/office/drawing/2014/main" id="{B0C7D2E3-E685-4B50-9925-FBC748697E22}"/>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3" name="矢印: 下 322">
                  <a:extLst>
                    <a:ext uri="{FF2B5EF4-FFF2-40B4-BE49-F238E27FC236}">
                      <a16:creationId xmlns:a16="http://schemas.microsoft.com/office/drawing/2014/main" id="{96F6E83C-ECA4-4B1F-899A-0A588F04A99B}"/>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20" name="直線コネクタ 319">
                <a:extLst>
                  <a:ext uri="{FF2B5EF4-FFF2-40B4-BE49-F238E27FC236}">
                    <a16:creationId xmlns:a16="http://schemas.microsoft.com/office/drawing/2014/main" id="{04CF4140-6F2C-42DD-A65A-54A191E778EF}"/>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1" name="直線コネクタ 320">
                <a:extLst>
                  <a:ext uri="{FF2B5EF4-FFF2-40B4-BE49-F238E27FC236}">
                    <a16:creationId xmlns:a16="http://schemas.microsoft.com/office/drawing/2014/main" id="{0B64F826-F23E-4A14-84F3-F7E203A88495}"/>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8" name="グループ化 397">
              <a:extLst>
                <a:ext uri="{FF2B5EF4-FFF2-40B4-BE49-F238E27FC236}">
                  <a16:creationId xmlns:a16="http://schemas.microsoft.com/office/drawing/2014/main" id="{72068A60-0AFA-4FF8-BC9D-A1F433F74231}"/>
                </a:ext>
              </a:extLst>
            </p:cNvPr>
            <p:cNvGrpSpPr/>
            <p:nvPr/>
          </p:nvGrpSpPr>
          <p:grpSpPr>
            <a:xfrm rot="10800000">
              <a:off x="5004048" y="2852936"/>
              <a:ext cx="3312368" cy="720080"/>
              <a:chOff x="5004048" y="2852936"/>
              <a:chExt cx="3312368" cy="720080"/>
            </a:xfrm>
          </p:grpSpPr>
          <p:grpSp>
            <p:nvGrpSpPr>
              <p:cNvPr id="330" name="グループ化 329">
                <a:extLst>
                  <a:ext uri="{FF2B5EF4-FFF2-40B4-BE49-F238E27FC236}">
                    <a16:creationId xmlns:a16="http://schemas.microsoft.com/office/drawing/2014/main" id="{A7ABF6E6-E6A3-4FA1-A4F1-9B06DE528A19}"/>
                  </a:ext>
                </a:extLst>
              </p:cNvPr>
              <p:cNvGrpSpPr/>
              <p:nvPr/>
            </p:nvGrpSpPr>
            <p:grpSpPr>
              <a:xfrm>
                <a:off x="5004048" y="2852936"/>
                <a:ext cx="720080" cy="720080"/>
                <a:chOff x="395536" y="2780928"/>
                <a:chExt cx="2160240" cy="2160240"/>
              </a:xfrm>
            </p:grpSpPr>
            <p:grpSp>
              <p:nvGrpSpPr>
                <p:cNvPr id="331" name="グループ化 330">
                  <a:extLst>
                    <a:ext uri="{FF2B5EF4-FFF2-40B4-BE49-F238E27FC236}">
                      <a16:creationId xmlns:a16="http://schemas.microsoft.com/office/drawing/2014/main" id="{68414D38-B1F7-430C-BFA1-5880569973B6}"/>
                    </a:ext>
                  </a:extLst>
                </p:cNvPr>
                <p:cNvGrpSpPr/>
                <p:nvPr/>
              </p:nvGrpSpPr>
              <p:grpSpPr>
                <a:xfrm rot="10800000">
                  <a:off x="395536" y="2780928"/>
                  <a:ext cx="720080" cy="720080"/>
                  <a:chOff x="792000" y="2529000"/>
                  <a:chExt cx="360000" cy="360000"/>
                </a:xfrm>
              </p:grpSpPr>
              <p:sp>
                <p:nvSpPr>
                  <p:cNvPr id="345" name="楕円 344">
                    <a:extLst>
                      <a:ext uri="{FF2B5EF4-FFF2-40B4-BE49-F238E27FC236}">
                        <a16:creationId xmlns:a16="http://schemas.microsoft.com/office/drawing/2014/main" id="{1C8B94EC-C996-43C1-86C7-2F9FFF1C41C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6" name="矢印: 下 345">
                    <a:extLst>
                      <a:ext uri="{FF2B5EF4-FFF2-40B4-BE49-F238E27FC236}">
                        <a16:creationId xmlns:a16="http://schemas.microsoft.com/office/drawing/2014/main" id="{AFA8AF0B-5E60-4009-A744-1C4C0F1DAC61}"/>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2" name="直線コネクタ 331">
                  <a:extLst>
                    <a:ext uri="{FF2B5EF4-FFF2-40B4-BE49-F238E27FC236}">
                      <a16:creationId xmlns:a16="http://schemas.microsoft.com/office/drawing/2014/main" id="{038B62DB-615A-4B3E-8CB5-2ECFED355C22}"/>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3" name="グループ化 332">
                  <a:extLst>
                    <a:ext uri="{FF2B5EF4-FFF2-40B4-BE49-F238E27FC236}">
                      <a16:creationId xmlns:a16="http://schemas.microsoft.com/office/drawing/2014/main" id="{373110A2-47D8-4674-B412-FA74A9EF96C0}"/>
                    </a:ext>
                  </a:extLst>
                </p:cNvPr>
                <p:cNvGrpSpPr/>
                <p:nvPr/>
              </p:nvGrpSpPr>
              <p:grpSpPr>
                <a:xfrm rot="10800000">
                  <a:off x="1835696" y="2780928"/>
                  <a:ext cx="720080" cy="720080"/>
                  <a:chOff x="792000" y="2529000"/>
                  <a:chExt cx="360000" cy="360000"/>
                </a:xfrm>
              </p:grpSpPr>
              <p:sp>
                <p:nvSpPr>
                  <p:cNvPr id="343" name="楕円 342">
                    <a:extLst>
                      <a:ext uri="{FF2B5EF4-FFF2-40B4-BE49-F238E27FC236}">
                        <a16:creationId xmlns:a16="http://schemas.microsoft.com/office/drawing/2014/main" id="{444BDE1B-7D91-4B32-94EB-B7D3068A966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4" name="矢印: 下 343">
                    <a:extLst>
                      <a:ext uri="{FF2B5EF4-FFF2-40B4-BE49-F238E27FC236}">
                        <a16:creationId xmlns:a16="http://schemas.microsoft.com/office/drawing/2014/main" id="{62C6D2AC-D5F6-4888-81BE-7956196DC006}"/>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4" name="グループ化 333">
                  <a:extLst>
                    <a:ext uri="{FF2B5EF4-FFF2-40B4-BE49-F238E27FC236}">
                      <a16:creationId xmlns:a16="http://schemas.microsoft.com/office/drawing/2014/main" id="{2112B3CF-A581-4D68-9AF2-DC03DF71FA34}"/>
                    </a:ext>
                  </a:extLst>
                </p:cNvPr>
                <p:cNvGrpSpPr/>
                <p:nvPr/>
              </p:nvGrpSpPr>
              <p:grpSpPr>
                <a:xfrm rot="10800000">
                  <a:off x="395536" y="4221088"/>
                  <a:ext cx="720080" cy="720080"/>
                  <a:chOff x="792000" y="2529000"/>
                  <a:chExt cx="360000" cy="360000"/>
                </a:xfrm>
              </p:grpSpPr>
              <p:sp>
                <p:nvSpPr>
                  <p:cNvPr id="341" name="楕円 340">
                    <a:extLst>
                      <a:ext uri="{FF2B5EF4-FFF2-40B4-BE49-F238E27FC236}">
                        <a16:creationId xmlns:a16="http://schemas.microsoft.com/office/drawing/2014/main" id="{730E2F6F-B4ED-4BA2-AB80-6CB56BC3065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2" name="矢印: 下 341">
                    <a:extLst>
                      <a:ext uri="{FF2B5EF4-FFF2-40B4-BE49-F238E27FC236}">
                        <a16:creationId xmlns:a16="http://schemas.microsoft.com/office/drawing/2014/main" id="{BA6D46B0-9370-4401-BB22-B0931BAEE55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5" name="直線コネクタ 334">
                  <a:extLst>
                    <a:ext uri="{FF2B5EF4-FFF2-40B4-BE49-F238E27FC236}">
                      <a16:creationId xmlns:a16="http://schemas.microsoft.com/office/drawing/2014/main" id="{4A782776-5C8D-4B20-A9D3-5B9E3F759F70}"/>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6" name="グループ化 335">
                  <a:extLst>
                    <a:ext uri="{FF2B5EF4-FFF2-40B4-BE49-F238E27FC236}">
                      <a16:creationId xmlns:a16="http://schemas.microsoft.com/office/drawing/2014/main" id="{E1341C9D-C238-4B7E-901E-8FB96E57C4D9}"/>
                    </a:ext>
                  </a:extLst>
                </p:cNvPr>
                <p:cNvGrpSpPr/>
                <p:nvPr/>
              </p:nvGrpSpPr>
              <p:grpSpPr>
                <a:xfrm rot="10800000">
                  <a:off x="1835696" y="4221088"/>
                  <a:ext cx="720080" cy="720080"/>
                  <a:chOff x="792000" y="2529000"/>
                  <a:chExt cx="360000" cy="360000"/>
                </a:xfrm>
              </p:grpSpPr>
              <p:sp>
                <p:nvSpPr>
                  <p:cNvPr id="339" name="楕円 338">
                    <a:extLst>
                      <a:ext uri="{FF2B5EF4-FFF2-40B4-BE49-F238E27FC236}">
                        <a16:creationId xmlns:a16="http://schemas.microsoft.com/office/drawing/2014/main" id="{38D388BF-0CF7-46BA-A86D-A7160BCDEA0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0" name="矢印: 下 339">
                    <a:extLst>
                      <a:ext uri="{FF2B5EF4-FFF2-40B4-BE49-F238E27FC236}">
                        <a16:creationId xmlns:a16="http://schemas.microsoft.com/office/drawing/2014/main" id="{690B7959-A65F-4015-9D1E-93637319EE8B}"/>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7" name="直線コネクタ 336">
                  <a:extLst>
                    <a:ext uri="{FF2B5EF4-FFF2-40B4-BE49-F238E27FC236}">
                      <a16:creationId xmlns:a16="http://schemas.microsoft.com/office/drawing/2014/main" id="{AECC6151-ED1B-4C51-8925-269FF81F9A41}"/>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8" name="直線コネクタ 337">
                  <a:extLst>
                    <a:ext uri="{FF2B5EF4-FFF2-40B4-BE49-F238E27FC236}">
                      <a16:creationId xmlns:a16="http://schemas.microsoft.com/office/drawing/2014/main" id="{2D2809E0-2C78-44A1-BE65-5207A8DDD0EA}"/>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7" name="グループ化 346">
                <a:extLst>
                  <a:ext uri="{FF2B5EF4-FFF2-40B4-BE49-F238E27FC236}">
                    <a16:creationId xmlns:a16="http://schemas.microsoft.com/office/drawing/2014/main" id="{76905948-3F3A-480D-95F8-2070959F1B17}"/>
                  </a:ext>
                </a:extLst>
              </p:cNvPr>
              <p:cNvGrpSpPr/>
              <p:nvPr/>
            </p:nvGrpSpPr>
            <p:grpSpPr>
              <a:xfrm>
                <a:off x="5868144" y="2852936"/>
                <a:ext cx="720080" cy="720080"/>
                <a:chOff x="395536" y="2780928"/>
                <a:chExt cx="2160240" cy="2160240"/>
              </a:xfrm>
            </p:grpSpPr>
            <p:grpSp>
              <p:nvGrpSpPr>
                <p:cNvPr id="348" name="グループ化 347">
                  <a:extLst>
                    <a:ext uri="{FF2B5EF4-FFF2-40B4-BE49-F238E27FC236}">
                      <a16:creationId xmlns:a16="http://schemas.microsoft.com/office/drawing/2014/main" id="{932B52A7-A404-4790-91A4-E251171666C9}"/>
                    </a:ext>
                  </a:extLst>
                </p:cNvPr>
                <p:cNvGrpSpPr/>
                <p:nvPr/>
              </p:nvGrpSpPr>
              <p:grpSpPr>
                <a:xfrm rot="10800000">
                  <a:off x="395536" y="2780928"/>
                  <a:ext cx="720080" cy="720080"/>
                  <a:chOff x="792000" y="2529000"/>
                  <a:chExt cx="360000" cy="360000"/>
                </a:xfrm>
              </p:grpSpPr>
              <p:sp>
                <p:nvSpPr>
                  <p:cNvPr id="362" name="楕円 361">
                    <a:extLst>
                      <a:ext uri="{FF2B5EF4-FFF2-40B4-BE49-F238E27FC236}">
                        <a16:creationId xmlns:a16="http://schemas.microsoft.com/office/drawing/2014/main" id="{B2131DDA-5952-49A6-9745-1776490D26FD}"/>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3" name="矢印: 下 362">
                    <a:extLst>
                      <a:ext uri="{FF2B5EF4-FFF2-40B4-BE49-F238E27FC236}">
                        <a16:creationId xmlns:a16="http://schemas.microsoft.com/office/drawing/2014/main" id="{B5997A86-3C76-40F0-A5A2-6C51B147A83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49" name="直線コネクタ 348">
                  <a:extLst>
                    <a:ext uri="{FF2B5EF4-FFF2-40B4-BE49-F238E27FC236}">
                      <a16:creationId xmlns:a16="http://schemas.microsoft.com/office/drawing/2014/main" id="{1C7954DB-E82C-4288-A72D-F8271EAD511C}"/>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0" name="グループ化 349">
                  <a:extLst>
                    <a:ext uri="{FF2B5EF4-FFF2-40B4-BE49-F238E27FC236}">
                      <a16:creationId xmlns:a16="http://schemas.microsoft.com/office/drawing/2014/main" id="{6DD1CD9E-43FB-4FD1-9E46-7E6BB1E5952A}"/>
                    </a:ext>
                  </a:extLst>
                </p:cNvPr>
                <p:cNvGrpSpPr/>
                <p:nvPr/>
              </p:nvGrpSpPr>
              <p:grpSpPr>
                <a:xfrm rot="10800000">
                  <a:off x="1835696" y="2780928"/>
                  <a:ext cx="720080" cy="720080"/>
                  <a:chOff x="792000" y="2529000"/>
                  <a:chExt cx="360000" cy="360000"/>
                </a:xfrm>
              </p:grpSpPr>
              <p:sp>
                <p:nvSpPr>
                  <p:cNvPr id="360" name="楕円 359">
                    <a:extLst>
                      <a:ext uri="{FF2B5EF4-FFF2-40B4-BE49-F238E27FC236}">
                        <a16:creationId xmlns:a16="http://schemas.microsoft.com/office/drawing/2014/main" id="{28EBD9EF-5911-48DA-8226-7443BBDE170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1" name="矢印: 下 360">
                    <a:extLst>
                      <a:ext uri="{FF2B5EF4-FFF2-40B4-BE49-F238E27FC236}">
                        <a16:creationId xmlns:a16="http://schemas.microsoft.com/office/drawing/2014/main" id="{1D0DF481-004F-463A-ADDD-931052ED76F5}"/>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1" name="グループ化 350">
                  <a:extLst>
                    <a:ext uri="{FF2B5EF4-FFF2-40B4-BE49-F238E27FC236}">
                      <a16:creationId xmlns:a16="http://schemas.microsoft.com/office/drawing/2014/main" id="{F4BD64F7-DED6-44EB-B406-92E998BFA1AC}"/>
                    </a:ext>
                  </a:extLst>
                </p:cNvPr>
                <p:cNvGrpSpPr/>
                <p:nvPr/>
              </p:nvGrpSpPr>
              <p:grpSpPr>
                <a:xfrm rot="10800000">
                  <a:off x="395536" y="4221088"/>
                  <a:ext cx="720080" cy="720080"/>
                  <a:chOff x="792000" y="2529000"/>
                  <a:chExt cx="360000" cy="360000"/>
                </a:xfrm>
              </p:grpSpPr>
              <p:sp>
                <p:nvSpPr>
                  <p:cNvPr id="358" name="楕円 357">
                    <a:extLst>
                      <a:ext uri="{FF2B5EF4-FFF2-40B4-BE49-F238E27FC236}">
                        <a16:creationId xmlns:a16="http://schemas.microsoft.com/office/drawing/2014/main" id="{74424834-97BB-4019-9043-7AEEDC51CD0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9" name="矢印: 下 358">
                    <a:extLst>
                      <a:ext uri="{FF2B5EF4-FFF2-40B4-BE49-F238E27FC236}">
                        <a16:creationId xmlns:a16="http://schemas.microsoft.com/office/drawing/2014/main" id="{E52F2AEA-C925-4B4C-B727-C3090659CD83}"/>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52" name="直線コネクタ 351">
                  <a:extLst>
                    <a:ext uri="{FF2B5EF4-FFF2-40B4-BE49-F238E27FC236}">
                      <a16:creationId xmlns:a16="http://schemas.microsoft.com/office/drawing/2014/main" id="{78B6838C-8384-4058-8755-890483162675}"/>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3" name="グループ化 352">
                  <a:extLst>
                    <a:ext uri="{FF2B5EF4-FFF2-40B4-BE49-F238E27FC236}">
                      <a16:creationId xmlns:a16="http://schemas.microsoft.com/office/drawing/2014/main" id="{1133EB45-9B05-4E9A-8C13-E4C6FF62A3BA}"/>
                    </a:ext>
                  </a:extLst>
                </p:cNvPr>
                <p:cNvGrpSpPr/>
                <p:nvPr/>
              </p:nvGrpSpPr>
              <p:grpSpPr>
                <a:xfrm rot="10800000">
                  <a:off x="1835696" y="4221088"/>
                  <a:ext cx="720080" cy="720080"/>
                  <a:chOff x="792000" y="2529000"/>
                  <a:chExt cx="360000" cy="360000"/>
                </a:xfrm>
              </p:grpSpPr>
              <p:sp>
                <p:nvSpPr>
                  <p:cNvPr id="356" name="楕円 355">
                    <a:extLst>
                      <a:ext uri="{FF2B5EF4-FFF2-40B4-BE49-F238E27FC236}">
                        <a16:creationId xmlns:a16="http://schemas.microsoft.com/office/drawing/2014/main" id="{89D11597-7A8D-4FA0-B044-315AD5D337A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7" name="矢印: 下 356">
                    <a:extLst>
                      <a:ext uri="{FF2B5EF4-FFF2-40B4-BE49-F238E27FC236}">
                        <a16:creationId xmlns:a16="http://schemas.microsoft.com/office/drawing/2014/main" id="{5EEAD9B9-B701-43E7-987E-8559D081740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54" name="直線コネクタ 353">
                  <a:extLst>
                    <a:ext uri="{FF2B5EF4-FFF2-40B4-BE49-F238E27FC236}">
                      <a16:creationId xmlns:a16="http://schemas.microsoft.com/office/drawing/2014/main" id="{86D43B6C-C720-4747-91B1-CD478411B5AD}"/>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5" name="直線コネクタ 354">
                  <a:extLst>
                    <a:ext uri="{FF2B5EF4-FFF2-40B4-BE49-F238E27FC236}">
                      <a16:creationId xmlns:a16="http://schemas.microsoft.com/office/drawing/2014/main" id="{B55F9BD7-551A-4E16-8152-18783C14F1C6}"/>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4" name="グループ化 363">
                <a:extLst>
                  <a:ext uri="{FF2B5EF4-FFF2-40B4-BE49-F238E27FC236}">
                    <a16:creationId xmlns:a16="http://schemas.microsoft.com/office/drawing/2014/main" id="{BD04879A-6A28-460A-B8E7-CBEEA30310AF}"/>
                  </a:ext>
                </a:extLst>
              </p:cNvPr>
              <p:cNvGrpSpPr/>
              <p:nvPr/>
            </p:nvGrpSpPr>
            <p:grpSpPr>
              <a:xfrm>
                <a:off x="6732240" y="2852936"/>
                <a:ext cx="720080" cy="720080"/>
                <a:chOff x="395536" y="2780928"/>
                <a:chExt cx="2160240" cy="2160240"/>
              </a:xfrm>
            </p:grpSpPr>
            <p:grpSp>
              <p:nvGrpSpPr>
                <p:cNvPr id="365" name="グループ化 364">
                  <a:extLst>
                    <a:ext uri="{FF2B5EF4-FFF2-40B4-BE49-F238E27FC236}">
                      <a16:creationId xmlns:a16="http://schemas.microsoft.com/office/drawing/2014/main" id="{F8583D5F-8D45-4CE6-B882-4412DCE7F2EB}"/>
                    </a:ext>
                  </a:extLst>
                </p:cNvPr>
                <p:cNvGrpSpPr/>
                <p:nvPr/>
              </p:nvGrpSpPr>
              <p:grpSpPr>
                <a:xfrm rot="10800000">
                  <a:off x="395536" y="2780928"/>
                  <a:ext cx="720080" cy="720080"/>
                  <a:chOff x="792000" y="2529000"/>
                  <a:chExt cx="360000" cy="360000"/>
                </a:xfrm>
              </p:grpSpPr>
              <p:sp>
                <p:nvSpPr>
                  <p:cNvPr id="379" name="楕円 378">
                    <a:extLst>
                      <a:ext uri="{FF2B5EF4-FFF2-40B4-BE49-F238E27FC236}">
                        <a16:creationId xmlns:a16="http://schemas.microsoft.com/office/drawing/2014/main" id="{7B329E78-86C5-4ED7-9183-4671C1CF258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0" name="矢印: 下 379">
                    <a:extLst>
                      <a:ext uri="{FF2B5EF4-FFF2-40B4-BE49-F238E27FC236}">
                        <a16:creationId xmlns:a16="http://schemas.microsoft.com/office/drawing/2014/main" id="{EB5A4267-990C-4442-A306-BB37ED5CB190}"/>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66" name="直線コネクタ 365">
                  <a:extLst>
                    <a:ext uri="{FF2B5EF4-FFF2-40B4-BE49-F238E27FC236}">
                      <a16:creationId xmlns:a16="http://schemas.microsoft.com/office/drawing/2014/main" id="{5CF003C4-64B8-4DC9-97E0-67F363E411FC}"/>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67" name="グループ化 366">
                  <a:extLst>
                    <a:ext uri="{FF2B5EF4-FFF2-40B4-BE49-F238E27FC236}">
                      <a16:creationId xmlns:a16="http://schemas.microsoft.com/office/drawing/2014/main" id="{401AEF50-1A86-4118-ABD4-F03188121ADB}"/>
                    </a:ext>
                  </a:extLst>
                </p:cNvPr>
                <p:cNvGrpSpPr/>
                <p:nvPr/>
              </p:nvGrpSpPr>
              <p:grpSpPr>
                <a:xfrm rot="10800000">
                  <a:off x="1835696" y="2780928"/>
                  <a:ext cx="720080" cy="720080"/>
                  <a:chOff x="792000" y="2529000"/>
                  <a:chExt cx="360000" cy="360000"/>
                </a:xfrm>
              </p:grpSpPr>
              <p:sp>
                <p:nvSpPr>
                  <p:cNvPr id="377" name="楕円 376">
                    <a:extLst>
                      <a:ext uri="{FF2B5EF4-FFF2-40B4-BE49-F238E27FC236}">
                        <a16:creationId xmlns:a16="http://schemas.microsoft.com/office/drawing/2014/main" id="{B681EA69-E25E-4FB7-9F09-4F3610A5CF19}"/>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8" name="矢印: 下 377">
                    <a:extLst>
                      <a:ext uri="{FF2B5EF4-FFF2-40B4-BE49-F238E27FC236}">
                        <a16:creationId xmlns:a16="http://schemas.microsoft.com/office/drawing/2014/main" id="{8649FA87-760C-45FB-B333-F8B8193784B4}"/>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8" name="グループ化 367">
                  <a:extLst>
                    <a:ext uri="{FF2B5EF4-FFF2-40B4-BE49-F238E27FC236}">
                      <a16:creationId xmlns:a16="http://schemas.microsoft.com/office/drawing/2014/main" id="{D5F100D4-8876-4686-A302-991BB4A01F7C}"/>
                    </a:ext>
                  </a:extLst>
                </p:cNvPr>
                <p:cNvGrpSpPr/>
                <p:nvPr/>
              </p:nvGrpSpPr>
              <p:grpSpPr>
                <a:xfrm rot="10800000">
                  <a:off x="395536" y="4221088"/>
                  <a:ext cx="720080" cy="720080"/>
                  <a:chOff x="792000" y="2529000"/>
                  <a:chExt cx="360000" cy="360000"/>
                </a:xfrm>
              </p:grpSpPr>
              <p:sp>
                <p:nvSpPr>
                  <p:cNvPr id="375" name="楕円 374">
                    <a:extLst>
                      <a:ext uri="{FF2B5EF4-FFF2-40B4-BE49-F238E27FC236}">
                        <a16:creationId xmlns:a16="http://schemas.microsoft.com/office/drawing/2014/main" id="{9259F046-DB55-4929-BAEB-42CB2BEF3C6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6" name="矢印: 下 375">
                    <a:extLst>
                      <a:ext uri="{FF2B5EF4-FFF2-40B4-BE49-F238E27FC236}">
                        <a16:creationId xmlns:a16="http://schemas.microsoft.com/office/drawing/2014/main" id="{B58882EB-9ED8-4449-B3D5-B7F37A156AE2}"/>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69" name="直線コネクタ 368">
                  <a:extLst>
                    <a:ext uri="{FF2B5EF4-FFF2-40B4-BE49-F238E27FC236}">
                      <a16:creationId xmlns:a16="http://schemas.microsoft.com/office/drawing/2014/main" id="{33A54F9F-9452-4C72-AF89-9EB3A9B4CD5E}"/>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70" name="グループ化 369">
                  <a:extLst>
                    <a:ext uri="{FF2B5EF4-FFF2-40B4-BE49-F238E27FC236}">
                      <a16:creationId xmlns:a16="http://schemas.microsoft.com/office/drawing/2014/main" id="{17471542-0E94-4B07-A2A6-F3541D36DF0D}"/>
                    </a:ext>
                  </a:extLst>
                </p:cNvPr>
                <p:cNvGrpSpPr/>
                <p:nvPr/>
              </p:nvGrpSpPr>
              <p:grpSpPr>
                <a:xfrm rot="10800000">
                  <a:off x="1835696" y="4221088"/>
                  <a:ext cx="720080" cy="720080"/>
                  <a:chOff x="792000" y="2529000"/>
                  <a:chExt cx="360000" cy="360000"/>
                </a:xfrm>
              </p:grpSpPr>
              <p:sp>
                <p:nvSpPr>
                  <p:cNvPr id="373" name="楕円 372">
                    <a:extLst>
                      <a:ext uri="{FF2B5EF4-FFF2-40B4-BE49-F238E27FC236}">
                        <a16:creationId xmlns:a16="http://schemas.microsoft.com/office/drawing/2014/main" id="{1B30CDF2-CCEC-453C-B54A-C89E84D603D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4" name="矢印: 下 373">
                    <a:extLst>
                      <a:ext uri="{FF2B5EF4-FFF2-40B4-BE49-F238E27FC236}">
                        <a16:creationId xmlns:a16="http://schemas.microsoft.com/office/drawing/2014/main" id="{C332D64A-FCD8-4E12-8961-ED15BE682ED2}"/>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71" name="直線コネクタ 370">
                  <a:extLst>
                    <a:ext uri="{FF2B5EF4-FFF2-40B4-BE49-F238E27FC236}">
                      <a16:creationId xmlns:a16="http://schemas.microsoft.com/office/drawing/2014/main" id="{271DED89-CC30-41C2-A2D7-4443AB30A3A4}"/>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2" name="直線コネクタ 371">
                  <a:extLst>
                    <a:ext uri="{FF2B5EF4-FFF2-40B4-BE49-F238E27FC236}">
                      <a16:creationId xmlns:a16="http://schemas.microsoft.com/office/drawing/2014/main" id="{041E1EEC-C315-49A6-ACD1-0EDE6719502C}"/>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81" name="グループ化 380">
                <a:extLst>
                  <a:ext uri="{FF2B5EF4-FFF2-40B4-BE49-F238E27FC236}">
                    <a16:creationId xmlns:a16="http://schemas.microsoft.com/office/drawing/2014/main" id="{36F7782E-D94A-4E91-8880-EDD960685B62}"/>
                  </a:ext>
                </a:extLst>
              </p:cNvPr>
              <p:cNvGrpSpPr/>
              <p:nvPr/>
            </p:nvGrpSpPr>
            <p:grpSpPr>
              <a:xfrm>
                <a:off x="7596336" y="2852936"/>
                <a:ext cx="720080" cy="720080"/>
                <a:chOff x="395536" y="2780928"/>
                <a:chExt cx="2160240" cy="2160240"/>
              </a:xfrm>
            </p:grpSpPr>
            <p:grpSp>
              <p:nvGrpSpPr>
                <p:cNvPr id="382" name="グループ化 381">
                  <a:extLst>
                    <a:ext uri="{FF2B5EF4-FFF2-40B4-BE49-F238E27FC236}">
                      <a16:creationId xmlns:a16="http://schemas.microsoft.com/office/drawing/2014/main" id="{89BFF760-50B0-4243-B12F-2F000937B9BD}"/>
                    </a:ext>
                  </a:extLst>
                </p:cNvPr>
                <p:cNvGrpSpPr/>
                <p:nvPr/>
              </p:nvGrpSpPr>
              <p:grpSpPr>
                <a:xfrm rot="10800000">
                  <a:off x="395536" y="2780928"/>
                  <a:ext cx="720080" cy="720080"/>
                  <a:chOff x="792000" y="2529000"/>
                  <a:chExt cx="360000" cy="360000"/>
                </a:xfrm>
              </p:grpSpPr>
              <p:sp>
                <p:nvSpPr>
                  <p:cNvPr id="396" name="楕円 395">
                    <a:extLst>
                      <a:ext uri="{FF2B5EF4-FFF2-40B4-BE49-F238E27FC236}">
                        <a16:creationId xmlns:a16="http://schemas.microsoft.com/office/drawing/2014/main" id="{E7E9D3D7-23F9-483E-8A5A-371CB2BAFEC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7" name="矢印: 下 396">
                    <a:extLst>
                      <a:ext uri="{FF2B5EF4-FFF2-40B4-BE49-F238E27FC236}">
                        <a16:creationId xmlns:a16="http://schemas.microsoft.com/office/drawing/2014/main" id="{FF16678B-5476-4541-898E-0920619CD72C}"/>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3" name="直線コネクタ 382">
                  <a:extLst>
                    <a:ext uri="{FF2B5EF4-FFF2-40B4-BE49-F238E27FC236}">
                      <a16:creationId xmlns:a16="http://schemas.microsoft.com/office/drawing/2014/main" id="{AB16F9C5-3D07-484E-B1CA-5341825A8552}"/>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84" name="グループ化 383">
                  <a:extLst>
                    <a:ext uri="{FF2B5EF4-FFF2-40B4-BE49-F238E27FC236}">
                      <a16:creationId xmlns:a16="http://schemas.microsoft.com/office/drawing/2014/main" id="{94BB7A0F-A7F1-4C33-B423-845AFE122035}"/>
                    </a:ext>
                  </a:extLst>
                </p:cNvPr>
                <p:cNvGrpSpPr/>
                <p:nvPr/>
              </p:nvGrpSpPr>
              <p:grpSpPr>
                <a:xfrm rot="10800000">
                  <a:off x="1835696" y="2780928"/>
                  <a:ext cx="720080" cy="720080"/>
                  <a:chOff x="792000" y="2529000"/>
                  <a:chExt cx="360000" cy="360000"/>
                </a:xfrm>
              </p:grpSpPr>
              <p:sp>
                <p:nvSpPr>
                  <p:cNvPr id="394" name="楕円 393">
                    <a:extLst>
                      <a:ext uri="{FF2B5EF4-FFF2-40B4-BE49-F238E27FC236}">
                        <a16:creationId xmlns:a16="http://schemas.microsoft.com/office/drawing/2014/main" id="{5EF6F51C-491C-46AA-9877-EDE68148563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5" name="矢印: 下 394">
                    <a:extLst>
                      <a:ext uri="{FF2B5EF4-FFF2-40B4-BE49-F238E27FC236}">
                        <a16:creationId xmlns:a16="http://schemas.microsoft.com/office/drawing/2014/main" id="{72D5C555-C9B0-4168-838A-032AAA84CFA6}"/>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5" name="グループ化 384">
                  <a:extLst>
                    <a:ext uri="{FF2B5EF4-FFF2-40B4-BE49-F238E27FC236}">
                      <a16:creationId xmlns:a16="http://schemas.microsoft.com/office/drawing/2014/main" id="{A25525F4-FE5B-4B9B-B161-B041D0133C7F}"/>
                    </a:ext>
                  </a:extLst>
                </p:cNvPr>
                <p:cNvGrpSpPr/>
                <p:nvPr/>
              </p:nvGrpSpPr>
              <p:grpSpPr>
                <a:xfrm rot="10800000">
                  <a:off x="395536" y="4221088"/>
                  <a:ext cx="720080" cy="720080"/>
                  <a:chOff x="792000" y="2529000"/>
                  <a:chExt cx="360000" cy="360000"/>
                </a:xfrm>
              </p:grpSpPr>
              <p:sp>
                <p:nvSpPr>
                  <p:cNvPr id="392" name="楕円 391">
                    <a:extLst>
                      <a:ext uri="{FF2B5EF4-FFF2-40B4-BE49-F238E27FC236}">
                        <a16:creationId xmlns:a16="http://schemas.microsoft.com/office/drawing/2014/main" id="{9D8073EF-E6E1-4058-896F-FCA114E621D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3" name="矢印: 下 392">
                    <a:extLst>
                      <a:ext uri="{FF2B5EF4-FFF2-40B4-BE49-F238E27FC236}">
                        <a16:creationId xmlns:a16="http://schemas.microsoft.com/office/drawing/2014/main" id="{2B5E7995-0F8E-48F0-9CFD-95F8DBADAC6D}"/>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6" name="直線コネクタ 385">
                  <a:extLst>
                    <a:ext uri="{FF2B5EF4-FFF2-40B4-BE49-F238E27FC236}">
                      <a16:creationId xmlns:a16="http://schemas.microsoft.com/office/drawing/2014/main" id="{8BB28914-4B86-46DB-963E-E06595BE7687}"/>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87" name="グループ化 386">
                  <a:extLst>
                    <a:ext uri="{FF2B5EF4-FFF2-40B4-BE49-F238E27FC236}">
                      <a16:creationId xmlns:a16="http://schemas.microsoft.com/office/drawing/2014/main" id="{158D6810-BA65-4FA8-816C-CB39E8EC5FBF}"/>
                    </a:ext>
                  </a:extLst>
                </p:cNvPr>
                <p:cNvGrpSpPr/>
                <p:nvPr/>
              </p:nvGrpSpPr>
              <p:grpSpPr>
                <a:xfrm rot="10800000">
                  <a:off x="1835696" y="4221088"/>
                  <a:ext cx="720080" cy="720080"/>
                  <a:chOff x="792000" y="2529000"/>
                  <a:chExt cx="360000" cy="360000"/>
                </a:xfrm>
              </p:grpSpPr>
              <p:sp>
                <p:nvSpPr>
                  <p:cNvPr id="390" name="楕円 389">
                    <a:extLst>
                      <a:ext uri="{FF2B5EF4-FFF2-40B4-BE49-F238E27FC236}">
                        <a16:creationId xmlns:a16="http://schemas.microsoft.com/office/drawing/2014/main" id="{D4964370-F435-4F50-BC90-8CECF7D89CB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1" name="矢印: 下 390">
                    <a:extLst>
                      <a:ext uri="{FF2B5EF4-FFF2-40B4-BE49-F238E27FC236}">
                        <a16:creationId xmlns:a16="http://schemas.microsoft.com/office/drawing/2014/main" id="{14C4C0D8-385E-40F9-BBFE-9A495AD2C5D7}"/>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8" name="直線コネクタ 387">
                  <a:extLst>
                    <a:ext uri="{FF2B5EF4-FFF2-40B4-BE49-F238E27FC236}">
                      <a16:creationId xmlns:a16="http://schemas.microsoft.com/office/drawing/2014/main" id="{B1D0E334-049D-4C44-9DAB-FC40AE829B51}"/>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9" name="直線コネクタ 388">
                  <a:extLst>
                    <a:ext uri="{FF2B5EF4-FFF2-40B4-BE49-F238E27FC236}">
                      <a16:creationId xmlns:a16="http://schemas.microsoft.com/office/drawing/2014/main" id="{68BD63FA-312B-40D4-A813-DCD419AB33E1}"/>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605419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FF66E2A-3838-4A6E-84EF-A6829FE27E54}"/>
              </a:ext>
            </a:extLst>
          </p:cNvPr>
          <p:cNvSpPr>
            <a:spLocks noGrp="1"/>
          </p:cNvSpPr>
          <p:nvPr>
            <p:ph type="body" sz="quarter" idx="10"/>
          </p:nvPr>
        </p:nvSpPr>
        <p:spPr/>
        <p:txBody>
          <a:bodyPr/>
          <a:lstStyle/>
          <a:p>
            <a:r>
              <a:rPr kumimoji="1" lang="ja-JP" altLang="en-US" dirty="0"/>
              <a:t>エネルギーの振る舞い</a:t>
            </a:r>
          </a:p>
        </p:txBody>
      </p:sp>
      <p:sp>
        <p:nvSpPr>
          <p:cNvPr id="3" name="テキスト ボックス 2">
            <a:extLst>
              <a:ext uri="{FF2B5EF4-FFF2-40B4-BE49-F238E27FC236}">
                <a16:creationId xmlns:a16="http://schemas.microsoft.com/office/drawing/2014/main" id="{DD2CACD9-5BA3-4CE3-A37A-2D2BF72A5932}"/>
              </a:ext>
            </a:extLst>
          </p:cNvPr>
          <p:cNvSpPr txBox="1"/>
          <p:nvPr/>
        </p:nvSpPr>
        <p:spPr>
          <a:xfrm>
            <a:off x="323528" y="980728"/>
            <a:ext cx="4801314" cy="461665"/>
          </a:xfrm>
          <a:prstGeom prst="rect">
            <a:avLst/>
          </a:prstGeom>
          <a:noFill/>
        </p:spPr>
        <p:txBody>
          <a:bodyPr wrap="none" rtlCol="0">
            <a:spAutoFit/>
          </a:bodyPr>
          <a:lstStyle/>
          <a:p>
            <a:r>
              <a:rPr kumimoji="1" lang="ja-JP" altLang="en-US" sz="2400" dirty="0"/>
              <a:t>エネルギーの期待値の温度依存性</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2F14450-9A75-4C84-B12A-10201106CE0F}"/>
                  </a:ext>
                </a:extLst>
              </p:cNvPr>
              <p:cNvSpPr txBox="1"/>
              <p:nvPr/>
            </p:nvSpPr>
            <p:spPr>
              <a:xfrm>
                <a:off x="683568" y="1628800"/>
                <a:ext cx="4102470" cy="9885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𝑈</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𝛽</m:t>
                          </m:r>
                        </m:e>
                      </m:d>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𝑍</m:t>
                          </m:r>
                        </m:e>
                        <m:sup>
                          <m:r>
                            <a:rPr kumimoji="1" lang="en-US" altLang="ja-JP" sz="2400" b="0" i="1" smtClean="0">
                              <a:latin typeface="Cambria Math" panose="02040503050406030204" pitchFamily="18" charset="0"/>
                            </a:rPr>
                            <m:t>−1</m:t>
                          </m:r>
                        </m:sup>
                      </m:sSup>
                      <m:nary>
                        <m:naryPr>
                          <m:chr m:val="∑"/>
                          <m:supHide m:val="on"/>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𝑖</m:t>
                          </m:r>
                        </m:sub>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𝑖</m:t>
                              </m:r>
                            </m:sub>
                          </m:sSub>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𝛽</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𝑖</m:t>
                                      </m:r>
                                    </m:sub>
                                  </m:sSub>
                                </m:e>
                              </m:d>
                            </m:e>
                          </m:func>
                        </m:e>
                      </m:nary>
                    </m:oMath>
                  </m:oMathPara>
                </a14:m>
                <a:endParaRPr kumimoji="1" lang="ja-JP" altLang="en-US" sz="2400" dirty="0"/>
              </a:p>
            </p:txBody>
          </p:sp>
        </mc:Choice>
        <mc:Fallback xmlns="">
          <p:sp>
            <p:nvSpPr>
              <p:cNvPr id="4" name="テキスト ボックス 3">
                <a:extLst>
                  <a:ext uri="{FF2B5EF4-FFF2-40B4-BE49-F238E27FC236}">
                    <a16:creationId xmlns:a16="http://schemas.microsoft.com/office/drawing/2014/main" id="{A2F14450-9A75-4C84-B12A-10201106CE0F}"/>
                  </a:ext>
                </a:extLst>
              </p:cNvPr>
              <p:cNvSpPr txBox="1">
                <a:spLocks noRot="1" noChangeAspect="1" noMove="1" noResize="1" noEditPoints="1" noAdjustHandles="1" noChangeArrowheads="1" noChangeShapeType="1" noTextEdit="1"/>
              </p:cNvSpPr>
              <p:nvPr/>
            </p:nvSpPr>
            <p:spPr>
              <a:xfrm>
                <a:off x="683568" y="1628800"/>
                <a:ext cx="4102470" cy="9885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B0485C9-B2EE-44BA-9097-3D7B8D2A55B8}"/>
                  </a:ext>
                </a:extLst>
              </p:cNvPr>
              <p:cNvSpPr txBox="1"/>
              <p:nvPr/>
            </p:nvSpPr>
            <p:spPr>
              <a:xfrm>
                <a:off x="5292080" y="1628800"/>
                <a:ext cx="2745367" cy="9885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𝑍</m:t>
                      </m:r>
                      <m:r>
                        <a:rPr kumimoji="1" lang="en-US" altLang="ja-JP" sz="2400" b="0" i="1" smtClean="0">
                          <a:latin typeface="Cambria Math" panose="02040503050406030204" pitchFamily="18" charset="0"/>
                        </a:rPr>
                        <m:t>=</m:t>
                      </m:r>
                      <m:nary>
                        <m:naryPr>
                          <m:chr m:val="∑"/>
                          <m:supHide m:val="on"/>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𝑖</m:t>
                          </m:r>
                        </m:sub>
                        <m:sup/>
                        <m:e>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𝛽</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𝑖</m:t>
                                      </m:r>
                                    </m:sub>
                                  </m:sSub>
                                </m:e>
                              </m:d>
                            </m:e>
                          </m:func>
                        </m:e>
                      </m:nary>
                    </m:oMath>
                  </m:oMathPara>
                </a14:m>
                <a:endParaRPr kumimoji="1" lang="ja-JP" altLang="en-US" sz="2400" dirty="0"/>
              </a:p>
            </p:txBody>
          </p:sp>
        </mc:Choice>
        <mc:Fallback xmlns="">
          <p:sp>
            <p:nvSpPr>
              <p:cNvPr id="5" name="テキスト ボックス 4">
                <a:extLst>
                  <a:ext uri="{FF2B5EF4-FFF2-40B4-BE49-F238E27FC236}">
                    <a16:creationId xmlns:a16="http://schemas.microsoft.com/office/drawing/2014/main" id="{0B0485C9-B2EE-44BA-9097-3D7B8D2A55B8}"/>
                  </a:ext>
                </a:extLst>
              </p:cNvPr>
              <p:cNvSpPr txBox="1">
                <a:spLocks noRot="1" noChangeAspect="1" noMove="1" noResize="1" noEditPoints="1" noAdjustHandles="1" noChangeArrowheads="1" noChangeShapeType="1" noTextEdit="1"/>
              </p:cNvSpPr>
              <p:nvPr/>
            </p:nvSpPr>
            <p:spPr>
              <a:xfrm>
                <a:off x="5292080" y="1628800"/>
                <a:ext cx="2745367" cy="98854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C64CFD7-6CCA-4347-9D6C-B39577165658}"/>
                  </a:ext>
                </a:extLst>
              </p:cNvPr>
              <p:cNvSpPr txBox="1"/>
              <p:nvPr/>
            </p:nvSpPr>
            <p:spPr>
              <a:xfrm>
                <a:off x="323528" y="2780928"/>
                <a:ext cx="6274988" cy="461665"/>
              </a:xfrm>
              <a:prstGeom prst="rect">
                <a:avLst/>
              </a:prstGeom>
              <a:noFill/>
            </p:spPr>
            <p:txBody>
              <a:bodyPr wrap="none" rtlCol="0">
                <a:spAutoFit/>
              </a:bodyPr>
              <a:lstStyle/>
              <a:p>
                <a:r>
                  <a:rPr lang="ja-JP" altLang="en-US" sz="2400" dirty="0"/>
                  <a:t>エネルギー</a:t>
                </a:r>
                <a14:m>
                  <m:oMath xmlns:m="http://schemas.openxmlformats.org/officeDocument/2006/math">
                    <m:r>
                      <a:rPr lang="en-US" altLang="ja-JP" sz="2400" b="0" i="1" smtClean="0">
                        <a:latin typeface="Cambria Math" panose="02040503050406030204" pitchFamily="18" charset="0"/>
                      </a:rPr>
                      <m:t>𝐸</m:t>
                    </m:r>
                  </m:oMath>
                </a14:m>
                <a:r>
                  <a:rPr kumimoji="1" lang="ja-JP" altLang="en-US" sz="2400" dirty="0"/>
                  <a:t>をとる状態の数を</a:t>
                </a:r>
                <a14:m>
                  <m:oMath xmlns:m="http://schemas.openxmlformats.org/officeDocument/2006/math">
                    <m:r>
                      <a:rPr kumimoji="1" lang="en-US" altLang="ja-JP" sz="2400" b="0" i="1" smtClean="0">
                        <a:latin typeface="Cambria Math" panose="02040503050406030204" pitchFamily="18" charset="0"/>
                      </a:rPr>
                      <m:t>𝑔</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m:t>
                    </m:r>
                  </m:oMath>
                </a14:m>
                <a:r>
                  <a:rPr kumimoji="1" lang="ja-JP" altLang="en-US" sz="2400" dirty="0"/>
                  <a:t>とすると</a:t>
                </a:r>
              </a:p>
            </p:txBody>
          </p:sp>
        </mc:Choice>
        <mc:Fallback xmlns="">
          <p:sp>
            <p:nvSpPr>
              <p:cNvPr id="6" name="テキスト ボックス 5">
                <a:extLst>
                  <a:ext uri="{FF2B5EF4-FFF2-40B4-BE49-F238E27FC236}">
                    <a16:creationId xmlns:a16="http://schemas.microsoft.com/office/drawing/2014/main" id="{EC64CFD7-6CCA-4347-9D6C-B39577165658}"/>
                  </a:ext>
                </a:extLst>
              </p:cNvPr>
              <p:cNvSpPr txBox="1">
                <a:spLocks noRot="1" noChangeAspect="1" noMove="1" noResize="1" noEditPoints="1" noAdjustHandles="1" noChangeArrowheads="1" noChangeShapeType="1" noTextEdit="1"/>
              </p:cNvSpPr>
              <p:nvPr/>
            </p:nvSpPr>
            <p:spPr>
              <a:xfrm>
                <a:off x="323528" y="2780928"/>
                <a:ext cx="6274988" cy="461665"/>
              </a:xfrm>
              <a:prstGeom prst="rect">
                <a:avLst/>
              </a:prstGeom>
              <a:blipFill>
                <a:blip r:embed="rId4"/>
                <a:stretch>
                  <a:fillRect l="-1458" t="-14474" r="-583"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83D558B-2335-4C9A-8802-9C9E2069BE33}"/>
                  </a:ext>
                </a:extLst>
              </p:cNvPr>
              <p:cNvSpPr txBox="1"/>
              <p:nvPr/>
            </p:nvSpPr>
            <p:spPr>
              <a:xfrm>
                <a:off x="755576" y="3429000"/>
                <a:ext cx="4046749" cy="8996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𝑈</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𝛽</m:t>
                          </m:r>
                        </m:e>
                      </m:d>
                      <m:r>
                        <a:rPr kumimoji="1" lang="en-US" altLang="ja-JP" sz="2000" b="0" i="1" smtClean="0">
                          <a:latin typeface="Cambria Math" panose="02040503050406030204" pitchFamily="18" charset="0"/>
                        </a:rPr>
                        <m:t>=</m:t>
                      </m:r>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𝑍</m:t>
                          </m:r>
                        </m:e>
                        <m:sup>
                          <m:r>
                            <a:rPr kumimoji="1" lang="en-US" altLang="ja-JP" sz="2000" b="0" i="1" smtClean="0">
                              <a:latin typeface="Cambria Math" panose="02040503050406030204" pitchFamily="18" charset="0"/>
                            </a:rPr>
                            <m:t>−1</m:t>
                          </m:r>
                        </m:sup>
                      </m:sSup>
                      <m:nary>
                        <m:naryPr>
                          <m:limLoc m:val="undOvr"/>
                          <m:subHide m:val="on"/>
                          <m:supHide m:val="on"/>
                          <m:ctrlPr>
                            <a:rPr kumimoji="1" lang="en-US" altLang="ja-JP" sz="2000" b="0" i="1" smtClean="0">
                              <a:latin typeface="Cambria Math" panose="02040503050406030204" pitchFamily="18" charset="0"/>
                            </a:rPr>
                          </m:ctrlPr>
                        </m:naryPr>
                        <m:sub/>
                        <m:sup/>
                        <m:e>
                          <m:r>
                            <a:rPr lang="en-US" altLang="ja-JP" sz="2000" i="1">
                              <a:latin typeface="Cambria Math" panose="02040503050406030204" pitchFamily="18" charset="0"/>
                            </a:rPr>
                            <m:t>𝐸𝑔</m:t>
                          </m:r>
                          <m:r>
                            <a:rPr lang="en-US" altLang="ja-JP" sz="2000" i="1">
                              <a:latin typeface="Cambria Math" panose="02040503050406030204" pitchFamily="18" charset="0"/>
                            </a:rPr>
                            <m:t>(</m:t>
                          </m:r>
                          <m:r>
                            <a:rPr lang="en-US" altLang="ja-JP" sz="2000" i="1">
                              <a:latin typeface="Cambria Math" panose="02040503050406030204" pitchFamily="18" charset="0"/>
                            </a:rPr>
                            <m:t>𝐸</m:t>
                          </m:r>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exp</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m:t>
                                  </m:r>
                                  <m:r>
                                    <a:rPr lang="en-US" altLang="ja-JP" sz="2000" i="1">
                                      <a:latin typeface="Cambria Math" panose="02040503050406030204" pitchFamily="18" charset="0"/>
                                    </a:rPr>
                                    <m:t>𝛽</m:t>
                                  </m:r>
                                  <m:r>
                                    <a:rPr lang="en-US" altLang="ja-JP" sz="2000" i="1">
                                      <a:latin typeface="Cambria Math" panose="02040503050406030204" pitchFamily="18" charset="0"/>
                                    </a:rPr>
                                    <m:t>𝐸</m:t>
                                  </m:r>
                                </m:e>
                              </m:d>
                              <m:r>
                                <a:rPr lang="en-US" altLang="ja-JP" sz="2000" i="1">
                                  <a:latin typeface="Cambria Math" panose="02040503050406030204" pitchFamily="18" charset="0"/>
                                </a:rPr>
                                <m:t>𝑑𝐸</m:t>
                              </m:r>
                            </m:e>
                          </m:func>
                        </m:e>
                      </m:nary>
                    </m:oMath>
                  </m:oMathPara>
                </a14:m>
                <a:endParaRPr kumimoji="1" lang="ja-JP" altLang="en-US" sz="2000" dirty="0"/>
              </a:p>
            </p:txBody>
          </p:sp>
        </mc:Choice>
        <mc:Fallback xmlns="">
          <p:sp>
            <p:nvSpPr>
              <p:cNvPr id="8" name="テキスト ボックス 7">
                <a:extLst>
                  <a:ext uri="{FF2B5EF4-FFF2-40B4-BE49-F238E27FC236}">
                    <a16:creationId xmlns:a16="http://schemas.microsoft.com/office/drawing/2014/main" id="{D83D558B-2335-4C9A-8802-9C9E2069BE33}"/>
                  </a:ext>
                </a:extLst>
              </p:cNvPr>
              <p:cNvSpPr txBox="1">
                <a:spLocks noRot="1" noChangeAspect="1" noMove="1" noResize="1" noEditPoints="1" noAdjustHandles="1" noChangeArrowheads="1" noChangeShapeType="1" noTextEdit="1"/>
              </p:cNvSpPr>
              <p:nvPr/>
            </p:nvSpPr>
            <p:spPr>
              <a:xfrm>
                <a:off x="755576" y="3429000"/>
                <a:ext cx="4046749" cy="89967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815A0D4-05B6-4874-ADB6-8078D1283799}"/>
                  </a:ext>
                </a:extLst>
              </p:cNvPr>
              <p:cNvSpPr txBox="1"/>
              <p:nvPr/>
            </p:nvSpPr>
            <p:spPr>
              <a:xfrm>
                <a:off x="5148064" y="3429000"/>
                <a:ext cx="3025957" cy="8996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𝑍</m:t>
                      </m:r>
                      <m:r>
                        <a:rPr kumimoji="1" lang="en-US" altLang="ja-JP" sz="2000" b="0" i="1" smtClean="0">
                          <a:latin typeface="Cambria Math" panose="02040503050406030204" pitchFamily="18" charset="0"/>
                        </a:rPr>
                        <m:t>=</m:t>
                      </m:r>
                      <m:nary>
                        <m:naryPr>
                          <m:limLoc m:val="undOvr"/>
                          <m:subHide m:val="on"/>
                          <m:supHide m:val="on"/>
                          <m:ctrlPr>
                            <a:rPr kumimoji="1" lang="en-US" altLang="ja-JP" sz="2000" b="0" i="1" smtClean="0">
                              <a:latin typeface="Cambria Math" panose="02040503050406030204" pitchFamily="18" charset="0"/>
                            </a:rPr>
                          </m:ctrlPr>
                        </m:naryPr>
                        <m:sub/>
                        <m:sup/>
                        <m:e>
                          <m:r>
                            <a:rPr lang="en-US" altLang="ja-JP" sz="2000" i="1">
                              <a:latin typeface="Cambria Math" panose="02040503050406030204" pitchFamily="18" charset="0"/>
                            </a:rPr>
                            <m:t>𝑔</m:t>
                          </m:r>
                          <m:r>
                            <a:rPr lang="en-US" altLang="ja-JP" sz="2000" i="1">
                              <a:latin typeface="Cambria Math" panose="02040503050406030204" pitchFamily="18" charset="0"/>
                            </a:rPr>
                            <m:t>(</m:t>
                          </m:r>
                          <m:r>
                            <a:rPr lang="en-US" altLang="ja-JP" sz="2000" i="1">
                              <a:latin typeface="Cambria Math" panose="02040503050406030204" pitchFamily="18" charset="0"/>
                            </a:rPr>
                            <m:t>𝐸</m:t>
                          </m:r>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exp</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m:t>
                                  </m:r>
                                  <m:r>
                                    <a:rPr lang="en-US" altLang="ja-JP" sz="2000" i="1">
                                      <a:latin typeface="Cambria Math" panose="02040503050406030204" pitchFamily="18" charset="0"/>
                                    </a:rPr>
                                    <m:t>𝛽</m:t>
                                  </m:r>
                                  <m:r>
                                    <a:rPr lang="en-US" altLang="ja-JP" sz="2000" i="1">
                                      <a:latin typeface="Cambria Math" panose="02040503050406030204" pitchFamily="18" charset="0"/>
                                    </a:rPr>
                                    <m:t>𝐸</m:t>
                                  </m:r>
                                </m:e>
                              </m:d>
                              <m:r>
                                <a:rPr lang="en-US" altLang="ja-JP" sz="2000" i="1">
                                  <a:latin typeface="Cambria Math" panose="02040503050406030204" pitchFamily="18" charset="0"/>
                                </a:rPr>
                                <m:t>𝑑𝐸</m:t>
                              </m:r>
                            </m:e>
                          </m:func>
                        </m:e>
                      </m:nary>
                    </m:oMath>
                  </m:oMathPara>
                </a14:m>
                <a:endParaRPr kumimoji="1" lang="ja-JP" altLang="en-US" sz="2000" dirty="0"/>
              </a:p>
            </p:txBody>
          </p:sp>
        </mc:Choice>
        <mc:Fallback xmlns="">
          <p:sp>
            <p:nvSpPr>
              <p:cNvPr id="9" name="テキスト ボックス 8">
                <a:extLst>
                  <a:ext uri="{FF2B5EF4-FFF2-40B4-BE49-F238E27FC236}">
                    <a16:creationId xmlns:a16="http://schemas.microsoft.com/office/drawing/2014/main" id="{5815A0D4-05B6-4874-ADB6-8078D1283799}"/>
                  </a:ext>
                </a:extLst>
              </p:cNvPr>
              <p:cNvSpPr txBox="1">
                <a:spLocks noRot="1" noChangeAspect="1" noMove="1" noResize="1" noEditPoints="1" noAdjustHandles="1" noChangeArrowheads="1" noChangeShapeType="1" noTextEdit="1"/>
              </p:cNvSpPr>
              <p:nvPr/>
            </p:nvSpPr>
            <p:spPr>
              <a:xfrm>
                <a:off x="5148064" y="3429000"/>
                <a:ext cx="3025957" cy="899670"/>
              </a:xfrm>
              <a:prstGeom prst="rect">
                <a:avLst/>
              </a:prstGeom>
              <a:blipFill>
                <a:blip r:embed="rId6"/>
                <a:stretch>
                  <a:fillRect/>
                </a:stretch>
              </a:blipFill>
            </p:spPr>
            <p:txBody>
              <a:bodyPr/>
              <a:lstStyle/>
              <a:p>
                <a:r>
                  <a:rPr lang="ja-JP" altLang="en-US">
                    <a:noFill/>
                  </a:rPr>
                  <a:t> </a:t>
                </a:r>
              </a:p>
            </p:txBody>
          </p:sp>
        </mc:Fallback>
      </mc:AlternateContent>
      <p:grpSp>
        <p:nvGrpSpPr>
          <p:cNvPr id="26" name="グループ化 25">
            <a:extLst>
              <a:ext uri="{FF2B5EF4-FFF2-40B4-BE49-F238E27FC236}">
                <a16:creationId xmlns:a16="http://schemas.microsoft.com/office/drawing/2014/main" id="{6DCD1EF1-3338-4039-AB74-227ACBDE5D7C}"/>
              </a:ext>
            </a:extLst>
          </p:cNvPr>
          <p:cNvGrpSpPr/>
          <p:nvPr/>
        </p:nvGrpSpPr>
        <p:grpSpPr>
          <a:xfrm>
            <a:off x="1259632" y="5157192"/>
            <a:ext cx="792088" cy="792088"/>
            <a:chOff x="1691680" y="4581128"/>
            <a:chExt cx="2160240" cy="2160240"/>
          </a:xfrm>
        </p:grpSpPr>
        <p:grpSp>
          <p:nvGrpSpPr>
            <p:cNvPr id="10" name="グループ化 9">
              <a:extLst>
                <a:ext uri="{FF2B5EF4-FFF2-40B4-BE49-F238E27FC236}">
                  <a16:creationId xmlns:a16="http://schemas.microsoft.com/office/drawing/2014/main" id="{3B60EF4A-CDEB-4425-AEA7-E67154505F08}"/>
                </a:ext>
              </a:extLst>
            </p:cNvPr>
            <p:cNvGrpSpPr/>
            <p:nvPr/>
          </p:nvGrpSpPr>
          <p:grpSpPr>
            <a:xfrm rot="10800000">
              <a:off x="1691680" y="4581128"/>
              <a:ext cx="720080" cy="720080"/>
              <a:chOff x="792000" y="2529000"/>
              <a:chExt cx="360000" cy="360000"/>
            </a:xfrm>
          </p:grpSpPr>
          <p:sp>
            <p:nvSpPr>
              <p:cNvPr id="11" name="楕円 10">
                <a:extLst>
                  <a:ext uri="{FF2B5EF4-FFF2-40B4-BE49-F238E27FC236}">
                    <a16:creationId xmlns:a16="http://schemas.microsoft.com/office/drawing/2014/main" id="{92B602B4-9E4D-4BD1-B548-C9955F57847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矢印: 下 11">
                <a:extLst>
                  <a:ext uri="{FF2B5EF4-FFF2-40B4-BE49-F238E27FC236}">
                    <a16:creationId xmlns:a16="http://schemas.microsoft.com/office/drawing/2014/main" id="{66981F58-C263-4083-AD33-2BA0CB6C7B7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コネクタ 12">
              <a:extLst>
                <a:ext uri="{FF2B5EF4-FFF2-40B4-BE49-F238E27FC236}">
                  <a16:creationId xmlns:a16="http://schemas.microsoft.com/office/drawing/2014/main" id="{90C1900A-F210-4B5B-9987-143CC9CD7245}"/>
                </a:ext>
              </a:extLst>
            </p:cNvPr>
            <p:cNvCxnSpPr>
              <a:cxnSpLocks/>
            </p:cNvCxnSpPr>
            <p:nvPr/>
          </p:nvCxnSpPr>
          <p:spPr>
            <a:xfrm>
              <a:off x="2411760" y="4941168"/>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グループ化 13">
              <a:extLst>
                <a:ext uri="{FF2B5EF4-FFF2-40B4-BE49-F238E27FC236}">
                  <a16:creationId xmlns:a16="http://schemas.microsoft.com/office/drawing/2014/main" id="{0CCE5108-06B1-45BA-B076-D86E6659F4AF}"/>
                </a:ext>
              </a:extLst>
            </p:cNvPr>
            <p:cNvGrpSpPr/>
            <p:nvPr/>
          </p:nvGrpSpPr>
          <p:grpSpPr>
            <a:xfrm rot="10800000">
              <a:off x="3131840" y="4581128"/>
              <a:ext cx="720080" cy="720080"/>
              <a:chOff x="792000" y="2529000"/>
              <a:chExt cx="360000" cy="360000"/>
            </a:xfrm>
          </p:grpSpPr>
          <p:sp>
            <p:nvSpPr>
              <p:cNvPr id="15" name="楕円 14">
                <a:extLst>
                  <a:ext uri="{FF2B5EF4-FFF2-40B4-BE49-F238E27FC236}">
                    <a16:creationId xmlns:a16="http://schemas.microsoft.com/office/drawing/2014/main" id="{5FB0A407-ED37-4093-BA75-E3321BB700B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CC524298-BD33-4736-BA0E-AEFC6BB6542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4CE3B470-7CC3-4384-805C-2857DFAFED6F}"/>
                </a:ext>
              </a:extLst>
            </p:cNvPr>
            <p:cNvGrpSpPr/>
            <p:nvPr/>
          </p:nvGrpSpPr>
          <p:grpSpPr>
            <a:xfrm rot="10800000">
              <a:off x="1691680" y="6021288"/>
              <a:ext cx="720080" cy="720080"/>
              <a:chOff x="792000" y="2529000"/>
              <a:chExt cx="360000" cy="360000"/>
            </a:xfrm>
          </p:grpSpPr>
          <p:sp>
            <p:nvSpPr>
              <p:cNvPr id="18" name="楕円 17">
                <a:extLst>
                  <a:ext uri="{FF2B5EF4-FFF2-40B4-BE49-F238E27FC236}">
                    <a16:creationId xmlns:a16="http://schemas.microsoft.com/office/drawing/2014/main" id="{0DEEB224-401F-4B3E-9AC7-80F9D5E8C33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37B3550B-FE2F-4A72-AC68-D5BC5FD303E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コネクタ 19">
              <a:extLst>
                <a:ext uri="{FF2B5EF4-FFF2-40B4-BE49-F238E27FC236}">
                  <a16:creationId xmlns:a16="http://schemas.microsoft.com/office/drawing/2014/main" id="{AF05D094-4588-4E27-8288-8D481DAC00B2}"/>
                </a:ext>
              </a:extLst>
            </p:cNvPr>
            <p:cNvCxnSpPr>
              <a:cxnSpLocks/>
              <a:stCxn id="18" idx="2"/>
              <a:endCxn id="22" idx="2"/>
            </p:cNvCxnSpPr>
            <p:nvPr/>
          </p:nvCxnSpPr>
          <p:spPr>
            <a:xfrm>
              <a:off x="2411760" y="6381328"/>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 name="グループ化 20">
              <a:extLst>
                <a:ext uri="{FF2B5EF4-FFF2-40B4-BE49-F238E27FC236}">
                  <a16:creationId xmlns:a16="http://schemas.microsoft.com/office/drawing/2014/main" id="{C80008AE-FCE5-4FED-9DB1-1B57D919EF69}"/>
                </a:ext>
              </a:extLst>
            </p:cNvPr>
            <p:cNvGrpSpPr/>
            <p:nvPr/>
          </p:nvGrpSpPr>
          <p:grpSpPr>
            <a:xfrm>
              <a:off x="3131840" y="6021288"/>
              <a:ext cx="720080" cy="720080"/>
              <a:chOff x="792000" y="2529000"/>
              <a:chExt cx="360000" cy="360000"/>
            </a:xfrm>
          </p:grpSpPr>
          <p:sp>
            <p:nvSpPr>
              <p:cNvPr id="22" name="楕円 21">
                <a:extLst>
                  <a:ext uri="{FF2B5EF4-FFF2-40B4-BE49-F238E27FC236}">
                    <a16:creationId xmlns:a16="http://schemas.microsoft.com/office/drawing/2014/main" id="{7372CC16-CAED-40E1-AEEC-CB513DCAF01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下 22">
                <a:extLst>
                  <a:ext uri="{FF2B5EF4-FFF2-40B4-BE49-F238E27FC236}">
                    <a16:creationId xmlns:a16="http://schemas.microsoft.com/office/drawing/2014/main" id="{E6D6EE4E-DC84-4DE4-B0B5-DA432E050806}"/>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 name="直線コネクタ 23">
              <a:extLst>
                <a:ext uri="{FF2B5EF4-FFF2-40B4-BE49-F238E27FC236}">
                  <a16:creationId xmlns:a16="http://schemas.microsoft.com/office/drawing/2014/main" id="{8F46C3C8-11ED-4937-8498-BAD452D7814C}"/>
                </a:ext>
              </a:extLst>
            </p:cNvPr>
            <p:cNvCxnSpPr>
              <a:cxnSpLocks/>
            </p:cNvCxnSpPr>
            <p:nvPr/>
          </p:nvCxnSpPr>
          <p:spPr>
            <a:xfrm>
              <a:off x="3491880" y="5301208"/>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2AAB11B-1033-47D9-97E1-30C2FC3435C6}"/>
                </a:ext>
              </a:extLst>
            </p:cNvPr>
            <p:cNvCxnSpPr>
              <a:cxnSpLocks/>
            </p:cNvCxnSpPr>
            <p:nvPr/>
          </p:nvCxnSpPr>
          <p:spPr>
            <a:xfrm flipV="1">
              <a:off x="2051720" y="5301208"/>
              <a:ext cx="0" cy="72008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テキスト ボックス 26">
            <a:extLst>
              <a:ext uri="{FF2B5EF4-FFF2-40B4-BE49-F238E27FC236}">
                <a16:creationId xmlns:a16="http://schemas.microsoft.com/office/drawing/2014/main" id="{7461DC7A-640F-4DA7-B7F8-8747293B52AB}"/>
              </a:ext>
            </a:extLst>
          </p:cNvPr>
          <p:cNvSpPr txBox="1"/>
          <p:nvPr/>
        </p:nvSpPr>
        <p:spPr>
          <a:xfrm>
            <a:off x="683568" y="4365104"/>
            <a:ext cx="2262158" cy="646331"/>
          </a:xfrm>
          <a:prstGeom prst="rect">
            <a:avLst/>
          </a:prstGeom>
          <a:noFill/>
        </p:spPr>
        <p:txBody>
          <a:bodyPr wrap="none" rtlCol="0">
            <a:spAutoFit/>
          </a:bodyPr>
          <a:lstStyle/>
          <a:p>
            <a:r>
              <a:rPr kumimoji="1" lang="ja-JP" altLang="en-US" dirty="0"/>
              <a:t>状態からエネルギー</a:t>
            </a:r>
            <a:endParaRPr kumimoji="1" lang="en-US" altLang="ja-JP" dirty="0"/>
          </a:p>
          <a:p>
            <a:r>
              <a:rPr kumimoji="1" lang="ja-JP" altLang="en-US" dirty="0"/>
              <a:t>の計算は簡単</a:t>
            </a: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A65DCE58-F9B0-4DBB-97A3-42963A3D49A4}"/>
                  </a:ext>
                </a:extLst>
              </p:cNvPr>
              <p:cNvSpPr txBox="1"/>
              <p:nvPr/>
            </p:nvSpPr>
            <p:spPr>
              <a:xfrm>
                <a:off x="2915816" y="5301208"/>
                <a:ext cx="86409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=0</m:t>
                      </m:r>
                    </m:oMath>
                  </m:oMathPara>
                </a14:m>
                <a:endParaRPr lang="ja-JP" altLang="en-US" sz="2000" dirty="0"/>
              </a:p>
            </p:txBody>
          </p:sp>
        </mc:Choice>
        <mc:Fallback xmlns="">
          <p:sp>
            <p:nvSpPr>
              <p:cNvPr id="29" name="テキスト ボックス 28">
                <a:extLst>
                  <a:ext uri="{FF2B5EF4-FFF2-40B4-BE49-F238E27FC236}">
                    <a16:creationId xmlns:a16="http://schemas.microsoft.com/office/drawing/2014/main" id="{A65DCE58-F9B0-4DBB-97A3-42963A3D49A4}"/>
                  </a:ext>
                </a:extLst>
              </p:cNvPr>
              <p:cNvSpPr txBox="1">
                <a:spLocks noRot="1" noChangeAspect="1" noMove="1" noResize="1" noEditPoints="1" noAdjustHandles="1" noChangeArrowheads="1" noChangeShapeType="1" noTextEdit="1"/>
              </p:cNvSpPr>
              <p:nvPr/>
            </p:nvSpPr>
            <p:spPr>
              <a:xfrm>
                <a:off x="2915816" y="5301208"/>
                <a:ext cx="864096" cy="400110"/>
              </a:xfrm>
              <a:prstGeom prst="rect">
                <a:avLst/>
              </a:prstGeom>
              <a:blipFill>
                <a:blip r:embed="rId7"/>
                <a:stretch>
                  <a:fillRect/>
                </a:stretch>
              </a:blipFill>
            </p:spPr>
            <p:txBody>
              <a:bodyPr/>
              <a:lstStyle/>
              <a:p>
                <a:r>
                  <a:rPr lang="ja-JP" altLang="en-US">
                    <a:noFill/>
                  </a:rPr>
                  <a:t> </a:t>
                </a:r>
              </a:p>
            </p:txBody>
          </p:sp>
        </mc:Fallback>
      </mc:AlternateContent>
      <p:sp>
        <p:nvSpPr>
          <p:cNvPr id="30" name="テキスト ボックス 29">
            <a:extLst>
              <a:ext uri="{FF2B5EF4-FFF2-40B4-BE49-F238E27FC236}">
                <a16:creationId xmlns:a16="http://schemas.microsoft.com/office/drawing/2014/main" id="{37D65D34-B3D8-48A7-8913-E9324C1E55F3}"/>
              </a:ext>
            </a:extLst>
          </p:cNvPr>
          <p:cNvSpPr txBox="1"/>
          <p:nvPr/>
        </p:nvSpPr>
        <p:spPr>
          <a:xfrm>
            <a:off x="4860032" y="4293096"/>
            <a:ext cx="3185487" cy="646331"/>
          </a:xfrm>
          <a:prstGeom prst="rect">
            <a:avLst/>
          </a:prstGeom>
          <a:noFill/>
        </p:spPr>
        <p:txBody>
          <a:bodyPr wrap="none" rtlCol="0">
            <a:spAutoFit/>
          </a:bodyPr>
          <a:lstStyle/>
          <a:p>
            <a:r>
              <a:rPr lang="ja-JP" altLang="en-US" dirty="0"/>
              <a:t>あるエネルギーをとる状態の</a:t>
            </a:r>
            <a:endParaRPr lang="en-US" altLang="ja-JP" dirty="0"/>
          </a:p>
          <a:p>
            <a:r>
              <a:rPr kumimoji="1" lang="ja-JP" altLang="en-US" dirty="0"/>
              <a:t>数の計算は大変</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C741164-9E46-4E56-A25F-51D9C7F0E9E8}"/>
                  </a:ext>
                </a:extLst>
              </p:cNvPr>
              <p:cNvSpPr txBox="1"/>
              <p:nvPr/>
            </p:nvSpPr>
            <p:spPr>
              <a:xfrm>
                <a:off x="4644008" y="5301208"/>
                <a:ext cx="86409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=0</m:t>
                      </m:r>
                    </m:oMath>
                  </m:oMathPara>
                </a14:m>
                <a:endParaRPr lang="ja-JP" altLang="en-US" sz="2000" dirty="0"/>
              </a:p>
            </p:txBody>
          </p:sp>
        </mc:Choice>
        <mc:Fallback xmlns="">
          <p:sp>
            <p:nvSpPr>
              <p:cNvPr id="31" name="テキスト ボックス 30">
                <a:extLst>
                  <a:ext uri="{FF2B5EF4-FFF2-40B4-BE49-F238E27FC236}">
                    <a16:creationId xmlns:a16="http://schemas.microsoft.com/office/drawing/2014/main" id="{AC741164-9E46-4E56-A25F-51D9C7F0E9E8}"/>
                  </a:ext>
                </a:extLst>
              </p:cNvPr>
              <p:cNvSpPr txBox="1">
                <a:spLocks noRot="1" noChangeAspect="1" noMove="1" noResize="1" noEditPoints="1" noAdjustHandles="1" noChangeArrowheads="1" noChangeShapeType="1" noTextEdit="1"/>
              </p:cNvSpPr>
              <p:nvPr/>
            </p:nvSpPr>
            <p:spPr>
              <a:xfrm>
                <a:off x="4644008" y="5301208"/>
                <a:ext cx="864096" cy="400110"/>
              </a:xfrm>
              <a:prstGeom prst="rect">
                <a:avLst/>
              </a:prstGeom>
              <a:blipFill>
                <a:blip r:embed="rId8"/>
                <a:stretch>
                  <a:fillRect/>
                </a:stretch>
              </a:blipFill>
            </p:spPr>
            <p:txBody>
              <a:bodyPr/>
              <a:lstStyle/>
              <a:p>
                <a:r>
                  <a:rPr lang="ja-JP" altLang="en-US">
                    <a:noFill/>
                  </a:rPr>
                  <a:t> </a:t>
                </a:r>
              </a:p>
            </p:txBody>
          </p:sp>
        </mc:Fallback>
      </mc:AlternateContent>
      <p:grpSp>
        <p:nvGrpSpPr>
          <p:cNvPr id="32" name="グループ化 31">
            <a:extLst>
              <a:ext uri="{FF2B5EF4-FFF2-40B4-BE49-F238E27FC236}">
                <a16:creationId xmlns:a16="http://schemas.microsoft.com/office/drawing/2014/main" id="{DE1FD457-90F0-49A9-9BFB-790B8638565A}"/>
              </a:ext>
            </a:extLst>
          </p:cNvPr>
          <p:cNvGrpSpPr/>
          <p:nvPr/>
        </p:nvGrpSpPr>
        <p:grpSpPr>
          <a:xfrm>
            <a:off x="6444208" y="4941168"/>
            <a:ext cx="2304256" cy="1194800"/>
            <a:chOff x="4716016" y="1700808"/>
            <a:chExt cx="3888432" cy="2016224"/>
          </a:xfrm>
        </p:grpSpPr>
        <p:sp>
          <p:nvSpPr>
            <p:cNvPr id="33" name="四角形: 角を丸くする 32">
              <a:extLst>
                <a:ext uri="{FF2B5EF4-FFF2-40B4-BE49-F238E27FC236}">
                  <a16:creationId xmlns:a16="http://schemas.microsoft.com/office/drawing/2014/main" id="{2DE016FD-1746-458A-9391-C365C8331184}"/>
                </a:ext>
              </a:extLst>
            </p:cNvPr>
            <p:cNvSpPr/>
            <p:nvPr/>
          </p:nvSpPr>
          <p:spPr>
            <a:xfrm>
              <a:off x="4716016" y="1700808"/>
              <a:ext cx="3888432" cy="2016224"/>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a:extLst>
                <a:ext uri="{FF2B5EF4-FFF2-40B4-BE49-F238E27FC236}">
                  <a16:creationId xmlns:a16="http://schemas.microsoft.com/office/drawing/2014/main" id="{16B619D2-3AF9-4FF1-8111-51E9B487BF66}"/>
                </a:ext>
              </a:extLst>
            </p:cNvPr>
            <p:cNvGrpSpPr/>
            <p:nvPr/>
          </p:nvGrpSpPr>
          <p:grpSpPr>
            <a:xfrm>
              <a:off x="5004048" y="1988840"/>
              <a:ext cx="720080" cy="720080"/>
              <a:chOff x="395536" y="2780928"/>
              <a:chExt cx="2160240" cy="2160240"/>
            </a:xfrm>
          </p:grpSpPr>
          <p:grpSp>
            <p:nvGrpSpPr>
              <p:cNvPr id="155" name="グループ化 154">
                <a:extLst>
                  <a:ext uri="{FF2B5EF4-FFF2-40B4-BE49-F238E27FC236}">
                    <a16:creationId xmlns:a16="http://schemas.microsoft.com/office/drawing/2014/main" id="{7CFFF0E3-E060-4A54-8634-4E875A8CA315}"/>
                  </a:ext>
                </a:extLst>
              </p:cNvPr>
              <p:cNvGrpSpPr/>
              <p:nvPr/>
            </p:nvGrpSpPr>
            <p:grpSpPr>
              <a:xfrm rot="10800000">
                <a:off x="395536" y="2780928"/>
                <a:ext cx="720080" cy="720080"/>
                <a:chOff x="792000" y="2529000"/>
                <a:chExt cx="360000" cy="360000"/>
              </a:xfrm>
            </p:grpSpPr>
            <p:sp>
              <p:nvSpPr>
                <p:cNvPr id="169" name="楕円 168">
                  <a:extLst>
                    <a:ext uri="{FF2B5EF4-FFF2-40B4-BE49-F238E27FC236}">
                      <a16:creationId xmlns:a16="http://schemas.microsoft.com/office/drawing/2014/main" id="{6472707E-B886-402A-AF9A-80504DA2668D}"/>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0" name="矢印: 下 169">
                  <a:extLst>
                    <a:ext uri="{FF2B5EF4-FFF2-40B4-BE49-F238E27FC236}">
                      <a16:creationId xmlns:a16="http://schemas.microsoft.com/office/drawing/2014/main" id="{06A22195-3647-42F8-9EA7-244541A5C9D7}"/>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6" name="直線コネクタ 155">
                <a:extLst>
                  <a:ext uri="{FF2B5EF4-FFF2-40B4-BE49-F238E27FC236}">
                    <a16:creationId xmlns:a16="http://schemas.microsoft.com/office/drawing/2014/main" id="{40F0E5C0-56B8-4812-9ACC-01CF9FE53FF5}"/>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7" name="グループ化 156">
                <a:extLst>
                  <a:ext uri="{FF2B5EF4-FFF2-40B4-BE49-F238E27FC236}">
                    <a16:creationId xmlns:a16="http://schemas.microsoft.com/office/drawing/2014/main" id="{0AA94C5E-86BA-443F-B8EA-569BFA4D1B75}"/>
                  </a:ext>
                </a:extLst>
              </p:cNvPr>
              <p:cNvGrpSpPr/>
              <p:nvPr/>
            </p:nvGrpSpPr>
            <p:grpSpPr>
              <a:xfrm rot="10800000">
                <a:off x="1835696" y="2780928"/>
                <a:ext cx="720080" cy="720080"/>
                <a:chOff x="792000" y="2529000"/>
                <a:chExt cx="360000" cy="360000"/>
              </a:xfrm>
            </p:grpSpPr>
            <p:sp>
              <p:nvSpPr>
                <p:cNvPr id="167" name="楕円 166">
                  <a:extLst>
                    <a:ext uri="{FF2B5EF4-FFF2-40B4-BE49-F238E27FC236}">
                      <a16:creationId xmlns:a16="http://schemas.microsoft.com/office/drawing/2014/main" id="{845C64DB-DFD9-4657-957C-23F0B1AFAD74}"/>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8" name="矢印: 下 167">
                  <a:extLst>
                    <a:ext uri="{FF2B5EF4-FFF2-40B4-BE49-F238E27FC236}">
                      <a16:creationId xmlns:a16="http://schemas.microsoft.com/office/drawing/2014/main" id="{E4ACB70D-47EC-45CB-BA38-F8B1E2E918E3}"/>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8" name="グループ化 157">
                <a:extLst>
                  <a:ext uri="{FF2B5EF4-FFF2-40B4-BE49-F238E27FC236}">
                    <a16:creationId xmlns:a16="http://schemas.microsoft.com/office/drawing/2014/main" id="{363AC50F-5341-4BB6-8087-41A1109D805F}"/>
                  </a:ext>
                </a:extLst>
              </p:cNvPr>
              <p:cNvGrpSpPr/>
              <p:nvPr/>
            </p:nvGrpSpPr>
            <p:grpSpPr>
              <a:xfrm rot="10800000">
                <a:off x="395536" y="4221088"/>
                <a:ext cx="720080" cy="720080"/>
                <a:chOff x="792000" y="2529000"/>
                <a:chExt cx="360000" cy="360000"/>
              </a:xfrm>
            </p:grpSpPr>
            <p:sp>
              <p:nvSpPr>
                <p:cNvPr id="165" name="楕円 164">
                  <a:extLst>
                    <a:ext uri="{FF2B5EF4-FFF2-40B4-BE49-F238E27FC236}">
                      <a16:creationId xmlns:a16="http://schemas.microsoft.com/office/drawing/2014/main" id="{A5B47835-4121-4BA2-85E5-583CF4351035}"/>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6" name="矢印: 下 165">
                  <a:extLst>
                    <a:ext uri="{FF2B5EF4-FFF2-40B4-BE49-F238E27FC236}">
                      <a16:creationId xmlns:a16="http://schemas.microsoft.com/office/drawing/2014/main" id="{C74ADDC3-033E-42EA-9314-4FD99C69069A}"/>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9" name="直線コネクタ 158">
                <a:extLst>
                  <a:ext uri="{FF2B5EF4-FFF2-40B4-BE49-F238E27FC236}">
                    <a16:creationId xmlns:a16="http://schemas.microsoft.com/office/drawing/2014/main" id="{9FA39B5F-BCA7-4D6E-877F-FF283848ABA9}"/>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0" name="グループ化 159">
                <a:extLst>
                  <a:ext uri="{FF2B5EF4-FFF2-40B4-BE49-F238E27FC236}">
                    <a16:creationId xmlns:a16="http://schemas.microsoft.com/office/drawing/2014/main" id="{1225E422-FD2C-46AC-8C6C-662650955CDF}"/>
                  </a:ext>
                </a:extLst>
              </p:cNvPr>
              <p:cNvGrpSpPr/>
              <p:nvPr/>
            </p:nvGrpSpPr>
            <p:grpSpPr>
              <a:xfrm rot="10800000">
                <a:off x="1835696" y="4221088"/>
                <a:ext cx="720080" cy="720080"/>
                <a:chOff x="792000" y="2529000"/>
                <a:chExt cx="360000" cy="360000"/>
              </a:xfrm>
            </p:grpSpPr>
            <p:sp>
              <p:nvSpPr>
                <p:cNvPr id="163" name="楕円 162">
                  <a:extLst>
                    <a:ext uri="{FF2B5EF4-FFF2-40B4-BE49-F238E27FC236}">
                      <a16:creationId xmlns:a16="http://schemas.microsoft.com/office/drawing/2014/main" id="{8286FE39-0E6F-4DD7-A550-4F52D3ED9D1E}"/>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4" name="矢印: 下 163">
                  <a:extLst>
                    <a:ext uri="{FF2B5EF4-FFF2-40B4-BE49-F238E27FC236}">
                      <a16:creationId xmlns:a16="http://schemas.microsoft.com/office/drawing/2014/main" id="{932B3DCA-7E55-4C64-9909-66BA7C314E64}"/>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1" name="直線コネクタ 160">
                <a:extLst>
                  <a:ext uri="{FF2B5EF4-FFF2-40B4-BE49-F238E27FC236}">
                    <a16:creationId xmlns:a16="http://schemas.microsoft.com/office/drawing/2014/main" id="{F0F80C03-98F1-4609-866E-A74DD5C37F70}"/>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D400025B-F444-4D1A-B4C8-04ED1ED324D6}"/>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5" name="グループ化 34">
              <a:extLst>
                <a:ext uri="{FF2B5EF4-FFF2-40B4-BE49-F238E27FC236}">
                  <a16:creationId xmlns:a16="http://schemas.microsoft.com/office/drawing/2014/main" id="{C3135C2B-B7FF-47D7-A4E6-7ED494997D52}"/>
                </a:ext>
              </a:extLst>
            </p:cNvPr>
            <p:cNvGrpSpPr/>
            <p:nvPr/>
          </p:nvGrpSpPr>
          <p:grpSpPr>
            <a:xfrm>
              <a:off x="5868144" y="1988840"/>
              <a:ext cx="720080" cy="720080"/>
              <a:chOff x="395536" y="2780928"/>
              <a:chExt cx="2160240" cy="2160240"/>
            </a:xfrm>
          </p:grpSpPr>
          <p:grpSp>
            <p:nvGrpSpPr>
              <p:cNvPr id="139" name="グループ化 138">
                <a:extLst>
                  <a:ext uri="{FF2B5EF4-FFF2-40B4-BE49-F238E27FC236}">
                    <a16:creationId xmlns:a16="http://schemas.microsoft.com/office/drawing/2014/main" id="{D6E8731E-C2A6-41B8-9E5C-74650E8FC260}"/>
                  </a:ext>
                </a:extLst>
              </p:cNvPr>
              <p:cNvGrpSpPr/>
              <p:nvPr/>
            </p:nvGrpSpPr>
            <p:grpSpPr>
              <a:xfrm rot="10800000">
                <a:off x="395536" y="2780928"/>
                <a:ext cx="720080" cy="720080"/>
                <a:chOff x="792000" y="2529000"/>
                <a:chExt cx="360000" cy="360000"/>
              </a:xfrm>
            </p:grpSpPr>
            <p:sp>
              <p:nvSpPr>
                <p:cNvPr id="153" name="楕円 152">
                  <a:extLst>
                    <a:ext uri="{FF2B5EF4-FFF2-40B4-BE49-F238E27FC236}">
                      <a16:creationId xmlns:a16="http://schemas.microsoft.com/office/drawing/2014/main" id="{60D92026-E4FE-4DCC-AD1B-BFAA9E37BA75}"/>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4" name="矢印: 下 153">
                  <a:extLst>
                    <a:ext uri="{FF2B5EF4-FFF2-40B4-BE49-F238E27FC236}">
                      <a16:creationId xmlns:a16="http://schemas.microsoft.com/office/drawing/2014/main" id="{3F4D9144-CE9A-4B75-A068-84C7EECECFCC}"/>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0" name="直線コネクタ 139">
                <a:extLst>
                  <a:ext uri="{FF2B5EF4-FFF2-40B4-BE49-F238E27FC236}">
                    <a16:creationId xmlns:a16="http://schemas.microsoft.com/office/drawing/2014/main" id="{784B41EC-87BC-474F-9367-6BE82E0F5531}"/>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1" name="グループ化 140">
                <a:extLst>
                  <a:ext uri="{FF2B5EF4-FFF2-40B4-BE49-F238E27FC236}">
                    <a16:creationId xmlns:a16="http://schemas.microsoft.com/office/drawing/2014/main" id="{ED26E4BD-AC0F-4BB4-BD25-BF2CDB2433D9}"/>
                  </a:ext>
                </a:extLst>
              </p:cNvPr>
              <p:cNvGrpSpPr/>
              <p:nvPr/>
            </p:nvGrpSpPr>
            <p:grpSpPr>
              <a:xfrm rot="10800000">
                <a:off x="1835696" y="2780928"/>
                <a:ext cx="720080" cy="720080"/>
                <a:chOff x="792000" y="2529000"/>
                <a:chExt cx="360000" cy="360000"/>
              </a:xfrm>
            </p:grpSpPr>
            <p:sp>
              <p:nvSpPr>
                <p:cNvPr id="151" name="楕円 150">
                  <a:extLst>
                    <a:ext uri="{FF2B5EF4-FFF2-40B4-BE49-F238E27FC236}">
                      <a16:creationId xmlns:a16="http://schemas.microsoft.com/office/drawing/2014/main" id="{CC7EE8BC-12DE-451A-923D-94910A035EF5}"/>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2" name="矢印: 下 151">
                  <a:extLst>
                    <a:ext uri="{FF2B5EF4-FFF2-40B4-BE49-F238E27FC236}">
                      <a16:creationId xmlns:a16="http://schemas.microsoft.com/office/drawing/2014/main" id="{1BF1E6CC-C5CC-42B3-A2D3-0CD6A5E3D7FB}"/>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2" name="グループ化 141">
                <a:extLst>
                  <a:ext uri="{FF2B5EF4-FFF2-40B4-BE49-F238E27FC236}">
                    <a16:creationId xmlns:a16="http://schemas.microsoft.com/office/drawing/2014/main" id="{BE30DFFC-4A70-491D-8771-B442F8FF0C06}"/>
                  </a:ext>
                </a:extLst>
              </p:cNvPr>
              <p:cNvGrpSpPr/>
              <p:nvPr/>
            </p:nvGrpSpPr>
            <p:grpSpPr>
              <a:xfrm rot="10800000">
                <a:off x="395536" y="4221088"/>
                <a:ext cx="720080" cy="720080"/>
                <a:chOff x="792000" y="2529000"/>
                <a:chExt cx="360000" cy="360000"/>
              </a:xfrm>
            </p:grpSpPr>
            <p:sp>
              <p:nvSpPr>
                <p:cNvPr id="149" name="楕円 148">
                  <a:extLst>
                    <a:ext uri="{FF2B5EF4-FFF2-40B4-BE49-F238E27FC236}">
                      <a16:creationId xmlns:a16="http://schemas.microsoft.com/office/drawing/2014/main" id="{179CAB5E-939E-47A8-89C7-59D26CE6C29C}"/>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0" name="矢印: 下 149">
                  <a:extLst>
                    <a:ext uri="{FF2B5EF4-FFF2-40B4-BE49-F238E27FC236}">
                      <a16:creationId xmlns:a16="http://schemas.microsoft.com/office/drawing/2014/main" id="{69F76EBD-BBE4-4638-A077-00E61AE330BA}"/>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3" name="直線コネクタ 142">
                <a:extLst>
                  <a:ext uri="{FF2B5EF4-FFF2-40B4-BE49-F238E27FC236}">
                    <a16:creationId xmlns:a16="http://schemas.microsoft.com/office/drawing/2014/main" id="{989FE0DD-7974-44D0-A6CD-E398E58B17E6}"/>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4" name="グループ化 143">
                <a:extLst>
                  <a:ext uri="{FF2B5EF4-FFF2-40B4-BE49-F238E27FC236}">
                    <a16:creationId xmlns:a16="http://schemas.microsoft.com/office/drawing/2014/main" id="{C3EC3082-EFF4-4D11-A000-7986A0D07D5C}"/>
                  </a:ext>
                </a:extLst>
              </p:cNvPr>
              <p:cNvGrpSpPr/>
              <p:nvPr/>
            </p:nvGrpSpPr>
            <p:grpSpPr>
              <a:xfrm rot="10800000">
                <a:off x="1835696" y="4221088"/>
                <a:ext cx="720080" cy="720080"/>
                <a:chOff x="792000" y="2529000"/>
                <a:chExt cx="360000" cy="360000"/>
              </a:xfrm>
            </p:grpSpPr>
            <p:sp>
              <p:nvSpPr>
                <p:cNvPr id="147" name="楕円 146">
                  <a:extLst>
                    <a:ext uri="{FF2B5EF4-FFF2-40B4-BE49-F238E27FC236}">
                      <a16:creationId xmlns:a16="http://schemas.microsoft.com/office/drawing/2014/main" id="{D3ACEBD1-DE50-4459-842F-79720E74AEA0}"/>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8" name="矢印: 下 147">
                  <a:extLst>
                    <a:ext uri="{FF2B5EF4-FFF2-40B4-BE49-F238E27FC236}">
                      <a16:creationId xmlns:a16="http://schemas.microsoft.com/office/drawing/2014/main" id="{E5C98DAF-9121-401C-AFE0-2D1BEC992C83}"/>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5" name="直線コネクタ 144">
                <a:extLst>
                  <a:ext uri="{FF2B5EF4-FFF2-40B4-BE49-F238E27FC236}">
                    <a16:creationId xmlns:a16="http://schemas.microsoft.com/office/drawing/2014/main" id="{93AA42C7-6FFB-4B78-A973-341C54E95701}"/>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4F534BB6-CBAF-48AA-8467-5E8E849BD97B}"/>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 name="グループ化 35">
              <a:extLst>
                <a:ext uri="{FF2B5EF4-FFF2-40B4-BE49-F238E27FC236}">
                  <a16:creationId xmlns:a16="http://schemas.microsoft.com/office/drawing/2014/main" id="{D9956A62-08CF-4C40-AF19-F68FD65D419F}"/>
                </a:ext>
              </a:extLst>
            </p:cNvPr>
            <p:cNvGrpSpPr/>
            <p:nvPr/>
          </p:nvGrpSpPr>
          <p:grpSpPr>
            <a:xfrm>
              <a:off x="6732240" y="1988840"/>
              <a:ext cx="720080" cy="720080"/>
              <a:chOff x="395536" y="2780928"/>
              <a:chExt cx="2160240" cy="2160240"/>
            </a:xfrm>
          </p:grpSpPr>
          <p:grpSp>
            <p:nvGrpSpPr>
              <p:cNvPr id="123" name="グループ化 122">
                <a:extLst>
                  <a:ext uri="{FF2B5EF4-FFF2-40B4-BE49-F238E27FC236}">
                    <a16:creationId xmlns:a16="http://schemas.microsoft.com/office/drawing/2014/main" id="{20A1180E-3AA9-45C3-9BFE-DA58B86A827D}"/>
                  </a:ext>
                </a:extLst>
              </p:cNvPr>
              <p:cNvGrpSpPr/>
              <p:nvPr/>
            </p:nvGrpSpPr>
            <p:grpSpPr>
              <a:xfrm rot="10800000">
                <a:off x="395536" y="2780928"/>
                <a:ext cx="720080" cy="720080"/>
                <a:chOff x="792000" y="2529000"/>
                <a:chExt cx="360000" cy="360000"/>
              </a:xfrm>
            </p:grpSpPr>
            <p:sp>
              <p:nvSpPr>
                <p:cNvPr id="137" name="楕円 136">
                  <a:extLst>
                    <a:ext uri="{FF2B5EF4-FFF2-40B4-BE49-F238E27FC236}">
                      <a16:creationId xmlns:a16="http://schemas.microsoft.com/office/drawing/2014/main" id="{583B627E-7E3E-4EAE-B363-F6153956116C}"/>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8" name="矢印: 下 137">
                  <a:extLst>
                    <a:ext uri="{FF2B5EF4-FFF2-40B4-BE49-F238E27FC236}">
                      <a16:creationId xmlns:a16="http://schemas.microsoft.com/office/drawing/2014/main" id="{06CEA710-5B25-497E-BC70-04FAE90E7199}"/>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4" name="直線コネクタ 123">
                <a:extLst>
                  <a:ext uri="{FF2B5EF4-FFF2-40B4-BE49-F238E27FC236}">
                    <a16:creationId xmlns:a16="http://schemas.microsoft.com/office/drawing/2014/main" id="{CB4D9EF7-EE3A-4E65-A384-DE4F8064E1BC}"/>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5" name="グループ化 124">
                <a:extLst>
                  <a:ext uri="{FF2B5EF4-FFF2-40B4-BE49-F238E27FC236}">
                    <a16:creationId xmlns:a16="http://schemas.microsoft.com/office/drawing/2014/main" id="{48C86002-C715-4D77-B63A-2A1B005ADCEC}"/>
                  </a:ext>
                </a:extLst>
              </p:cNvPr>
              <p:cNvGrpSpPr/>
              <p:nvPr/>
            </p:nvGrpSpPr>
            <p:grpSpPr>
              <a:xfrm rot="10800000">
                <a:off x="1835696" y="2780928"/>
                <a:ext cx="720080" cy="720080"/>
                <a:chOff x="792000" y="2529000"/>
                <a:chExt cx="360000" cy="360000"/>
              </a:xfrm>
            </p:grpSpPr>
            <p:sp>
              <p:nvSpPr>
                <p:cNvPr id="135" name="楕円 134">
                  <a:extLst>
                    <a:ext uri="{FF2B5EF4-FFF2-40B4-BE49-F238E27FC236}">
                      <a16:creationId xmlns:a16="http://schemas.microsoft.com/office/drawing/2014/main" id="{4E15D467-33CE-458D-9279-53FE9013D5FB}"/>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6" name="矢印: 下 135">
                  <a:extLst>
                    <a:ext uri="{FF2B5EF4-FFF2-40B4-BE49-F238E27FC236}">
                      <a16:creationId xmlns:a16="http://schemas.microsoft.com/office/drawing/2014/main" id="{D9ED3C89-4149-48E4-8E86-FD221EA1BB6F}"/>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6" name="グループ化 125">
                <a:extLst>
                  <a:ext uri="{FF2B5EF4-FFF2-40B4-BE49-F238E27FC236}">
                    <a16:creationId xmlns:a16="http://schemas.microsoft.com/office/drawing/2014/main" id="{B330558D-0E5C-45F0-9929-43EB2E21554D}"/>
                  </a:ext>
                </a:extLst>
              </p:cNvPr>
              <p:cNvGrpSpPr/>
              <p:nvPr/>
            </p:nvGrpSpPr>
            <p:grpSpPr>
              <a:xfrm rot="10800000">
                <a:off x="395536" y="4221088"/>
                <a:ext cx="720080" cy="720080"/>
                <a:chOff x="792000" y="2529000"/>
                <a:chExt cx="360000" cy="360000"/>
              </a:xfrm>
            </p:grpSpPr>
            <p:sp>
              <p:nvSpPr>
                <p:cNvPr id="133" name="楕円 132">
                  <a:extLst>
                    <a:ext uri="{FF2B5EF4-FFF2-40B4-BE49-F238E27FC236}">
                      <a16:creationId xmlns:a16="http://schemas.microsoft.com/office/drawing/2014/main" id="{301018AC-C937-4DEE-96F5-97FAB8D47D7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 name="矢印: 下 133">
                  <a:extLst>
                    <a:ext uri="{FF2B5EF4-FFF2-40B4-BE49-F238E27FC236}">
                      <a16:creationId xmlns:a16="http://schemas.microsoft.com/office/drawing/2014/main" id="{E9097705-407E-4E01-8F7C-DB1C72855FFE}"/>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7" name="直線コネクタ 126">
                <a:extLst>
                  <a:ext uri="{FF2B5EF4-FFF2-40B4-BE49-F238E27FC236}">
                    <a16:creationId xmlns:a16="http://schemas.microsoft.com/office/drawing/2014/main" id="{BC5E8782-FE15-4182-970C-06904F830602}"/>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8" name="グループ化 127">
                <a:extLst>
                  <a:ext uri="{FF2B5EF4-FFF2-40B4-BE49-F238E27FC236}">
                    <a16:creationId xmlns:a16="http://schemas.microsoft.com/office/drawing/2014/main" id="{C258BD43-8225-4CCA-ACDE-5D1C42FA34A3}"/>
                  </a:ext>
                </a:extLst>
              </p:cNvPr>
              <p:cNvGrpSpPr/>
              <p:nvPr/>
            </p:nvGrpSpPr>
            <p:grpSpPr>
              <a:xfrm rot="10800000">
                <a:off x="1835696" y="4221088"/>
                <a:ext cx="720080" cy="720080"/>
                <a:chOff x="792000" y="2529000"/>
                <a:chExt cx="360000" cy="360000"/>
              </a:xfrm>
            </p:grpSpPr>
            <p:sp>
              <p:nvSpPr>
                <p:cNvPr id="131" name="楕円 130">
                  <a:extLst>
                    <a:ext uri="{FF2B5EF4-FFF2-40B4-BE49-F238E27FC236}">
                      <a16:creationId xmlns:a16="http://schemas.microsoft.com/office/drawing/2014/main" id="{3BD17743-4B20-46B0-88E7-22045222C978}"/>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 name="矢印: 下 131">
                  <a:extLst>
                    <a:ext uri="{FF2B5EF4-FFF2-40B4-BE49-F238E27FC236}">
                      <a16:creationId xmlns:a16="http://schemas.microsoft.com/office/drawing/2014/main" id="{881883BE-3DDB-4FEC-BF80-3B780D2671C7}"/>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9" name="直線コネクタ 128">
                <a:extLst>
                  <a:ext uri="{FF2B5EF4-FFF2-40B4-BE49-F238E27FC236}">
                    <a16:creationId xmlns:a16="http://schemas.microsoft.com/office/drawing/2014/main" id="{558517C0-D584-4760-8C43-AE3F4572320D}"/>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B5E110FC-0A9D-4C17-8ECD-C9C2666F0489}"/>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7" name="グループ化 36">
              <a:extLst>
                <a:ext uri="{FF2B5EF4-FFF2-40B4-BE49-F238E27FC236}">
                  <a16:creationId xmlns:a16="http://schemas.microsoft.com/office/drawing/2014/main" id="{7D002A97-E218-4002-AAE8-8E1440FB8FCB}"/>
                </a:ext>
              </a:extLst>
            </p:cNvPr>
            <p:cNvGrpSpPr/>
            <p:nvPr/>
          </p:nvGrpSpPr>
          <p:grpSpPr>
            <a:xfrm>
              <a:off x="7596336" y="1988840"/>
              <a:ext cx="720080" cy="720080"/>
              <a:chOff x="395536" y="2780928"/>
              <a:chExt cx="2160240" cy="2160240"/>
            </a:xfrm>
          </p:grpSpPr>
          <p:grpSp>
            <p:nvGrpSpPr>
              <p:cNvPr id="107" name="グループ化 106">
                <a:extLst>
                  <a:ext uri="{FF2B5EF4-FFF2-40B4-BE49-F238E27FC236}">
                    <a16:creationId xmlns:a16="http://schemas.microsoft.com/office/drawing/2014/main" id="{DA22256D-3BF0-43CD-8A7E-A311B12ABB8F}"/>
                  </a:ext>
                </a:extLst>
              </p:cNvPr>
              <p:cNvGrpSpPr/>
              <p:nvPr/>
            </p:nvGrpSpPr>
            <p:grpSpPr>
              <a:xfrm rot="10800000">
                <a:off x="395536" y="2780928"/>
                <a:ext cx="720080" cy="720080"/>
                <a:chOff x="792000" y="2529000"/>
                <a:chExt cx="360000" cy="360000"/>
              </a:xfrm>
            </p:grpSpPr>
            <p:sp>
              <p:nvSpPr>
                <p:cNvPr id="121" name="楕円 120">
                  <a:extLst>
                    <a:ext uri="{FF2B5EF4-FFF2-40B4-BE49-F238E27FC236}">
                      <a16:creationId xmlns:a16="http://schemas.microsoft.com/office/drawing/2014/main" id="{3B496D0B-AEE8-4380-95C2-2E1DA78CC03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2" name="矢印: 下 121">
                  <a:extLst>
                    <a:ext uri="{FF2B5EF4-FFF2-40B4-BE49-F238E27FC236}">
                      <a16:creationId xmlns:a16="http://schemas.microsoft.com/office/drawing/2014/main" id="{4471C338-442C-49CF-9483-CA73B1773E99}"/>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8" name="直線コネクタ 107">
                <a:extLst>
                  <a:ext uri="{FF2B5EF4-FFF2-40B4-BE49-F238E27FC236}">
                    <a16:creationId xmlns:a16="http://schemas.microsoft.com/office/drawing/2014/main" id="{BA812CBF-BEE2-46A5-9695-5EE0C5D2C332}"/>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9" name="グループ化 108">
                <a:extLst>
                  <a:ext uri="{FF2B5EF4-FFF2-40B4-BE49-F238E27FC236}">
                    <a16:creationId xmlns:a16="http://schemas.microsoft.com/office/drawing/2014/main" id="{2829A68D-8BA9-45F1-B64A-F36B0FDBB6E8}"/>
                  </a:ext>
                </a:extLst>
              </p:cNvPr>
              <p:cNvGrpSpPr/>
              <p:nvPr/>
            </p:nvGrpSpPr>
            <p:grpSpPr>
              <a:xfrm rot="10800000">
                <a:off x="1835696" y="2780928"/>
                <a:ext cx="720080" cy="720080"/>
                <a:chOff x="792000" y="2529000"/>
                <a:chExt cx="360000" cy="360000"/>
              </a:xfrm>
            </p:grpSpPr>
            <p:sp>
              <p:nvSpPr>
                <p:cNvPr id="119" name="楕円 118">
                  <a:extLst>
                    <a:ext uri="{FF2B5EF4-FFF2-40B4-BE49-F238E27FC236}">
                      <a16:creationId xmlns:a16="http://schemas.microsoft.com/office/drawing/2014/main" id="{584C56DC-BFA5-402E-BB7B-9D905EA9EE3E}"/>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0" name="矢印: 下 119">
                  <a:extLst>
                    <a:ext uri="{FF2B5EF4-FFF2-40B4-BE49-F238E27FC236}">
                      <a16:creationId xmlns:a16="http://schemas.microsoft.com/office/drawing/2014/main" id="{E18F53C1-32F1-4D4E-84F6-5ED986308A06}"/>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0" name="グループ化 109">
                <a:extLst>
                  <a:ext uri="{FF2B5EF4-FFF2-40B4-BE49-F238E27FC236}">
                    <a16:creationId xmlns:a16="http://schemas.microsoft.com/office/drawing/2014/main" id="{BC3F33FA-071C-43EF-80F4-2653636FB906}"/>
                  </a:ext>
                </a:extLst>
              </p:cNvPr>
              <p:cNvGrpSpPr/>
              <p:nvPr/>
            </p:nvGrpSpPr>
            <p:grpSpPr>
              <a:xfrm rot="10800000">
                <a:off x="395536" y="4221088"/>
                <a:ext cx="720080" cy="720080"/>
                <a:chOff x="792000" y="2529000"/>
                <a:chExt cx="360000" cy="360000"/>
              </a:xfrm>
            </p:grpSpPr>
            <p:sp>
              <p:nvSpPr>
                <p:cNvPr id="117" name="楕円 116">
                  <a:extLst>
                    <a:ext uri="{FF2B5EF4-FFF2-40B4-BE49-F238E27FC236}">
                      <a16:creationId xmlns:a16="http://schemas.microsoft.com/office/drawing/2014/main" id="{973FEDCD-FF70-4B2E-ABE6-B7227BB02ACF}"/>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8" name="矢印: 下 117">
                  <a:extLst>
                    <a:ext uri="{FF2B5EF4-FFF2-40B4-BE49-F238E27FC236}">
                      <a16:creationId xmlns:a16="http://schemas.microsoft.com/office/drawing/2014/main" id="{87F62DFA-608C-4501-8F29-D8907EC95D39}"/>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1" name="直線コネクタ 110">
                <a:extLst>
                  <a:ext uri="{FF2B5EF4-FFF2-40B4-BE49-F238E27FC236}">
                    <a16:creationId xmlns:a16="http://schemas.microsoft.com/office/drawing/2014/main" id="{D39CE387-9C18-498B-900D-AE923CE14BB8}"/>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2" name="グループ化 111">
                <a:extLst>
                  <a:ext uri="{FF2B5EF4-FFF2-40B4-BE49-F238E27FC236}">
                    <a16:creationId xmlns:a16="http://schemas.microsoft.com/office/drawing/2014/main" id="{408E0798-19FF-42E5-85DC-CA386C3FD2F7}"/>
                  </a:ext>
                </a:extLst>
              </p:cNvPr>
              <p:cNvGrpSpPr/>
              <p:nvPr/>
            </p:nvGrpSpPr>
            <p:grpSpPr>
              <a:xfrm rot="10800000">
                <a:off x="1835696" y="4221088"/>
                <a:ext cx="720080" cy="720080"/>
                <a:chOff x="792000" y="2529000"/>
                <a:chExt cx="360000" cy="360000"/>
              </a:xfrm>
            </p:grpSpPr>
            <p:sp>
              <p:nvSpPr>
                <p:cNvPr id="115" name="楕円 114">
                  <a:extLst>
                    <a:ext uri="{FF2B5EF4-FFF2-40B4-BE49-F238E27FC236}">
                      <a16:creationId xmlns:a16="http://schemas.microsoft.com/office/drawing/2014/main" id="{A1738E5D-EA7B-46AD-A7E0-AA063372E630}"/>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6" name="矢印: 下 115">
                  <a:extLst>
                    <a:ext uri="{FF2B5EF4-FFF2-40B4-BE49-F238E27FC236}">
                      <a16:creationId xmlns:a16="http://schemas.microsoft.com/office/drawing/2014/main" id="{6D668D52-B050-45A7-9E84-2BE5059C7F67}"/>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3" name="直線コネクタ 112">
                <a:extLst>
                  <a:ext uri="{FF2B5EF4-FFF2-40B4-BE49-F238E27FC236}">
                    <a16:creationId xmlns:a16="http://schemas.microsoft.com/office/drawing/2014/main" id="{A8674D6C-7D1C-4C19-A749-C0A631E02D24}"/>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EB235821-86DA-42C2-BC9D-EB88284379B8}"/>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8" name="グループ化 37">
              <a:extLst>
                <a:ext uri="{FF2B5EF4-FFF2-40B4-BE49-F238E27FC236}">
                  <a16:creationId xmlns:a16="http://schemas.microsoft.com/office/drawing/2014/main" id="{E73412B5-AC70-4406-8A32-9BF13AADE609}"/>
                </a:ext>
              </a:extLst>
            </p:cNvPr>
            <p:cNvGrpSpPr/>
            <p:nvPr/>
          </p:nvGrpSpPr>
          <p:grpSpPr>
            <a:xfrm rot="10800000">
              <a:off x="5004048" y="2852936"/>
              <a:ext cx="3312368" cy="720080"/>
              <a:chOff x="5004048" y="2852936"/>
              <a:chExt cx="3312368" cy="720080"/>
            </a:xfrm>
          </p:grpSpPr>
          <p:grpSp>
            <p:nvGrpSpPr>
              <p:cNvPr id="39" name="グループ化 38">
                <a:extLst>
                  <a:ext uri="{FF2B5EF4-FFF2-40B4-BE49-F238E27FC236}">
                    <a16:creationId xmlns:a16="http://schemas.microsoft.com/office/drawing/2014/main" id="{6D6BA094-769B-4E24-8CDB-0CF7CDC25746}"/>
                  </a:ext>
                </a:extLst>
              </p:cNvPr>
              <p:cNvGrpSpPr/>
              <p:nvPr/>
            </p:nvGrpSpPr>
            <p:grpSpPr>
              <a:xfrm>
                <a:off x="5004048" y="2852936"/>
                <a:ext cx="720080" cy="720080"/>
                <a:chOff x="395536" y="2780928"/>
                <a:chExt cx="2160240" cy="2160240"/>
              </a:xfrm>
            </p:grpSpPr>
            <p:grpSp>
              <p:nvGrpSpPr>
                <p:cNvPr id="91" name="グループ化 90">
                  <a:extLst>
                    <a:ext uri="{FF2B5EF4-FFF2-40B4-BE49-F238E27FC236}">
                      <a16:creationId xmlns:a16="http://schemas.microsoft.com/office/drawing/2014/main" id="{2414F87E-EF44-4AA9-A9C6-64397E3C4B93}"/>
                    </a:ext>
                  </a:extLst>
                </p:cNvPr>
                <p:cNvGrpSpPr/>
                <p:nvPr/>
              </p:nvGrpSpPr>
              <p:grpSpPr>
                <a:xfrm rot="10800000">
                  <a:off x="395536" y="2780928"/>
                  <a:ext cx="720080" cy="720080"/>
                  <a:chOff x="792000" y="2529000"/>
                  <a:chExt cx="360000" cy="360000"/>
                </a:xfrm>
              </p:grpSpPr>
              <p:sp>
                <p:nvSpPr>
                  <p:cNvPr id="105" name="楕円 104">
                    <a:extLst>
                      <a:ext uri="{FF2B5EF4-FFF2-40B4-BE49-F238E27FC236}">
                        <a16:creationId xmlns:a16="http://schemas.microsoft.com/office/drawing/2014/main" id="{2CD5DA53-C307-4AA1-9F98-370A2206E78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矢印: 下 105">
                    <a:extLst>
                      <a:ext uri="{FF2B5EF4-FFF2-40B4-BE49-F238E27FC236}">
                        <a16:creationId xmlns:a16="http://schemas.microsoft.com/office/drawing/2014/main" id="{10A1F8C1-22FB-4243-BFDA-C990F61C0E6D}"/>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2" name="直線コネクタ 91">
                  <a:extLst>
                    <a:ext uri="{FF2B5EF4-FFF2-40B4-BE49-F238E27FC236}">
                      <a16:creationId xmlns:a16="http://schemas.microsoft.com/office/drawing/2014/main" id="{53514DE7-9BAE-43C4-9572-4A78BACAB1DE}"/>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3" name="グループ化 92">
                  <a:extLst>
                    <a:ext uri="{FF2B5EF4-FFF2-40B4-BE49-F238E27FC236}">
                      <a16:creationId xmlns:a16="http://schemas.microsoft.com/office/drawing/2014/main" id="{C05A85AE-CDB7-4100-87A7-BAFCF1B34875}"/>
                    </a:ext>
                  </a:extLst>
                </p:cNvPr>
                <p:cNvGrpSpPr/>
                <p:nvPr/>
              </p:nvGrpSpPr>
              <p:grpSpPr>
                <a:xfrm rot="10800000">
                  <a:off x="1835696" y="2780928"/>
                  <a:ext cx="720080" cy="720080"/>
                  <a:chOff x="792000" y="2529000"/>
                  <a:chExt cx="360000" cy="360000"/>
                </a:xfrm>
              </p:grpSpPr>
              <p:sp>
                <p:nvSpPr>
                  <p:cNvPr id="103" name="楕円 102">
                    <a:extLst>
                      <a:ext uri="{FF2B5EF4-FFF2-40B4-BE49-F238E27FC236}">
                        <a16:creationId xmlns:a16="http://schemas.microsoft.com/office/drawing/2014/main" id="{40F295FF-9562-4EF5-8DC1-73B569CFA97C}"/>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矢印: 下 103">
                    <a:extLst>
                      <a:ext uri="{FF2B5EF4-FFF2-40B4-BE49-F238E27FC236}">
                        <a16:creationId xmlns:a16="http://schemas.microsoft.com/office/drawing/2014/main" id="{9DDA71BF-A040-4CB5-BBB2-D4B54AA6DB22}"/>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 name="グループ化 93">
                  <a:extLst>
                    <a:ext uri="{FF2B5EF4-FFF2-40B4-BE49-F238E27FC236}">
                      <a16:creationId xmlns:a16="http://schemas.microsoft.com/office/drawing/2014/main" id="{44B35A0D-5E18-4832-AF41-F1462E54C557}"/>
                    </a:ext>
                  </a:extLst>
                </p:cNvPr>
                <p:cNvGrpSpPr/>
                <p:nvPr/>
              </p:nvGrpSpPr>
              <p:grpSpPr>
                <a:xfrm rot="10800000">
                  <a:off x="395536" y="4221088"/>
                  <a:ext cx="720080" cy="720080"/>
                  <a:chOff x="792000" y="2529000"/>
                  <a:chExt cx="360000" cy="360000"/>
                </a:xfrm>
              </p:grpSpPr>
              <p:sp>
                <p:nvSpPr>
                  <p:cNvPr id="101" name="楕円 100">
                    <a:extLst>
                      <a:ext uri="{FF2B5EF4-FFF2-40B4-BE49-F238E27FC236}">
                        <a16:creationId xmlns:a16="http://schemas.microsoft.com/office/drawing/2014/main" id="{DAAD62E2-D798-48B9-8149-D3C01053A0C2}"/>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矢印: 下 101">
                    <a:extLst>
                      <a:ext uri="{FF2B5EF4-FFF2-40B4-BE49-F238E27FC236}">
                        <a16:creationId xmlns:a16="http://schemas.microsoft.com/office/drawing/2014/main" id="{A165DD38-C980-48DF-B3E4-0019C9DBCD63}"/>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5" name="直線コネクタ 94">
                  <a:extLst>
                    <a:ext uri="{FF2B5EF4-FFF2-40B4-BE49-F238E27FC236}">
                      <a16:creationId xmlns:a16="http://schemas.microsoft.com/office/drawing/2014/main" id="{154BE65B-9C23-4C4A-A24C-794E0ACBE9FC}"/>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6" name="グループ化 95">
                  <a:extLst>
                    <a:ext uri="{FF2B5EF4-FFF2-40B4-BE49-F238E27FC236}">
                      <a16:creationId xmlns:a16="http://schemas.microsoft.com/office/drawing/2014/main" id="{A3C591A8-41C4-4345-9CC1-B36A19F9C6B9}"/>
                    </a:ext>
                  </a:extLst>
                </p:cNvPr>
                <p:cNvGrpSpPr/>
                <p:nvPr/>
              </p:nvGrpSpPr>
              <p:grpSpPr>
                <a:xfrm rot="10800000">
                  <a:off x="1835696" y="4221088"/>
                  <a:ext cx="720080" cy="720080"/>
                  <a:chOff x="792000" y="2529000"/>
                  <a:chExt cx="360000" cy="360000"/>
                </a:xfrm>
              </p:grpSpPr>
              <p:sp>
                <p:nvSpPr>
                  <p:cNvPr id="99" name="楕円 98">
                    <a:extLst>
                      <a:ext uri="{FF2B5EF4-FFF2-40B4-BE49-F238E27FC236}">
                        <a16:creationId xmlns:a16="http://schemas.microsoft.com/office/drawing/2014/main" id="{F0A1AF78-0120-43AC-B625-8B4436697A68}"/>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矢印: 下 99">
                    <a:extLst>
                      <a:ext uri="{FF2B5EF4-FFF2-40B4-BE49-F238E27FC236}">
                        <a16:creationId xmlns:a16="http://schemas.microsoft.com/office/drawing/2014/main" id="{23DD49A1-360F-4D7F-9FE3-EC3AD4F26821}"/>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7" name="直線コネクタ 96">
                  <a:extLst>
                    <a:ext uri="{FF2B5EF4-FFF2-40B4-BE49-F238E27FC236}">
                      <a16:creationId xmlns:a16="http://schemas.microsoft.com/office/drawing/2014/main" id="{A9D02F53-EC95-4033-8063-4D346441ED09}"/>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63C05DC4-8EB0-4CBB-9424-7EC71A534827}"/>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0" name="グループ化 39">
                <a:extLst>
                  <a:ext uri="{FF2B5EF4-FFF2-40B4-BE49-F238E27FC236}">
                    <a16:creationId xmlns:a16="http://schemas.microsoft.com/office/drawing/2014/main" id="{144EFF35-DF76-45A8-BE30-D97808AEB727}"/>
                  </a:ext>
                </a:extLst>
              </p:cNvPr>
              <p:cNvGrpSpPr/>
              <p:nvPr/>
            </p:nvGrpSpPr>
            <p:grpSpPr>
              <a:xfrm>
                <a:off x="5868144" y="2852936"/>
                <a:ext cx="720080" cy="720080"/>
                <a:chOff x="395536" y="2780928"/>
                <a:chExt cx="2160240" cy="2160240"/>
              </a:xfrm>
            </p:grpSpPr>
            <p:grpSp>
              <p:nvGrpSpPr>
                <p:cNvPr id="75" name="グループ化 74">
                  <a:extLst>
                    <a:ext uri="{FF2B5EF4-FFF2-40B4-BE49-F238E27FC236}">
                      <a16:creationId xmlns:a16="http://schemas.microsoft.com/office/drawing/2014/main" id="{558039BB-F613-41BB-B2C2-6BCDF371E999}"/>
                    </a:ext>
                  </a:extLst>
                </p:cNvPr>
                <p:cNvGrpSpPr/>
                <p:nvPr/>
              </p:nvGrpSpPr>
              <p:grpSpPr>
                <a:xfrm rot="10800000">
                  <a:off x="395536" y="2780928"/>
                  <a:ext cx="720080" cy="720080"/>
                  <a:chOff x="792000" y="2529000"/>
                  <a:chExt cx="360000" cy="360000"/>
                </a:xfrm>
              </p:grpSpPr>
              <p:sp>
                <p:nvSpPr>
                  <p:cNvPr id="89" name="楕円 88">
                    <a:extLst>
                      <a:ext uri="{FF2B5EF4-FFF2-40B4-BE49-F238E27FC236}">
                        <a16:creationId xmlns:a16="http://schemas.microsoft.com/office/drawing/2014/main" id="{CFA01751-EEE5-4C9A-B2DC-9BC10531932D}"/>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矢印: 下 89">
                    <a:extLst>
                      <a:ext uri="{FF2B5EF4-FFF2-40B4-BE49-F238E27FC236}">
                        <a16:creationId xmlns:a16="http://schemas.microsoft.com/office/drawing/2014/main" id="{DE1C9E60-4582-44F7-838B-AB52F1325478}"/>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6" name="直線コネクタ 75">
                  <a:extLst>
                    <a:ext uri="{FF2B5EF4-FFF2-40B4-BE49-F238E27FC236}">
                      <a16:creationId xmlns:a16="http://schemas.microsoft.com/office/drawing/2014/main" id="{EDC89162-5F7B-4138-BD42-E5AC5BA86D00}"/>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7" name="グループ化 76">
                  <a:extLst>
                    <a:ext uri="{FF2B5EF4-FFF2-40B4-BE49-F238E27FC236}">
                      <a16:creationId xmlns:a16="http://schemas.microsoft.com/office/drawing/2014/main" id="{3B19929B-E689-4BAD-B7B8-68F3D370D589}"/>
                    </a:ext>
                  </a:extLst>
                </p:cNvPr>
                <p:cNvGrpSpPr/>
                <p:nvPr/>
              </p:nvGrpSpPr>
              <p:grpSpPr>
                <a:xfrm rot="10800000">
                  <a:off x="1835696" y="2780928"/>
                  <a:ext cx="720080" cy="720080"/>
                  <a:chOff x="792000" y="2529000"/>
                  <a:chExt cx="360000" cy="360000"/>
                </a:xfrm>
              </p:grpSpPr>
              <p:sp>
                <p:nvSpPr>
                  <p:cNvPr id="87" name="楕円 86">
                    <a:extLst>
                      <a:ext uri="{FF2B5EF4-FFF2-40B4-BE49-F238E27FC236}">
                        <a16:creationId xmlns:a16="http://schemas.microsoft.com/office/drawing/2014/main" id="{2688EE8C-500A-4210-ADCB-35D39D4582CA}"/>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矢印: 下 87">
                    <a:extLst>
                      <a:ext uri="{FF2B5EF4-FFF2-40B4-BE49-F238E27FC236}">
                        <a16:creationId xmlns:a16="http://schemas.microsoft.com/office/drawing/2014/main" id="{E9BE8FE1-597C-466A-981D-A4474AD20489}"/>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8" name="グループ化 77">
                  <a:extLst>
                    <a:ext uri="{FF2B5EF4-FFF2-40B4-BE49-F238E27FC236}">
                      <a16:creationId xmlns:a16="http://schemas.microsoft.com/office/drawing/2014/main" id="{8B6255EB-002B-4B23-A514-B6FE9220E772}"/>
                    </a:ext>
                  </a:extLst>
                </p:cNvPr>
                <p:cNvGrpSpPr/>
                <p:nvPr/>
              </p:nvGrpSpPr>
              <p:grpSpPr>
                <a:xfrm rot="10800000">
                  <a:off x="395536" y="4221088"/>
                  <a:ext cx="720080" cy="720080"/>
                  <a:chOff x="792000" y="2529000"/>
                  <a:chExt cx="360000" cy="360000"/>
                </a:xfrm>
              </p:grpSpPr>
              <p:sp>
                <p:nvSpPr>
                  <p:cNvPr id="85" name="楕円 84">
                    <a:extLst>
                      <a:ext uri="{FF2B5EF4-FFF2-40B4-BE49-F238E27FC236}">
                        <a16:creationId xmlns:a16="http://schemas.microsoft.com/office/drawing/2014/main" id="{2498CBD5-40B5-4E34-8D92-A6136CEA8EC7}"/>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矢印: 下 85">
                    <a:extLst>
                      <a:ext uri="{FF2B5EF4-FFF2-40B4-BE49-F238E27FC236}">
                        <a16:creationId xmlns:a16="http://schemas.microsoft.com/office/drawing/2014/main" id="{7D270807-A7CB-4E8A-A3DE-178724A8AC0B}"/>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9" name="直線コネクタ 78">
                  <a:extLst>
                    <a:ext uri="{FF2B5EF4-FFF2-40B4-BE49-F238E27FC236}">
                      <a16:creationId xmlns:a16="http://schemas.microsoft.com/office/drawing/2014/main" id="{AB88A8EA-27DC-4253-BFB4-DA319522546E}"/>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0" name="グループ化 79">
                  <a:extLst>
                    <a:ext uri="{FF2B5EF4-FFF2-40B4-BE49-F238E27FC236}">
                      <a16:creationId xmlns:a16="http://schemas.microsoft.com/office/drawing/2014/main" id="{C2813FE7-2688-4853-9474-FFD757C402C7}"/>
                    </a:ext>
                  </a:extLst>
                </p:cNvPr>
                <p:cNvGrpSpPr/>
                <p:nvPr/>
              </p:nvGrpSpPr>
              <p:grpSpPr>
                <a:xfrm rot="10800000">
                  <a:off x="1835696" y="4221088"/>
                  <a:ext cx="720080" cy="720080"/>
                  <a:chOff x="792000" y="2529000"/>
                  <a:chExt cx="360000" cy="360000"/>
                </a:xfrm>
              </p:grpSpPr>
              <p:sp>
                <p:nvSpPr>
                  <p:cNvPr id="83" name="楕円 82">
                    <a:extLst>
                      <a:ext uri="{FF2B5EF4-FFF2-40B4-BE49-F238E27FC236}">
                        <a16:creationId xmlns:a16="http://schemas.microsoft.com/office/drawing/2014/main" id="{4B3AD384-D62D-4672-8694-0452D2CD8CD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矢印: 下 83">
                    <a:extLst>
                      <a:ext uri="{FF2B5EF4-FFF2-40B4-BE49-F238E27FC236}">
                        <a16:creationId xmlns:a16="http://schemas.microsoft.com/office/drawing/2014/main" id="{7F6B0E2E-2327-4AF2-9CD5-7CACF44291B0}"/>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1" name="直線コネクタ 80">
                  <a:extLst>
                    <a:ext uri="{FF2B5EF4-FFF2-40B4-BE49-F238E27FC236}">
                      <a16:creationId xmlns:a16="http://schemas.microsoft.com/office/drawing/2014/main" id="{06BD0780-4657-4413-98FB-2D84268DB8D7}"/>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134C566A-EA91-432B-94A9-739CA989F2A6}"/>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103DB9D9-A6AB-46B9-A9F3-FE1DF97D808D}"/>
                  </a:ext>
                </a:extLst>
              </p:cNvPr>
              <p:cNvGrpSpPr/>
              <p:nvPr/>
            </p:nvGrpSpPr>
            <p:grpSpPr>
              <a:xfrm>
                <a:off x="6732240" y="2852936"/>
                <a:ext cx="720080" cy="720080"/>
                <a:chOff x="395536" y="2780928"/>
                <a:chExt cx="2160240" cy="2160240"/>
              </a:xfrm>
            </p:grpSpPr>
            <p:grpSp>
              <p:nvGrpSpPr>
                <p:cNvPr id="59" name="グループ化 58">
                  <a:extLst>
                    <a:ext uri="{FF2B5EF4-FFF2-40B4-BE49-F238E27FC236}">
                      <a16:creationId xmlns:a16="http://schemas.microsoft.com/office/drawing/2014/main" id="{61F42115-96F0-4001-B7BF-DCA2C274C3C1}"/>
                    </a:ext>
                  </a:extLst>
                </p:cNvPr>
                <p:cNvGrpSpPr/>
                <p:nvPr/>
              </p:nvGrpSpPr>
              <p:grpSpPr>
                <a:xfrm rot="10800000">
                  <a:off x="395536" y="2780928"/>
                  <a:ext cx="720080" cy="720080"/>
                  <a:chOff x="792000" y="2529000"/>
                  <a:chExt cx="360000" cy="360000"/>
                </a:xfrm>
              </p:grpSpPr>
              <p:sp>
                <p:nvSpPr>
                  <p:cNvPr id="73" name="楕円 72">
                    <a:extLst>
                      <a:ext uri="{FF2B5EF4-FFF2-40B4-BE49-F238E27FC236}">
                        <a16:creationId xmlns:a16="http://schemas.microsoft.com/office/drawing/2014/main" id="{540C657D-4153-4D0B-8BA9-FB2F6F1FB3AF}"/>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4" name="矢印: 下 73">
                    <a:extLst>
                      <a:ext uri="{FF2B5EF4-FFF2-40B4-BE49-F238E27FC236}">
                        <a16:creationId xmlns:a16="http://schemas.microsoft.com/office/drawing/2014/main" id="{AA0A424F-0C11-4AC5-8D8B-25DAC43AC19A}"/>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0" name="直線コネクタ 59">
                  <a:extLst>
                    <a:ext uri="{FF2B5EF4-FFF2-40B4-BE49-F238E27FC236}">
                      <a16:creationId xmlns:a16="http://schemas.microsoft.com/office/drawing/2014/main" id="{EE3308B9-E940-4F35-A68F-499D78464BFE}"/>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1" name="グループ化 60">
                  <a:extLst>
                    <a:ext uri="{FF2B5EF4-FFF2-40B4-BE49-F238E27FC236}">
                      <a16:creationId xmlns:a16="http://schemas.microsoft.com/office/drawing/2014/main" id="{AE3A157F-DDCA-4F5C-B374-FD5D8045056B}"/>
                    </a:ext>
                  </a:extLst>
                </p:cNvPr>
                <p:cNvGrpSpPr/>
                <p:nvPr/>
              </p:nvGrpSpPr>
              <p:grpSpPr>
                <a:xfrm rot="10800000">
                  <a:off x="1835696" y="2780928"/>
                  <a:ext cx="720080" cy="720080"/>
                  <a:chOff x="792000" y="2529000"/>
                  <a:chExt cx="360000" cy="360000"/>
                </a:xfrm>
              </p:grpSpPr>
              <p:sp>
                <p:nvSpPr>
                  <p:cNvPr id="71" name="楕円 70">
                    <a:extLst>
                      <a:ext uri="{FF2B5EF4-FFF2-40B4-BE49-F238E27FC236}">
                        <a16:creationId xmlns:a16="http://schemas.microsoft.com/office/drawing/2014/main" id="{3BB26691-9991-4A9E-B768-0D3E654B59FF}"/>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2" name="矢印: 下 71">
                    <a:extLst>
                      <a:ext uri="{FF2B5EF4-FFF2-40B4-BE49-F238E27FC236}">
                        <a16:creationId xmlns:a16="http://schemas.microsoft.com/office/drawing/2014/main" id="{FFF9FCE5-F710-4D71-AAC9-2A38D657D342}"/>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0A0167F9-4C16-4F4E-8678-4AB12763D86A}"/>
                    </a:ext>
                  </a:extLst>
                </p:cNvPr>
                <p:cNvGrpSpPr/>
                <p:nvPr/>
              </p:nvGrpSpPr>
              <p:grpSpPr>
                <a:xfrm rot="10800000">
                  <a:off x="395536" y="4221088"/>
                  <a:ext cx="720080" cy="720080"/>
                  <a:chOff x="792000" y="2529000"/>
                  <a:chExt cx="360000" cy="360000"/>
                </a:xfrm>
              </p:grpSpPr>
              <p:sp>
                <p:nvSpPr>
                  <p:cNvPr id="69" name="楕円 68">
                    <a:extLst>
                      <a:ext uri="{FF2B5EF4-FFF2-40B4-BE49-F238E27FC236}">
                        <a16:creationId xmlns:a16="http://schemas.microsoft.com/office/drawing/2014/main" id="{464C11DC-25C4-4D44-8ABD-E522FB442CE8}"/>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矢印: 下 69">
                    <a:extLst>
                      <a:ext uri="{FF2B5EF4-FFF2-40B4-BE49-F238E27FC236}">
                        <a16:creationId xmlns:a16="http://schemas.microsoft.com/office/drawing/2014/main" id="{9E6A99AC-2391-4759-A9C2-26B9F791F80A}"/>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3" name="直線コネクタ 62">
                  <a:extLst>
                    <a:ext uri="{FF2B5EF4-FFF2-40B4-BE49-F238E27FC236}">
                      <a16:creationId xmlns:a16="http://schemas.microsoft.com/office/drawing/2014/main" id="{BAE6DE1E-D329-4FA4-A874-118CDB008E1B}"/>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4" name="グループ化 63">
                  <a:extLst>
                    <a:ext uri="{FF2B5EF4-FFF2-40B4-BE49-F238E27FC236}">
                      <a16:creationId xmlns:a16="http://schemas.microsoft.com/office/drawing/2014/main" id="{890423AA-900C-40FF-B38C-01C6CEA04858}"/>
                    </a:ext>
                  </a:extLst>
                </p:cNvPr>
                <p:cNvGrpSpPr/>
                <p:nvPr/>
              </p:nvGrpSpPr>
              <p:grpSpPr>
                <a:xfrm rot="10800000">
                  <a:off x="1835696" y="4221088"/>
                  <a:ext cx="720080" cy="720080"/>
                  <a:chOff x="792000" y="2529000"/>
                  <a:chExt cx="360000" cy="360000"/>
                </a:xfrm>
              </p:grpSpPr>
              <p:sp>
                <p:nvSpPr>
                  <p:cNvPr id="67" name="楕円 66">
                    <a:extLst>
                      <a:ext uri="{FF2B5EF4-FFF2-40B4-BE49-F238E27FC236}">
                        <a16:creationId xmlns:a16="http://schemas.microsoft.com/office/drawing/2014/main" id="{4CE660C2-B83F-4F8A-B73E-C85CDE4CC0E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矢印: 下 67">
                    <a:extLst>
                      <a:ext uri="{FF2B5EF4-FFF2-40B4-BE49-F238E27FC236}">
                        <a16:creationId xmlns:a16="http://schemas.microsoft.com/office/drawing/2014/main" id="{6F1FF5FE-459B-42AC-86A5-CF0F1610F21F}"/>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5" name="直線コネクタ 64">
                  <a:extLst>
                    <a:ext uri="{FF2B5EF4-FFF2-40B4-BE49-F238E27FC236}">
                      <a16:creationId xmlns:a16="http://schemas.microsoft.com/office/drawing/2014/main" id="{96BE5FE7-61BB-44EE-A707-1CBD23BA2974}"/>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13339B6-C404-407C-A938-0FB510E3D652}"/>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92411A26-3F36-4238-883D-987A55CA8BA9}"/>
                  </a:ext>
                </a:extLst>
              </p:cNvPr>
              <p:cNvGrpSpPr/>
              <p:nvPr/>
            </p:nvGrpSpPr>
            <p:grpSpPr>
              <a:xfrm>
                <a:off x="7596336" y="2852936"/>
                <a:ext cx="720080" cy="720080"/>
                <a:chOff x="395536" y="2780928"/>
                <a:chExt cx="2160240" cy="2160240"/>
              </a:xfrm>
            </p:grpSpPr>
            <p:grpSp>
              <p:nvGrpSpPr>
                <p:cNvPr id="43" name="グループ化 42">
                  <a:extLst>
                    <a:ext uri="{FF2B5EF4-FFF2-40B4-BE49-F238E27FC236}">
                      <a16:creationId xmlns:a16="http://schemas.microsoft.com/office/drawing/2014/main" id="{71BEC2F7-5FE6-4AA7-8772-3AE136929E7A}"/>
                    </a:ext>
                  </a:extLst>
                </p:cNvPr>
                <p:cNvGrpSpPr/>
                <p:nvPr/>
              </p:nvGrpSpPr>
              <p:grpSpPr>
                <a:xfrm rot="10800000">
                  <a:off x="395536" y="2780928"/>
                  <a:ext cx="720080" cy="720080"/>
                  <a:chOff x="792000" y="2529000"/>
                  <a:chExt cx="360000" cy="360000"/>
                </a:xfrm>
              </p:grpSpPr>
              <p:sp>
                <p:nvSpPr>
                  <p:cNvPr id="57" name="楕円 56">
                    <a:extLst>
                      <a:ext uri="{FF2B5EF4-FFF2-40B4-BE49-F238E27FC236}">
                        <a16:creationId xmlns:a16="http://schemas.microsoft.com/office/drawing/2014/main" id="{F58F34B4-19EA-47C2-A382-2E62D2652113}"/>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矢印: 下 57">
                    <a:extLst>
                      <a:ext uri="{FF2B5EF4-FFF2-40B4-BE49-F238E27FC236}">
                        <a16:creationId xmlns:a16="http://schemas.microsoft.com/office/drawing/2014/main" id="{CE8074B6-D19C-4710-8085-8FFB90D0FD25}"/>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コネクタ 43">
                  <a:extLst>
                    <a:ext uri="{FF2B5EF4-FFF2-40B4-BE49-F238E27FC236}">
                      <a16:creationId xmlns:a16="http://schemas.microsoft.com/office/drawing/2014/main" id="{81971629-14BE-42FA-8B28-16B161169B60}"/>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E83789C3-5781-4D26-B709-95B4B7753D39}"/>
                    </a:ext>
                  </a:extLst>
                </p:cNvPr>
                <p:cNvGrpSpPr/>
                <p:nvPr/>
              </p:nvGrpSpPr>
              <p:grpSpPr>
                <a:xfrm rot="10800000">
                  <a:off x="1835696" y="2780928"/>
                  <a:ext cx="720080" cy="720080"/>
                  <a:chOff x="792000" y="2529000"/>
                  <a:chExt cx="360000" cy="360000"/>
                </a:xfrm>
              </p:grpSpPr>
              <p:sp>
                <p:nvSpPr>
                  <p:cNvPr id="55" name="楕円 54">
                    <a:extLst>
                      <a:ext uri="{FF2B5EF4-FFF2-40B4-BE49-F238E27FC236}">
                        <a16:creationId xmlns:a16="http://schemas.microsoft.com/office/drawing/2014/main" id="{BF48B1B2-5827-4D93-8281-E90638A490D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矢印: 下 55">
                    <a:extLst>
                      <a:ext uri="{FF2B5EF4-FFF2-40B4-BE49-F238E27FC236}">
                        <a16:creationId xmlns:a16="http://schemas.microsoft.com/office/drawing/2014/main" id="{7E691485-31CD-462D-AAAC-7DAE7149E8D4}"/>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 name="グループ化 45">
                  <a:extLst>
                    <a:ext uri="{FF2B5EF4-FFF2-40B4-BE49-F238E27FC236}">
                      <a16:creationId xmlns:a16="http://schemas.microsoft.com/office/drawing/2014/main" id="{BECF6C5C-23F7-4BBC-BDD9-D97EA81EDB99}"/>
                    </a:ext>
                  </a:extLst>
                </p:cNvPr>
                <p:cNvGrpSpPr/>
                <p:nvPr/>
              </p:nvGrpSpPr>
              <p:grpSpPr>
                <a:xfrm rot="10800000">
                  <a:off x="395536" y="4221088"/>
                  <a:ext cx="720080" cy="720080"/>
                  <a:chOff x="792000" y="2529000"/>
                  <a:chExt cx="360000" cy="360000"/>
                </a:xfrm>
              </p:grpSpPr>
              <p:sp>
                <p:nvSpPr>
                  <p:cNvPr id="53" name="楕円 52">
                    <a:extLst>
                      <a:ext uri="{FF2B5EF4-FFF2-40B4-BE49-F238E27FC236}">
                        <a16:creationId xmlns:a16="http://schemas.microsoft.com/office/drawing/2014/main" id="{52682FBD-9055-487B-BB93-768796C5CAF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矢印: 下 53">
                    <a:extLst>
                      <a:ext uri="{FF2B5EF4-FFF2-40B4-BE49-F238E27FC236}">
                        <a16:creationId xmlns:a16="http://schemas.microsoft.com/office/drawing/2014/main" id="{660BC13C-40EF-4907-B3C6-C87DD2109627}"/>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7" name="直線コネクタ 46">
                  <a:extLst>
                    <a:ext uri="{FF2B5EF4-FFF2-40B4-BE49-F238E27FC236}">
                      <a16:creationId xmlns:a16="http://schemas.microsoft.com/office/drawing/2014/main" id="{948DA7CC-9D62-4C69-821E-13AD2E901D5D}"/>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A561961C-F41C-4554-B0E6-5FFE186F5321}"/>
                    </a:ext>
                  </a:extLst>
                </p:cNvPr>
                <p:cNvGrpSpPr/>
                <p:nvPr/>
              </p:nvGrpSpPr>
              <p:grpSpPr>
                <a:xfrm rot="10800000">
                  <a:off x="1835696" y="4221088"/>
                  <a:ext cx="720080" cy="720080"/>
                  <a:chOff x="792000" y="2529000"/>
                  <a:chExt cx="360000" cy="360000"/>
                </a:xfrm>
              </p:grpSpPr>
              <p:sp>
                <p:nvSpPr>
                  <p:cNvPr id="51" name="楕円 50">
                    <a:extLst>
                      <a:ext uri="{FF2B5EF4-FFF2-40B4-BE49-F238E27FC236}">
                        <a16:creationId xmlns:a16="http://schemas.microsoft.com/office/drawing/2014/main" id="{2FF48604-2700-4463-85D0-DD459BB2256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矢印: 下 51">
                    <a:extLst>
                      <a:ext uri="{FF2B5EF4-FFF2-40B4-BE49-F238E27FC236}">
                        <a16:creationId xmlns:a16="http://schemas.microsoft.com/office/drawing/2014/main" id="{CA6AAFDD-3E5A-48B3-B6E6-C73272D79180}"/>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9" name="直線コネクタ 48">
                  <a:extLst>
                    <a:ext uri="{FF2B5EF4-FFF2-40B4-BE49-F238E27FC236}">
                      <a16:creationId xmlns:a16="http://schemas.microsoft.com/office/drawing/2014/main" id="{F1E25A9F-9D2D-4BD4-AA24-EC2DE728630B}"/>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BC27C086-ECD9-4F9E-96B5-1EE5BFFFB75C}"/>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
        <p:nvSpPr>
          <p:cNvPr id="171" name="矢印: 右 170">
            <a:extLst>
              <a:ext uri="{FF2B5EF4-FFF2-40B4-BE49-F238E27FC236}">
                <a16:creationId xmlns:a16="http://schemas.microsoft.com/office/drawing/2014/main" id="{4790759F-CEC1-4E4E-9637-26FC6C0C2DB7}"/>
              </a:ext>
            </a:extLst>
          </p:cNvPr>
          <p:cNvSpPr/>
          <p:nvPr/>
        </p:nvSpPr>
        <p:spPr>
          <a:xfrm>
            <a:off x="2267744" y="5373216"/>
            <a:ext cx="576064"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83D7C88E-43F4-4E44-88C4-96729B8EE07C}"/>
              </a:ext>
            </a:extLst>
          </p:cNvPr>
          <p:cNvSpPr/>
          <p:nvPr/>
        </p:nvSpPr>
        <p:spPr>
          <a:xfrm>
            <a:off x="5652120" y="5373216"/>
            <a:ext cx="576064"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乗算記号 172">
            <a:extLst>
              <a:ext uri="{FF2B5EF4-FFF2-40B4-BE49-F238E27FC236}">
                <a16:creationId xmlns:a16="http://schemas.microsoft.com/office/drawing/2014/main" id="{9C98B0E7-E12B-4C71-A164-C77FFB2DB20E}"/>
              </a:ext>
            </a:extLst>
          </p:cNvPr>
          <p:cNvSpPr/>
          <p:nvPr/>
        </p:nvSpPr>
        <p:spPr>
          <a:xfrm>
            <a:off x="5436096" y="5052591"/>
            <a:ext cx="914400" cy="914400"/>
          </a:xfrm>
          <a:prstGeom prst="mathMultiply">
            <a:avLst>
              <a:gd name="adj1" fmla="val 283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51218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906461DC-98D2-EBE1-A32D-1EAD7E78628E}"/>
              </a:ext>
            </a:extLst>
          </p:cNvPr>
          <p:cNvSpPr/>
          <p:nvPr/>
        </p:nvSpPr>
        <p:spPr>
          <a:xfrm rot="5400000">
            <a:off x="6156176" y="4437112"/>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860A9AD-5A32-B82F-716B-81D7A90279EA}"/>
              </a:ext>
            </a:extLst>
          </p:cNvPr>
          <p:cNvSpPr/>
          <p:nvPr/>
        </p:nvSpPr>
        <p:spPr>
          <a:xfrm rot="1836777">
            <a:off x="5429834" y="334558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E85D50B6-22A3-7320-9B4E-E9E7324A630A}"/>
              </a:ext>
            </a:extLst>
          </p:cNvPr>
          <p:cNvSpPr/>
          <p:nvPr/>
        </p:nvSpPr>
        <p:spPr>
          <a:xfrm rot="19603671">
            <a:off x="6852176" y="336713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84AFCF7F-E33A-0C28-5515-23A16F58F03D}"/>
              </a:ext>
            </a:extLst>
          </p:cNvPr>
          <p:cNvSpPr>
            <a:spLocks noGrp="1"/>
          </p:cNvSpPr>
          <p:nvPr>
            <p:ph type="body" sz="quarter" idx="10"/>
          </p:nvPr>
        </p:nvSpPr>
        <p:spPr/>
        <p:txBody>
          <a:bodyPr/>
          <a:lstStyle/>
          <a:p>
            <a:r>
              <a:rPr lang="ja-JP" altLang="en-US"/>
              <a:t>状態遷移図</a:t>
            </a:r>
            <a:endParaRPr kumimoji="1" lang="ja-JP" altLang="en-US"/>
          </a:p>
        </p:txBody>
      </p:sp>
      <p:sp>
        <p:nvSpPr>
          <p:cNvPr id="3" name="テキスト ボックス 2">
            <a:extLst>
              <a:ext uri="{FF2B5EF4-FFF2-40B4-BE49-F238E27FC236}">
                <a16:creationId xmlns:a16="http://schemas.microsoft.com/office/drawing/2014/main" id="{B3AE197C-6624-9A5D-1E90-B09EE7697520}"/>
              </a:ext>
            </a:extLst>
          </p:cNvPr>
          <p:cNvSpPr txBox="1"/>
          <p:nvPr/>
        </p:nvSpPr>
        <p:spPr>
          <a:xfrm>
            <a:off x="251520" y="980728"/>
            <a:ext cx="7569701" cy="70788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000" dirty="0"/>
              <a:t>3</a:t>
            </a:r>
            <a:r>
              <a:rPr kumimoji="1" lang="ja-JP" altLang="en-US" sz="2000"/>
              <a:t>つのマスがある「すごろく」を考える</a:t>
            </a:r>
            <a:endParaRPr kumimoji="1" lang="en-US" altLang="ja-JP" sz="2000" dirty="0"/>
          </a:p>
          <a:p>
            <a:pPr marL="285750" indent="-285750">
              <a:buFont typeface="Arial" panose="020B0604020202020204" pitchFamily="34" charset="0"/>
              <a:buChar char="•"/>
            </a:pPr>
            <a:r>
              <a:rPr lang="ja-JP" altLang="en-US" sz="2000"/>
              <a:t>マスをそれぞれ「マス</a:t>
            </a:r>
            <a:r>
              <a:rPr lang="en-US" altLang="ja-JP" sz="2000" dirty="0"/>
              <a:t>1</a:t>
            </a:r>
            <a:r>
              <a:rPr lang="ja-JP" altLang="en-US" sz="2000"/>
              <a:t>」「マス</a:t>
            </a:r>
            <a:r>
              <a:rPr lang="en-US" altLang="ja-JP" sz="2000" dirty="0"/>
              <a:t>2</a:t>
            </a:r>
            <a:r>
              <a:rPr lang="ja-JP" altLang="en-US" sz="2000"/>
              <a:t>」「マス</a:t>
            </a:r>
            <a:r>
              <a:rPr lang="en-US" altLang="ja-JP" sz="2000" dirty="0"/>
              <a:t>3</a:t>
            </a:r>
            <a:r>
              <a:rPr lang="ja-JP" altLang="en-US" sz="2000"/>
              <a:t>」と名前をつける</a:t>
            </a:r>
            <a:endParaRPr lang="en-US" altLang="ja-JP" sz="2000" dirty="0"/>
          </a:p>
        </p:txBody>
      </p:sp>
      <p:sp>
        <p:nvSpPr>
          <p:cNvPr id="5" name="テキスト ボックス 4">
            <a:extLst>
              <a:ext uri="{FF2B5EF4-FFF2-40B4-BE49-F238E27FC236}">
                <a16:creationId xmlns:a16="http://schemas.microsoft.com/office/drawing/2014/main" id="{0EA532A9-A660-54DD-896A-3F68A3A1BBA0}"/>
              </a:ext>
            </a:extLst>
          </p:cNvPr>
          <p:cNvSpPr txBox="1"/>
          <p:nvPr/>
        </p:nvSpPr>
        <p:spPr>
          <a:xfrm>
            <a:off x="296866" y="2046409"/>
            <a:ext cx="3960440" cy="4093428"/>
          </a:xfrm>
          <a:prstGeom prst="rect">
            <a:avLst/>
          </a:prstGeom>
          <a:noFill/>
        </p:spPr>
        <p:txBody>
          <a:bodyPr wrap="square">
            <a:spAutoFit/>
          </a:bodyPr>
          <a:lstStyle/>
          <a:p>
            <a:r>
              <a:rPr lang="ja-JP" altLang="en-US" sz="2000"/>
              <a:t>サイコロを振って・・・</a:t>
            </a:r>
            <a:endParaRPr lang="en-US" altLang="ja-JP" sz="2000" dirty="0"/>
          </a:p>
          <a:p>
            <a:pPr marL="285750" indent="-285750">
              <a:buFont typeface="Arial" panose="020B0604020202020204" pitchFamily="34" charset="0"/>
              <a:buChar char="•"/>
            </a:pPr>
            <a:r>
              <a:rPr lang="ja-JP" altLang="en-US" sz="2000"/>
              <a:t>マス</a:t>
            </a:r>
            <a:r>
              <a:rPr lang="en-US" altLang="ja-JP" sz="2000" dirty="0"/>
              <a:t>1</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t>1</a:t>
            </a:r>
            <a:r>
              <a:rPr lang="ja-JP" altLang="en-US" sz="2000"/>
              <a:t>が出たらそのまま</a:t>
            </a:r>
            <a:endParaRPr lang="en-US" altLang="ja-JP" sz="2000" dirty="0"/>
          </a:p>
          <a:p>
            <a:pPr marL="742950" lvl="1" indent="-285750">
              <a:buFont typeface="Arial" panose="020B0604020202020204" pitchFamily="34" charset="0"/>
              <a:buChar char="•"/>
            </a:pPr>
            <a:r>
              <a:rPr lang="en-US" altLang="ja-JP" sz="2000" dirty="0"/>
              <a:t>2,3</a:t>
            </a:r>
            <a:r>
              <a:rPr lang="ja-JP" altLang="en-US" sz="2000"/>
              <a:t>が出たらマス</a:t>
            </a:r>
            <a:r>
              <a:rPr lang="en-US" altLang="ja-JP" sz="2000" dirty="0"/>
              <a:t>2</a:t>
            </a:r>
            <a:r>
              <a:rPr lang="ja-JP" altLang="en-US" sz="2000"/>
              <a:t>へ</a:t>
            </a:r>
            <a:endParaRPr lang="en-US" altLang="ja-JP" sz="2000" dirty="0"/>
          </a:p>
          <a:p>
            <a:pPr marL="742950" lvl="1" indent="-285750">
              <a:buFont typeface="Arial" panose="020B0604020202020204" pitchFamily="34" charset="0"/>
              <a:buChar char="•"/>
            </a:pPr>
            <a:r>
              <a:rPr lang="en-US" altLang="ja-JP" sz="2000" dirty="0"/>
              <a:t>4,5,6</a:t>
            </a:r>
            <a:r>
              <a:rPr lang="ja-JP" altLang="en-US" sz="2000"/>
              <a:t>が出たらマス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2</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t>1,2</a:t>
            </a:r>
            <a:r>
              <a:rPr lang="ja-JP" altLang="en-US" sz="2000"/>
              <a:t>が出たらそのまま</a:t>
            </a:r>
            <a:endParaRPr lang="en-US" altLang="ja-JP" sz="2000" dirty="0"/>
          </a:p>
          <a:p>
            <a:pPr marL="742950" lvl="1" indent="-285750">
              <a:buFont typeface="Arial" panose="020B0604020202020204" pitchFamily="34" charset="0"/>
              <a:buChar char="•"/>
            </a:pPr>
            <a:r>
              <a:rPr lang="en-US" altLang="ja-JP" sz="2000" dirty="0"/>
              <a:t>3</a:t>
            </a:r>
            <a:r>
              <a:rPr lang="ja-JP" altLang="en-US" sz="2000"/>
              <a:t>が出たらマス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t>4,5,6</a:t>
            </a:r>
            <a:r>
              <a:rPr lang="ja-JP" altLang="en-US" sz="2000"/>
              <a:t>が出たらマス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3</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t>1,2,3</a:t>
            </a:r>
            <a:r>
              <a:rPr lang="ja-JP" altLang="en-US" sz="2000"/>
              <a:t>が出たらそのまま</a:t>
            </a:r>
            <a:endParaRPr lang="en-US" altLang="ja-JP" sz="2000" dirty="0"/>
          </a:p>
          <a:p>
            <a:pPr marL="742950" lvl="1" indent="-285750">
              <a:buFont typeface="Arial" panose="020B0604020202020204" pitchFamily="34" charset="0"/>
              <a:buChar char="•"/>
            </a:pPr>
            <a:r>
              <a:rPr lang="en-US" altLang="ja-JP" sz="2000" dirty="0"/>
              <a:t>4</a:t>
            </a:r>
            <a:r>
              <a:rPr lang="ja-JP" altLang="en-US" sz="2000"/>
              <a:t>が出たらマス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t>5,6</a:t>
            </a:r>
            <a:r>
              <a:rPr lang="ja-JP" altLang="en-US" sz="2000"/>
              <a:t>が出たらマス</a:t>
            </a:r>
            <a:r>
              <a:rPr lang="en-US" altLang="ja-JP" sz="2000" dirty="0"/>
              <a:t>2</a:t>
            </a:r>
            <a:r>
              <a:rPr lang="ja-JP" altLang="en-US" sz="2000"/>
              <a:t>へ</a:t>
            </a:r>
            <a:endParaRPr lang="en-US" altLang="ja-JP" sz="2000" dirty="0"/>
          </a:p>
        </p:txBody>
      </p:sp>
      <p:sp>
        <p:nvSpPr>
          <p:cNvPr id="4" name="円/楕円 3">
            <a:extLst>
              <a:ext uri="{FF2B5EF4-FFF2-40B4-BE49-F238E27FC236}">
                <a16:creationId xmlns:a16="http://schemas.microsoft.com/office/drawing/2014/main" id="{D76FE4BD-0666-70C2-182D-1519B0F67F2B}"/>
              </a:ext>
            </a:extLst>
          </p:cNvPr>
          <p:cNvSpPr/>
          <p:nvPr/>
        </p:nvSpPr>
        <p:spPr>
          <a:xfrm>
            <a:off x="5681542" y="2839529"/>
            <a:ext cx="1368152" cy="1368152"/>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bg1"/>
                </a:solidFill>
              </a:rPr>
              <a:t>1</a:t>
            </a:r>
            <a:endParaRPr kumimoji="1" lang="ja-JP" altLang="en-US" sz="6000">
              <a:solidFill>
                <a:schemeClr val="bg1"/>
              </a:solidFill>
            </a:endParaRPr>
          </a:p>
        </p:txBody>
      </p:sp>
      <p:sp>
        <p:nvSpPr>
          <p:cNvPr id="14" name="円/楕円 13">
            <a:extLst>
              <a:ext uri="{FF2B5EF4-FFF2-40B4-BE49-F238E27FC236}">
                <a16:creationId xmlns:a16="http://schemas.microsoft.com/office/drawing/2014/main" id="{A1D63403-8A89-055C-F156-F64124C62DA0}"/>
              </a:ext>
            </a:extLst>
          </p:cNvPr>
          <p:cNvSpPr/>
          <p:nvPr/>
        </p:nvSpPr>
        <p:spPr>
          <a:xfrm>
            <a:off x="4331158" y="4931767"/>
            <a:ext cx="1368152" cy="1368152"/>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2</a:t>
            </a:r>
            <a:endParaRPr kumimoji="1" lang="ja-JP" altLang="en-US" sz="6000">
              <a:solidFill>
                <a:schemeClr val="tx1"/>
              </a:solidFill>
            </a:endParaRPr>
          </a:p>
        </p:txBody>
      </p:sp>
      <p:sp>
        <p:nvSpPr>
          <p:cNvPr id="15" name="円/楕円 14">
            <a:extLst>
              <a:ext uri="{FF2B5EF4-FFF2-40B4-BE49-F238E27FC236}">
                <a16:creationId xmlns:a16="http://schemas.microsoft.com/office/drawing/2014/main" id="{3A98C341-5ACA-DBBE-8A5E-9865A0206BCC}"/>
              </a:ext>
            </a:extLst>
          </p:cNvPr>
          <p:cNvSpPr/>
          <p:nvPr/>
        </p:nvSpPr>
        <p:spPr>
          <a:xfrm>
            <a:off x="6912260" y="4931767"/>
            <a:ext cx="1368152" cy="1368152"/>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3</a:t>
            </a:r>
            <a:endParaRPr kumimoji="1" lang="ja-JP" altLang="en-US" sz="6000">
              <a:solidFill>
                <a:schemeClr val="tx1"/>
              </a:solidFill>
            </a:endParaRPr>
          </a:p>
        </p:txBody>
      </p:sp>
      <p:cxnSp>
        <p:nvCxnSpPr>
          <p:cNvPr id="16" name="直線矢印コネクタ 15">
            <a:extLst>
              <a:ext uri="{FF2B5EF4-FFF2-40B4-BE49-F238E27FC236}">
                <a16:creationId xmlns:a16="http://schemas.microsoft.com/office/drawing/2014/main" id="{9516C606-29BE-2149-A84F-078E371883B9}"/>
              </a:ext>
            </a:extLst>
          </p:cNvPr>
          <p:cNvCxnSpPr>
            <a:cxnSpLocks/>
          </p:cNvCxnSpPr>
          <p:nvPr/>
        </p:nvCxnSpPr>
        <p:spPr>
          <a:xfrm flipH="1">
            <a:off x="5026871" y="3861048"/>
            <a:ext cx="594590" cy="96540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9" name="グループ化 18">
            <a:extLst>
              <a:ext uri="{FF2B5EF4-FFF2-40B4-BE49-F238E27FC236}">
                <a16:creationId xmlns:a16="http://schemas.microsoft.com/office/drawing/2014/main" id="{DEFDB7FB-7113-6FE3-5995-B628EBB6C431}"/>
              </a:ext>
            </a:extLst>
          </p:cNvPr>
          <p:cNvGrpSpPr/>
          <p:nvPr/>
        </p:nvGrpSpPr>
        <p:grpSpPr>
          <a:xfrm>
            <a:off x="4815785" y="3703625"/>
            <a:ext cx="504056" cy="504056"/>
            <a:chOff x="2555776" y="5085184"/>
            <a:chExt cx="792088" cy="792088"/>
          </a:xfrm>
        </p:grpSpPr>
        <p:sp>
          <p:nvSpPr>
            <p:cNvPr id="20" name="角丸四角形 11">
              <a:extLst>
                <a:ext uri="{FF2B5EF4-FFF2-40B4-BE49-F238E27FC236}">
                  <a16:creationId xmlns:a16="http://schemas.microsoft.com/office/drawing/2014/main" id="{EC935B44-D335-A571-7B66-0E1E5DFF9B22}"/>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12">
              <a:extLst>
                <a:ext uri="{FF2B5EF4-FFF2-40B4-BE49-F238E27FC236}">
                  <a16:creationId xmlns:a16="http://schemas.microsoft.com/office/drawing/2014/main" id="{A4674C2A-21D7-B2CB-949C-6026E5E2BA10}"/>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13">
              <a:extLst>
                <a:ext uri="{FF2B5EF4-FFF2-40B4-BE49-F238E27FC236}">
                  <a16:creationId xmlns:a16="http://schemas.microsoft.com/office/drawing/2014/main" id="{2315A664-8CD9-884D-C8DA-571B3FB20DA0}"/>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14">
              <a:extLst>
                <a:ext uri="{FF2B5EF4-FFF2-40B4-BE49-F238E27FC236}">
                  <a16:creationId xmlns:a16="http://schemas.microsoft.com/office/drawing/2014/main" id="{49564BE2-F578-B49B-5D2C-1B2EC2B7DD27}"/>
                </a:ext>
              </a:extLst>
            </p:cNvPr>
            <p:cNvSpPr/>
            <p:nvPr/>
          </p:nvSpPr>
          <p:spPr>
            <a:xfrm>
              <a:off x="2843808" y="5373216"/>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F57DAAEF-C8FF-1E8D-9ED7-EDE78FC7D6F1}"/>
              </a:ext>
            </a:extLst>
          </p:cNvPr>
          <p:cNvGrpSpPr/>
          <p:nvPr/>
        </p:nvGrpSpPr>
        <p:grpSpPr>
          <a:xfrm>
            <a:off x="4152464" y="3703625"/>
            <a:ext cx="504056" cy="504056"/>
            <a:chOff x="2555776" y="5085184"/>
            <a:chExt cx="792088" cy="792088"/>
          </a:xfrm>
        </p:grpSpPr>
        <p:sp>
          <p:nvSpPr>
            <p:cNvPr id="25" name="角丸四角形 24">
              <a:extLst>
                <a:ext uri="{FF2B5EF4-FFF2-40B4-BE49-F238E27FC236}">
                  <a16:creationId xmlns:a16="http://schemas.microsoft.com/office/drawing/2014/main" id="{9E9A77F2-EC83-7067-CAA9-385DC249AC11}"/>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850F2F7E-6E01-E21B-80CC-FA51EE369025}"/>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7EF6B12E-C299-641D-FB66-7B4D29C9F6DB}"/>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026" name="Picture 2" descr="立っている男の子のイラスト（ポーズ）">
            <a:extLst>
              <a:ext uri="{FF2B5EF4-FFF2-40B4-BE49-F238E27FC236}">
                <a16:creationId xmlns:a16="http://schemas.microsoft.com/office/drawing/2014/main" id="{9C4F05BB-BF73-5704-9EFE-FD3FE85610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7371" y="1794954"/>
            <a:ext cx="836493" cy="1243856"/>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グループ化 27">
            <a:extLst>
              <a:ext uri="{FF2B5EF4-FFF2-40B4-BE49-F238E27FC236}">
                <a16:creationId xmlns:a16="http://schemas.microsoft.com/office/drawing/2014/main" id="{A3D09BA8-DCF5-A8CA-FBA7-4835B60A7790}"/>
              </a:ext>
            </a:extLst>
          </p:cNvPr>
          <p:cNvGrpSpPr/>
          <p:nvPr/>
        </p:nvGrpSpPr>
        <p:grpSpPr>
          <a:xfrm>
            <a:off x="7850930" y="4237784"/>
            <a:ext cx="504056" cy="504056"/>
            <a:chOff x="6588224" y="2996952"/>
            <a:chExt cx="792088" cy="792088"/>
          </a:xfrm>
        </p:grpSpPr>
        <p:sp>
          <p:nvSpPr>
            <p:cNvPr id="29" name="角丸四角形 26">
              <a:extLst>
                <a:ext uri="{FF2B5EF4-FFF2-40B4-BE49-F238E27FC236}">
                  <a16:creationId xmlns:a16="http://schemas.microsoft.com/office/drawing/2014/main" id="{8F9A7440-BCEA-AE2D-3058-71C8569A54A4}"/>
                </a:ext>
              </a:extLst>
            </p:cNvPr>
            <p:cNvSpPr/>
            <p:nvPr/>
          </p:nvSpPr>
          <p:spPr>
            <a:xfrm>
              <a:off x="6588224" y="2996952"/>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a:extLst>
                <a:ext uri="{FF2B5EF4-FFF2-40B4-BE49-F238E27FC236}">
                  <a16:creationId xmlns:a16="http://schemas.microsoft.com/office/drawing/2014/main" id="{EE43C4F5-7A7F-D97B-2EDF-888EBECB2242}"/>
                </a:ext>
              </a:extLst>
            </p:cNvPr>
            <p:cNvGrpSpPr/>
            <p:nvPr/>
          </p:nvGrpSpPr>
          <p:grpSpPr>
            <a:xfrm>
              <a:off x="6713476" y="3083520"/>
              <a:ext cx="541584" cy="618953"/>
              <a:chOff x="6228184" y="4149080"/>
              <a:chExt cx="504056" cy="576064"/>
            </a:xfrm>
          </p:grpSpPr>
          <p:sp>
            <p:nvSpPr>
              <p:cNvPr id="31" name="円/楕円 28">
                <a:extLst>
                  <a:ext uri="{FF2B5EF4-FFF2-40B4-BE49-F238E27FC236}">
                    <a16:creationId xmlns:a16="http://schemas.microsoft.com/office/drawing/2014/main" id="{D368A5D2-AFAE-965E-2870-4C46F6B55167}"/>
                  </a:ext>
                </a:extLst>
              </p:cNvPr>
              <p:cNvSpPr/>
              <p:nvPr/>
            </p:nvSpPr>
            <p:spPr>
              <a:xfrm>
                <a:off x="6588224" y="4581128"/>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0">
                <a:extLst>
                  <a:ext uri="{FF2B5EF4-FFF2-40B4-BE49-F238E27FC236}">
                    <a16:creationId xmlns:a16="http://schemas.microsoft.com/office/drawing/2014/main" id="{4516F707-C7DB-82E1-C939-DCEC77D26825}"/>
                  </a:ext>
                </a:extLst>
              </p:cNvPr>
              <p:cNvSpPr/>
              <p:nvPr/>
            </p:nvSpPr>
            <p:spPr>
              <a:xfrm>
                <a:off x="6588224" y="4149080"/>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4E78C3CA-F43B-7516-2BB5-9CF7497AF993}"/>
                  </a:ext>
                </a:extLst>
              </p:cNvPr>
              <p:cNvSpPr/>
              <p:nvPr/>
            </p:nvSpPr>
            <p:spPr>
              <a:xfrm>
                <a:off x="6588224" y="4365104"/>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202D9F0B-1D47-0567-6F39-022ACB783427}"/>
                  </a:ext>
                </a:extLst>
              </p:cNvPr>
              <p:cNvSpPr/>
              <p:nvPr/>
            </p:nvSpPr>
            <p:spPr>
              <a:xfrm>
                <a:off x="6228184" y="4581128"/>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708EC81A-3B75-2811-E273-D3AB46659993}"/>
                  </a:ext>
                </a:extLst>
              </p:cNvPr>
              <p:cNvSpPr/>
              <p:nvPr/>
            </p:nvSpPr>
            <p:spPr>
              <a:xfrm>
                <a:off x="6228184" y="4149080"/>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6CFA9955-EA0D-92A1-7C21-41323CBABD04}"/>
                  </a:ext>
                </a:extLst>
              </p:cNvPr>
              <p:cNvSpPr/>
              <p:nvPr/>
            </p:nvSpPr>
            <p:spPr>
              <a:xfrm>
                <a:off x="6228184" y="4365104"/>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7" name="グループ化 36">
            <a:extLst>
              <a:ext uri="{FF2B5EF4-FFF2-40B4-BE49-F238E27FC236}">
                <a16:creationId xmlns:a16="http://schemas.microsoft.com/office/drawing/2014/main" id="{2A5039D9-4A61-A4A7-5848-5C3CFABCB525}"/>
              </a:ext>
            </a:extLst>
          </p:cNvPr>
          <p:cNvGrpSpPr/>
          <p:nvPr/>
        </p:nvGrpSpPr>
        <p:grpSpPr>
          <a:xfrm>
            <a:off x="8154251" y="3657802"/>
            <a:ext cx="504056" cy="504056"/>
            <a:chOff x="2123728" y="3573016"/>
            <a:chExt cx="792088" cy="792088"/>
          </a:xfrm>
        </p:grpSpPr>
        <p:sp>
          <p:nvSpPr>
            <p:cNvPr id="38" name="角丸四角形 15">
              <a:extLst>
                <a:ext uri="{FF2B5EF4-FFF2-40B4-BE49-F238E27FC236}">
                  <a16:creationId xmlns:a16="http://schemas.microsoft.com/office/drawing/2014/main" id="{99BCBB8E-7C0E-8090-4538-6F37A7EE1347}"/>
                </a:ext>
              </a:extLst>
            </p:cNvPr>
            <p:cNvSpPr/>
            <p:nvPr/>
          </p:nvSpPr>
          <p:spPr>
            <a:xfrm>
              <a:off x="2123728" y="3573016"/>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a:extLst>
                <a:ext uri="{FF2B5EF4-FFF2-40B4-BE49-F238E27FC236}">
                  <a16:creationId xmlns:a16="http://schemas.microsoft.com/office/drawing/2014/main" id="{97AD9621-5AF9-226C-BA39-DD1E8EF2A739}"/>
                </a:ext>
              </a:extLst>
            </p:cNvPr>
            <p:cNvGrpSpPr/>
            <p:nvPr/>
          </p:nvGrpSpPr>
          <p:grpSpPr>
            <a:xfrm>
              <a:off x="2213097" y="3662385"/>
              <a:ext cx="613351" cy="613351"/>
              <a:chOff x="5508104" y="2996952"/>
              <a:chExt cx="613351" cy="613351"/>
            </a:xfrm>
          </p:grpSpPr>
          <p:sp>
            <p:nvSpPr>
              <p:cNvPr id="40" name="円/楕円 16">
                <a:extLst>
                  <a:ext uri="{FF2B5EF4-FFF2-40B4-BE49-F238E27FC236}">
                    <a16:creationId xmlns:a16="http://schemas.microsoft.com/office/drawing/2014/main" id="{D5984E61-7AB8-2222-D2CB-C90AE4D3DA2B}"/>
                  </a:ext>
                </a:extLst>
              </p:cNvPr>
              <p:cNvSpPr/>
              <p:nvPr/>
            </p:nvSpPr>
            <p:spPr>
              <a:xfrm>
                <a:off x="5508104" y="2996952"/>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17">
                <a:extLst>
                  <a:ext uri="{FF2B5EF4-FFF2-40B4-BE49-F238E27FC236}">
                    <a16:creationId xmlns:a16="http://schemas.microsoft.com/office/drawing/2014/main" id="{FF4D2CEC-D141-A3DD-AFF0-360975A7F9CD}"/>
                  </a:ext>
                </a:extLst>
              </p:cNvPr>
              <p:cNvSpPr/>
              <p:nvPr/>
            </p:nvSpPr>
            <p:spPr>
              <a:xfrm>
                <a:off x="5940152" y="3429000"/>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18">
                <a:extLst>
                  <a:ext uri="{FF2B5EF4-FFF2-40B4-BE49-F238E27FC236}">
                    <a16:creationId xmlns:a16="http://schemas.microsoft.com/office/drawing/2014/main" id="{141FA596-74C9-AD9E-13BA-0C32169FB01B}"/>
                  </a:ext>
                </a:extLst>
              </p:cNvPr>
              <p:cNvSpPr/>
              <p:nvPr/>
            </p:nvSpPr>
            <p:spPr>
              <a:xfrm>
                <a:off x="5508104" y="3429000"/>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19">
                <a:extLst>
                  <a:ext uri="{FF2B5EF4-FFF2-40B4-BE49-F238E27FC236}">
                    <a16:creationId xmlns:a16="http://schemas.microsoft.com/office/drawing/2014/main" id="{080259E4-AAAC-CE8C-4DE7-67FE7345FF54}"/>
                  </a:ext>
                </a:extLst>
              </p:cNvPr>
              <p:cNvSpPr/>
              <p:nvPr/>
            </p:nvSpPr>
            <p:spPr>
              <a:xfrm>
                <a:off x="5940152" y="2996952"/>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9">
                <a:extLst>
                  <a:ext uri="{FF2B5EF4-FFF2-40B4-BE49-F238E27FC236}">
                    <a16:creationId xmlns:a16="http://schemas.microsoft.com/office/drawing/2014/main" id="{C7B4755B-8A19-955E-4303-746D11047F1A}"/>
                  </a:ext>
                </a:extLst>
              </p:cNvPr>
              <p:cNvSpPr/>
              <p:nvPr/>
            </p:nvSpPr>
            <p:spPr>
              <a:xfrm>
                <a:off x="5724128" y="3212976"/>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5" name="グループ化 44">
            <a:extLst>
              <a:ext uri="{FF2B5EF4-FFF2-40B4-BE49-F238E27FC236}">
                <a16:creationId xmlns:a16="http://schemas.microsoft.com/office/drawing/2014/main" id="{2FF81872-15ED-5D52-C3B0-7DFD666F02EF}"/>
              </a:ext>
            </a:extLst>
          </p:cNvPr>
          <p:cNvGrpSpPr/>
          <p:nvPr/>
        </p:nvGrpSpPr>
        <p:grpSpPr>
          <a:xfrm>
            <a:off x="7532661" y="3657802"/>
            <a:ext cx="504056" cy="504056"/>
            <a:chOff x="3563888" y="5085184"/>
            <a:chExt cx="792088" cy="792088"/>
          </a:xfrm>
        </p:grpSpPr>
        <p:sp>
          <p:nvSpPr>
            <p:cNvPr id="46" name="角丸四角形 67">
              <a:extLst>
                <a:ext uri="{FF2B5EF4-FFF2-40B4-BE49-F238E27FC236}">
                  <a16:creationId xmlns:a16="http://schemas.microsoft.com/office/drawing/2014/main" id="{7437D3C7-43EE-BA65-0757-C8BBEE6865EC}"/>
                </a:ext>
              </a:extLst>
            </p:cNvPr>
            <p:cNvSpPr/>
            <p:nvPr/>
          </p:nvSpPr>
          <p:spPr>
            <a:xfrm>
              <a:off x="3563888"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68">
              <a:extLst>
                <a:ext uri="{FF2B5EF4-FFF2-40B4-BE49-F238E27FC236}">
                  <a16:creationId xmlns:a16="http://schemas.microsoft.com/office/drawing/2014/main" id="{1260E12B-224B-11F3-F0B1-30E998E3BF79}"/>
                </a:ext>
              </a:extLst>
            </p:cNvPr>
            <p:cNvSpPr/>
            <p:nvPr/>
          </p:nvSpPr>
          <p:spPr>
            <a:xfrm>
              <a:off x="3635896"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69">
              <a:extLst>
                <a:ext uri="{FF2B5EF4-FFF2-40B4-BE49-F238E27FC236}">
                  <a16:creationId xmlns:a16="http://schemas.microsoft.com/office/drawing/2014/main" id="{7BD5D969-495E-AF2C-2A42-6524E63909BF}"/>
                </a:ext>
              </a:extLst>
            </p:cNvPr>
            <p:cNvSpPr/>
            <p:nvPr/>
          </p:nvSpPr>
          <p:spPr>
            <a:xfrm>
              <a:off x="4067944"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70">
              <a:extLst>
                <a:ext uri="{FF2B5EF4-FFF2-40B4-BE49-F238E27FC236}">
                  <a16:creationId xmlns:a16="http://schemas.microsoft.com/office/drawing/2014/main" id="{2EE1CF7E-5A6C-2F71-C172-229DCF544F6C}"/>
                </a:ext>
              </a:extLst>
            </p:cNvPr>
            <p:cNvSpPr/>
            <p:nvPr/>
          </p:nvSpPr>
          <p:spPr>
            <a:xfrm>
              <a:off x="3635896"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71">
              <a:extLst>
                <a:ext uri="{FF2B5EF4-FFF2-40B4-BE49-F238E27FC236}">
                  <a16:creationId xmlns:a16="http://schemas.microsoft.com/office/drawing/2014/main" id="{B7ED5548-03D8-7B3B-BFE9-97506D5315DA}"/>
                </a:ext>
              </a:extLst>
            </p:cNvPr>
            <p:cNvSpPr/>
            <p:nvPr/>
          </p:nvSpPr>
          <p:spPr>
            <a:xfrm>
              <a:off x="406794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1" name="直線矢印コネクタ 50">
            <a:extLst>
              <a:ext uri="{FF2B5EF4-FFF2-40B4-BE49-F238E27FC236}">
                <a16:creationId xmlns:a16="http://schemas.microsoft.com/office/drawing/2014/main" id="{DE028786-586D-EBD0-E2A1-F1F040EA58FB}"/>
              </a:ext>
            </a:extLst>
          </p:cNvPr>
          <p:cNvCxnSpPr>
            <a:cxnSpLocks/>
          </p:cNvCxnSpPr>
          <p:nvPr/>
        </p:nvCxnSpPr>
        <p:spPr>
          <a:xfrm>
            <a:off x="7068200" y="3886918"/>
            <a:ext cx="559618" cy="91256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4" name="フリーフォーム 53">
            <a:extLst>
              <a:ext uri="{FF2B5EF4-FFF2-40B4-BE49-F238E27FC236}">
                <a16:creationId xmlns:a16="http://schemas.microsoft.com/office/drawing/2014/main" id="{9D164C53-50D1-72B7-1F26-E4DDF4642466}"/>
              </a:ext>
            </a:extLst>
          </p:cNvPr>
          <p:cNvSpPr/>
          <p:nvPr/>
        </p:nvSpPr>
        <p:spPr>
          <a:xfrm rot="2700000">
            <a:off x="6686614" y="2270187"/>
            <a:ext cx="846321" cy="748677"/>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5" name="グループ化 54">
            <a:extLst>
              <a:ext uri="{FF2B5EF4-FFF2-40B4-BE49-F238E27FC236}">
                <a16:creationId xmlns:a16="http://schemas.microsoft.com/office/drawing/2014/main" id="{9E8F30F3-A05F-85E9-0B3E-70F9132D446F}"/>
              </a:ext>
            </a:extLst>
          </p:cNvPr>
          <p:cNvGrpSpPr/>
          <p:nvPr/>
        </p:nvGrpSpPr>
        <p:grpSpPr>
          <a:xfrm>
            <a:off x="7395191" y="1839760"/>
            <a:ext cx="504056" cy="504056"/>
            <a:chOff x="395536" y="5085184"/>
            <a:chExt cx="792088" cy="792088"/>
          </a:xfrm>
        </p:grpSpPr>
        <p:sp>
          <p:nvSpPr>
            <p:cNvPr id="56" name="角丸四角形 6">
              <a:extLst>
                <a:ext uri="{FF2B5EF4-FFF2-40B4-BE49-F238E27FC236}">
                  <a16:creationId xmlns:a16="http://schemas.microsoft.com/office/drawing/2014/main" id="{002CB665-5923-1742-096C-C48515B0F922}"/>
                </a:ext>
              </a:extLst>
            </p:cNvPr>
            <p:cNvSpPr/>
            <p:nvPr/>
          </p:nvSpPr>
          <p:spPr>
            <a:xfrm>
              <a:off x="39553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7">
              <a:extLst>
                <a:ext uri="{FF2B5EF4-FFF2-40B4-BE49-F238E27FC236}">
                  <a16:creationId xmlns:a16="http://schemas.microsoft.com/office/drawing/2014/main" id="{3A441CC6-9113-666D-E552-FE86E5BD8797}"/>
                </a:ext>
              </a:extLst>
            </p:cNvPr>
            <p:cNvSpPr/>
            <p:nvPr/>
          </p:nvSpPr>
          <p:spPr>
            <a:xfrm>
              <a:off x="611560" y="5301208"/>
              <a:ext cx="360040" cy="36004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161836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D9F5D15-ABBD-4401-ACB5-44F27E9BBAD5}"/>
              </a:ext>
            </a:extLst>
          </p:cNvPr>
          <p:cNvSpPr>
            <a:spLocks noGrp="1"/>
          </p:cNvSpPr>
          <p:nvPr>
            <p:ph type="body" sz="quarter" idx="10"/>
          </p:nvPr>
        </p:nvSpPr>
        <p:spPr/>
        <p:txBody>
          <a:bodyPr/>
          <a:lstStyle/>
          <a:p>
            <a:r>
              <a:rPr lang="en-US" altLang="ja-JP" dirty="0"/>
              <a:t>N=4</a:t>
            </a:r>
            <a:r>
              <a:rPr lang="ja-JP" altLang="en-US" dirty="0"/>
              <a:t>の場合の状態数</a:t>
            </a:r>
            <a:endParaRPr kumimoji="1" lang="ja-JP" altLang="en-US" dirty="0"/>
          </a:p>
        </p:txBody>
      </p:sp>
      <p:grpSp>
        <p:nvGrpSpPr>
          <p:cNvPr id="38" name="グループ化 37">
            <a:extLst>
              <a:ext uri="{FF2B5EF4-FFF2-40B4-BE49-F238E27FC236}">
                <a16:creationId xmlns:a16="http://schemas.microsoft.com/office/drawing/2014/main" id="{439CE6BB-C267-4530-BCFC-1923EA895B38}"/>
              </a:ext>
            </a:extLst>
          </p:cNvPr>
          <p:cNvGrpSpPr/>
          <p:nvPr/>
        </p:nvGrpSpPr>
        <p:grpSpPr>
          <a:xfrm rot="10800000">
            <a:off x="2339752" y="1340768"/>
            <a:ext cx="720080" cy="720080"/>
            <a:chOff x="3851920" y="1268760"/>
            <a:chExt cx="2160240" cy="2160240"/>
          </a:xfrm>
        </p:grpSpPr>
        <p:grpSp>
          <p:nvGrpSpPr>
            <p:cNvPr id="22" name="グループ化 21">
              <a:extLst>
                <a:ext uri="{FF2B5EF4-FFF2-40B4-BE49-F238E27FC236}">
                  <a16:creationId xmlns:a16="http://schemas.microsoft.com/office/drawing/2014/main" id="{58E644DE-4E08-45C2-B9CA-6E0B37B1D8A5}"/>
                </a:ext>
              </a:extLst>
            </p:cNvPr>
            <p:cNvGrpSpPr/>
            <p:nvPr/>
          </p:nvGrpSpPr>
          <p:grpSpPr>
            <a:xfrm rot="10800000">
              <a:off x="3851920" y="1268760"/>
              <a:ext cx="720080" cy="720080"/>
              <a:chOff x="792000" y="2529000"/>
              <a:chExt cx="360000" cy="360000"/>
            </a:xfrm>
          </p:grpSpPr>
          <p:sp>
            <p:nvSpPr>
              <p:cNvPr id="23" name="楕円 22">
                <a:extLst>
                  <a:ext uri="{FF2B5EF4-FFF2-40B4-BE49-F238E27FC236}">
                    <a16:creationId xmlns:a16="http://schemas.microsoft.com/office/drawing/2014/main" id="{9CD309B1-05EF-433E-93C9-2BB4EC58F5C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A46DCA92-792B-4B18-B441-10FD612FA14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a:extLst>
                <a:ext uri="{FF2B5EF4-FFF2-40B4-BE49-F238E27FC236}">
                  <a16:creationId xmlns:a16="http://schemas.microsoft.com/office/drawing/2014/main" id="{FA71A896-886B-4183-B4D4-A49FA8351DE0}"/>
                </a:ext>
              </a:extLst>
            </p:cNvPr>
            <p:cNvGrpSpPr/>
            <p:nvPr/>
          </p:nvGrpSpPr>
          <p:grpSpPr>
            <a:xfrm rot="10800000">
              <a:off x="5292080" y="1268760"/>
              <a:ext cx="720080" cy="720080"/>
              <a:chOff x="792000" y="2529000"/>
              <a:chExt cx="360000" cy="360000"/>
            </a:xfrm>
          </p:grpSpPr>
          <p:sp>
            <p:nvSpPr>
              <p:cNvPr id="26" name="楕円 25">
                <a:extLst>
                  <a:ext uri="{FF2B5EF4-FFF2-40B4-BE49-F238E27FC236}">
                    <a16:creationId xmlns:a16="http://schemas.microsoft.com/office/drawing/2014/main" id="{45A63625-05E4-4EE1-A49F-0A88FC35229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下 26">
                <a:extLst>
                  <a:ext uri="{FF2B5EF4-FFF2-40B4-BE49-F238E27FC236}">
                    <a16:creationId xmlns:a16="http://schemas.microsoft.com/office/drawing/2014/main" id="{CF695D62-2B82-47A3-B492-8DFB20E5F82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785ABAC9-60B9-4497-A37E-377223DCD559}"/>
                </a:ext>
              </a:extLst>
            </p:cNvPr>
            <p:cNvGrpSpPr/>
            <p:nvPr/>
          </p:nvGrpSpPr>
          <p:grpSpPr>
            <a:xfrm rot="10800000">
              <a:off x="5292080" y="2708920"/>
              <a:ext cx="720080" cy="720080"/>
              <a:chOff x="792000" y="2529000"/>
              <a:chExt cx="360000" cy="360000"/>
            </a:xfrm>
          </p:grpSpPr>
          <p:sp>
            <p:nvSpPr>
              <p:cNvPr id="29" name="楕円 28">
                <a:extLst>
                  <a:ext uri="{FF2B5EF4-FFF2-40B4-BE49-F238E27FC236}">
                    <a16:creationId xmlns:a16="http://schemas.microsoft.com/office/drawing/2014/main" id="{99AF8305-88EF-466B-AC13-76565503EEE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B25D219A-0E98-4903-BB67-56F30ED4C20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 name="グループ化 30">
              <a:extLst>
                <a:ext uri="{FF2B5EF4-FFF2-40B4-BE49-F238E27FC236}">
                  <a16:creationId xmlns:a16="http://schemas.microsoft.com/office/drawing/2014/main" id="{E8698C00-0A20-4D4D-9B72-40EAC09038F1}"/>
                </a:ext>
              </a:extLst>
            </p:cNvPr>
            <p:cNvGrpSpPr/>
            <p:nvPr/>
          </p:nvGrpSpPr>
          <p:grpSpPr>
            <a:xfrm rot="10800000">
              <a:off x="3851920" y="2708920"/>
              <a:ext cx="720080" cy="720080"/>
              <a:chOff x="792000" y="2529000"/>
              <a:chExt cx="360000" cy="360000"/>
            </a:xfrm>
          </p:grpSpPr>
          <p:sp>
            <p:nvSpPr>
              <p:cNvPr id="32" name="楕円 31">
                <a:extLst>
                  <a:ext uri="{FF2B5EF4-FFF2-40B4-BE49-F238E27FC236}">
                    <a16:creationId xmlns:a16="http://schemas.microsoft.com/office/drawing/2014/main" id="{8272ABD7-D2EB-490C-853F-4BDC3171692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下 32">
                <a:extLst>
                  <a:ext uri="{FF2B5EF4-FFF2-40B4-BE49-F238E27FC236}">
                    <a16:creationId xmlns:a16="http://schemas.microsoft.com/office/drawing/2014/main" id="{300A3756-4BD9-4797-9BA3-B8E9E04372D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4" name="直線コネクタ 33">
              <a:extLst>
                <a:ext uri="{FF2B5EF4-FFF2-40B4-BE49-F238E27FC236}">
                  <a16:creationId xmlns:a16="http://schemas.microsoft.com/office/drawing/2014/main" id="{44EA1D3F-5391-405B-A720-93752C4E5247}"/>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112D50A7-BAFF-4289-9126-4F60B9FC2A4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8D6671D-5152-43E0-AB83-B1CC0B612D1E}"/>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0B7F261C-E087-468E-88B8-E01F36C19D7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5" name="グループ化 54">
            <a:extLst>
              <a:ext uri="{FF2B5EF4-FFF2-40B4-BE49-F238E27FC236}">
                <a16:creationId xmlns:a16="http://schemas.microsoft.com/office/drawing/2014/main" id="{9E35647C-37C0-4440-9463-80E72FA67192}"/>
              </a:ext>
            </a:extLst>
          </p:cNvPr>
          <p:cNvGrpSpPr/>
          <p:nvPr/>
        </p:nvGrpSpPr>
        <p:grpSpPr>
          <a:xfrm>
            <a:off x="1475656" y="1340768"/>
            <a:ext cx="720080" cy="720080"/>
            <a:chOff x="3851920" y="1268760"/>
            <a:chExt cx="2160240" cy="2160240"/>
          </a:xfrm>
        </p:grpSpPr>
        <p:grpSp>
          <p:nvGrpSpPr>
            <p:cNvPr id="56" name="グループ化 55">
              <a:extLst>
                <a:ext uri="{FF2B5EF4-FFF2-40B4-BE49-F238E27FC236}">
                  <a16:creationId xmlns:a16="http://schemas.microsoft.com/office/drawing/2014/main" id="{ADA37466-E646-4CB7-B46D-E5AF22CB479F}"/>
                </a:ext>
              </a:extLst>
            </p:cNvPr>
            <p:cNvGrpSpPr/>
            <p:nvPr/>
          </p:nvGrpSpPr>
          <p:grpSpPr>
            <a:xfrm rot="10800000">
              <a:off x="3851920" y="1268760"/>
              <a:ext cx="720080" cy="720080"/>
              <a:chOff x="792000" y="2529000"/>
              <a:chExt cx="360000" cy="360000"/>
            </a:xfrm>
          </p:grpSpPr>
          <p:sp>
            <p:nvSpPr>
              <p:cNvPr id="70" name="楕円 69">
                <a:extLst>
                  <a:ext uri="{FF2B5EF4-FFF2-40B4-BE49-F238E27FC236}">
                    <a16:creationId xmlns:a16="http://schemas.microsoft.com/office/drawing/2014/main" id="{9F64464E-9254-4338-95C6-87CAA68AA63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矢印: 下 70">
                <a:extLst>
                  <a:ext uri="{FF2B5EF4-FFF2-40B4-BE49-F238E27FC236}">
                    <a16:creationId xmlns:a16="http://schemas.microsoft.com/office/drawing/2014/main" id="{4BAF1B6D-08BA-45F1-BEB8-7A602B1D1FA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a:extLst>
                <a:ext uri="{FF2B5EF4-FFF2-40B4-BE49-F238E27FC236}">
                  <a16:creationId xmlns:a16="http://schemas.microsoft.com/office/drawing/2014/main" id="{2ECFE338-F042-4B15-B19B-BEDB8945D007}"/>
                </a:ext>
              </a:extLst>
            </p:cNvPr>
            <p:cNvGrpSpPr/>
            <p:nvPr/>
          </p:nvGrpSpPr>
          <p:grpSpPr>
            <a:xfrm rot="10800000">
              <a:off x="5292080" y="1268760"/>
              <a:ext cx="720080" cy="720080"/>
              <a:chOff x="792000" y="2529000"/>
              <a:chExt cx="360000" cy="360000"/>
            </a:xfrm>
          </p:grpSpPr>
          <p:sp>
            <p:nvSpPr>
              <p:cNvPr id="68" name="楕円 67">
                <a:extLst>
                  <a:ext uri="{FF2B5EF4-FFF2-40B4-BE49-F238E27FC236}">
                    <a16:creationId xmlns:a16="http://schemas.microsoft.com/office/drawing/2014/main" id="{E69F7E54-AA18-4CB0-9C5C-0C76B4A2755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矢印: 下 68">
                <a:extLst>
                  <a:ext uri="{FF2B5EF4-FFF2-40B4-BE49-F238E27FC236}">
                    <a16:creationId xmlns:a16="http://schemas.microsoft.com/office/drawing/2014/main" id="{E209443B-0AEC-47B4-987A-B6CC5980A29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A5C5A842-DF35-444B-92A0-BEA65A217BEC}"/>
                </a:ext>
              </a:extLst>
            </p:cNvPr>
            <p:cNvGrpSpPr/>
            <p:nvPr/>
          </p:nvGrpSpPr>
          <p:grpSpPr>
            <a:xfrm rot="10800000">
              <a:off x="5292080" y="2708920"/>
              <a:ext cx="720080" cy="720080"/>
              <a:chOff x="792000" y="2529000"/>
              <a:chExt cx="360000" cy="360000"/>
            </a:xfrm>
          </p:grpSpPr>
          <p:sp>
            <p:nvSpPr>
              <p:cNvPr id="66" name="楕円 65">
                <a:extLst>
                  <a:ext uri="{FF2B5EF4-FFF2-40B4-BE49-F238E27FC236}">
                    <a16:creationId xmlns:a16="http://schemas.microsoft.com/office/drawing/2014/main" id="{FEBFDC7C-F01A-4D76-9181-44A9F371A64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7" name="矢印: 下 66">
                <a:extLst>
                  <a:ext uri="{FF2B5EF4-FFF2-40B4-BE49-F238E27FC236}">
                    <a16:creationId xmlns:a16="http://schemas.microsoft.com/office/drawing/2014/main" id="{1220601E-D68C-4139-B97E-9DA66DF7D17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60AC8A7F-5ECF-43D5-AE8C-10A31FE0E65E}"/>
                </a:ext>
              </a:extLst>
            </p:cNvPr>
            <p:cNvGrpSpPr/>
            <p:nvPr/>
          </p:nvGrpSpPr>
          <p:grpSpPr>
            <a:xfrm rot="10800000">
              <a:off x="3851920" y="2708920"/>
              <a:ext cx="720080" cy="720080"/>
              <a:chOff x="792000" y="2529000"/>
              <a:chExt cx="360000" cy="360000"/>
            </a:xfrm>
          </p:grpSpPr>
          <p:sp>
            <p:nvSpPr>
              <p:cNvPr id="64" name="楕円 63">
                <a:extLst>
                  <a:ext uri="{FF2B5EF4-FFF2-40B4-BE49-F238E27FC236}">
                    <a16:creationId xmlns:a16="http://schemas.microsoft.com/office/drawing/2014/main" id="{8FF1A646-4DAA-494F-BDF2-43321EE0D53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矢印: 下 64">
                <a:extLst>
                  <a:ext uri="{FF2B5EF4-FFF2-40B4-BE49-F238E27FC236}">
                    <a16:creationId xmlns:a16="http://schemas.microsoft.com/office/drawing/2014/main" id="{D86E152D-3C3D-44EB-9CE8-084B76A6729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0" name="直線コネクタ 59">
              <a:extLst>
                <a:ext uri="{FF2B5EF4-FFF2-40B4-BE49-F238E27FC236}">
                  <a16:creationId xmlns:a16="http://schemas.microsoft.com/office/drawing/2014/main" id="{71D32526-9469-416C-B0CD-D93BDD25D858}"/>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E6305131-EFED-43E6-A47C-B499CEB0BB0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DF99B453-D79B-4658-8BA5-5F8E07BB2AF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6F584550-00BF-4943-8E11-F57F21170151}"/>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0" name="グループ化 79">
            <a:extLst>
              <a:ext uri="{FF2B5EF4-FFF2-40B4-BE49-F238E27FC236}">
                <a16:creationId xmlns:a16="http://schemas.microsoft.com/office/drawing/2014/main" id="{896BE874-43D8-4AF2-91B8-7C2A01144750}"/>
              </a:ext>
            </a:extLst>
          </p:cNvPr>
          <p:cNvGrpSpPr/>
          <p:nvPr/>
        </p:nvGrpSpPr>
        <p:grpSpPr>
          <a:xfrm>
            <a:off x="1475656" y="2276872"/>
            <a:ext cx="720080" cy="720080"/>
            <a:chOff x="3851920" y="1268760"/>
            <a:chExt cx="2160240" cy="2160240"/>
          </a:xfrm>
        </p:grpSpPr>
        <p:grpSp>
          <p:nvGrpSpPr>
            <p:cNvPr id="81" name="グループ化 80">
              <a:extLst>
                <a:ext uri="{FF2B5EF4-FFF2-40B4-BE49-F238E27FC236}">
                  <a16:creationId xmlns:a16="http://schemas.microsoft.com/office/drawing/2014/main" id="{C7081642-5758-4154-B539-5E4D2C4FB663}"/>
                </a:ext>
              </a:extLst>
            </p:cNvPr>
            <p:cNvGrpSpPr/>
            <p:nvPr/>
          </p:nvGrpSpPr>
          <p:grpSpPr>
            <a:xfrm rot="10800000">
              <a:off x="3851920" y="1268760"/>
              <a:ext cx="720080" cy="720080"/>
              <a:chOff x="792000" y="2529000"/>
              <a:chExt cx="360000" cy="360000"/>
            </a:xfrm>
          </p:grpSpPr>
          <p:sp>
            <p:nvSpPr>
              <p:cNvPr id="95" name="楕円 94">
                <a:extLst>
                  <a:ext uri="{FF2B5EF4-FFF2-40B4-BE49-F238E27FC236}">
                    <a16:creationId xmlns:a16="http://schemas.microsoft.com/office/drawing/2014/main" id="{FBC13A0F-C3D2-4BB7-B05C-F03EE4E10E0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矢印: 下 95">
                <a:extLst>
                  <a:ext uri="{FF2B5EF4-FFF2-40B4-BE49-F238E27FC236}">
                    <a16:creationId xmlns:a16="http://schemas.microsoft.com/office/drawing/2014/main" id="{C3793331-8736-4255-BF38-C05FB1BAFA1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2" name="グループ化 81">
              <a:extLst>
                <a:ext uri="{FF2B5EF4-FFF2-40B4-BE49-F238E27FC236}">
                  <a16:creationId xmlns:a16="http://schemas.microsoft.com/office/drawing/2014/main" id="{A2BA46D5-D1F5-4A8A-8886-8EC9538C0257}"/>
                </a:ext>
              </a:extLst>
            </p:cNvPr>
            <p:cNvGrpSpPr/>
            <p:nvPr/>
          </p:nvGrpSpPr>
          <p:grpSpPr>
            <a:xfrm rot="10800000">
              <a:off x="5292080" y="1268760"/>
              <a:ext cx="720080" cy="720080"/>
              <a:chOff x="792000" y="2529000"/>
              <a:chExt cx="360000" cy="360000"/>
            </a:xfrm>
          </p:grpSpPr>
          <p:sp>
            <p:nvSpPr>
              <p:cNvPr id="93" name="楕円 92">
                <a:extLst>
                  <a:ext uri="{FF2B5EF4-FFF2-40B4-BE49-F238E27FC236}">
                    <a16:creationId xmlns:a16="http://schemas.microsoft.com/office/drawing/2014/main" id="{908AFD03-B5D7-4987-A1D1-743BFD33F9F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矢印: 下 93">
                <a:extLst>
                  <a:ext uri="{FF2B5EF4-FFF2-40B4-BE49-F238E27FC236}">
                    <a16:creationId xmlns:a16="http://schemas.microsoft.com/office/drawing/2014/main" id="{8DA7F953-B0F6-4AA6-B700-2D499323B08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3" name="グループ化 82">
              <a:extLst>
                <a:ext uri="{FF2B5EF4-FFF2-40B4-BE49-F238E27FC236}">
                  <a16:creationId xmlns:a16="http://schemas.microsoft.com/office/drawing/2014/main" id="{5E85DBEA-3ABE-4DC0-8905-B0F8D6B35790}"/>
                </a:ext>
              </a:extLst>
            </p:cNvPr>
            <p:cNvGrpSpPr/>
            <p:nvPr/>
          </p:nvGrpSpPr>
          <p:grpSpPr>
            <a:xfrm rot="10800000">
              <a:off x="5292080" y="2708920"/>
              <a:ext cx="720080" cy="720080"/>
              <a:chOff x="792000" y="2529000"/>
              <a:chExt cx="360000" cy="360000"/>
            </a:xfrm>
          </p:grpSpPr>
          <p:sp>
            <p:nvSpPr>
              <p:cNvPr id="91" name="楕円 90">
                <a:extLst>
                  <a:ext uri="{FF2B5EF4-FFF2-40B4-BE49-F238E27FC236}">
                    <a16:creationId xmlns:a16="http://schemas.microsoft.com/office/drawing/2014/main" id="{CB425EE3-1DEF-4D7E-8EC2-153123E8C64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2" name="矢印: 下 91">
                <a:extLst>
                  <a:ext uri="{FF2B5EF4-FFF2-40B4-BE49-F238E27FC236}">
                    <a16:creationId xmlns:a16="http://schemas.microsoft.com/office/drawing/2014/main" id="{DF49ABDB-8FAA-4D6B-954D-F7775E57872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a:extLst>
                <a:ext uri="{FF2B5EF4-FFF2-40B4-BE49-F238E27FC236}">
                  <a16:creationId xmlns:a16="http://schemas.microsoft.com/office/drawing/2014/main" id="{50E62C16-113B-4C58-83D1-66DBFE9DF48C}"/>
                </a:ext>
              </a:extLst>
            </p:cNvPr>
            <p:cNvGrpSpPr/>
            <p:nvPr/>
          </p:nvGrpSpPr>
          <p:grpSpPr>
            <a:xfrm rot="10800000">
              <a:off x="3851920" y="2708920"/>
              <a:ext cx="720080" cy="720080"/>
              <a:chOff x="792000" y="2529000"/>
              <a:chExt cx="360000" cy="360000"/>
            </a:xfrm>
          </p:grpSpPr>
          <p:sp>
            <p:nvSpPr>
              <p:cNvPr id="89" name="楕円 88">
                <a:extLst>
                  <a:ext uri="{FF2B5EF4-FFF2-40B4-BE49-F238E27FC236}">
                    <a16:creationId xmlns:a16="http://schemas.microsoft.com/office/drawing/2014/main" id="{D67F3896-632F-4E9A-BAD7-0A137195062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矢印: 下 89">
                <a:extLst>
                  <a:ext uri="{FF2B5EF4-FFF2-40B4-BE49-F238E27FC236}">
                    <a16:creationId xmlns:a16="http://schemas.microsoft.com/office/drawing/2014/main" id="{524C8B36-66EF-49C1-9C62-129A90FAEA9E}"/>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5" name="直線コネクタ 84">
              <a:extLst>
                <a:ext uri="{FF2B5EF4-FFF2-40B4-BE49-F238E27FC236}">
                  <a16:creationId xmlns:a16="http://schemas.microsoft.com/office/drawing/2014/main" id="{9C677B92-7F15-455F-BB39-1F41DE66643F}"/>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1E821A3-74FC-4028-BB10-AD172F38B185}"/>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1B5BC565-B744-4148-862D-C345F649A7A8}"/>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6FAEA182-9412-42A5-B551-BD297049B33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84FC7E53-7CDC-46AC-940C-E1F4872DA6FA}"/>
              </a:ext>
            </a:extLst>
          </p:cNvPr>
          <p:cNvGrpSpPr/>
          <p:nvPr/>
        </p:nvGrpSpPr>
        <p:grpSpPr>
          <a:xfrm>
            <a:off x="2339752" y="2276872"/>
            <a:ext cx="720080" cy="720080"/>
            <a:chOff x="3851920" y="1268760"/>
            <a:chExt cx="2160240" cy="2160240"/>
          </a:xfrm>
        </p:grpSpPr>
        <p:grpSp>
          <p:nvGrpSpPr>
            <p:cNvPr id="98" name="グループ化 97">
              <a:extLst>
                <a:ext uri="{FF2B5EF4-FFF2-40B4-BE49-F238E27FC236}">
                  <a16:creationId xmlns:a16="http://schemas.microsoft.com/office/drawing/2014/main" id="{964D1911-4B0E-4EE2-9145-6BD0F0264D9B}"/>
                </a:ext>
              </a:extLst>
            </p:cNvPr>
            <p:cNvGrpSpPr/>
            <p:nvPr/>
          </p:nvGrpSpPr>
          <p:grpSpPr>
            <a:xfrm rot="10800000">
              <a:off x="3851920" y="1268760"/>
              <a:ext cx="720080" cy="720080"/>
              <a:chOff x="792000" y="2529000"/>
              <a:chExt cx="360000" cy="360000"/>
            </a:xfrm>
          </p:grpSpPr>
          <p:sp>
            <p:nvSpPr>
              <p:cNvPr id="112" name="楕円 111">
                <a:extLst>
                  <a:ext uri="{FF2B5EF4-FFF2-40B4-BE49-F238E27FC236}">
                    <a16:creationId xmlns:a16="http://schemas.microsoft.com/office/drawing/2014/main" id="{F80E80A9-336B-4CFE-AD4E-D079A5D72A8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3" name="矢印: 下 112">
                <a:extLst>
                  <a:ext uri="{FF2B5EF4-FFF2-40B4-BE49-F238E27FC236}">
                    <a16:creationId xmlns:a16="http://schemas.microsoft.com/office/drawing/2014/main" id="{BDD3FFBF-3F6D-46E8-91A9-B9DC748F456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9" name="グループ化 98">
              <a:extLst>
                <a:ext uri="{FF2B5EF4-FFF2-40B4-BE49-F238E27FC236}">
                  <a16:creationId xmlns:a16="http://schemas.microsoft.com/office/drawing/2014/main" id="{5D0EB562-AF8F-4B9E-9D11-F9E67B0201F9}"/>
                </a:ext>
              </a:extLst>
            </p:cNvPr>
            <p:cNvGrpSpPr/>
            <p:nvPr/>
          </p:nvGrpSpPr>
          <p:grpSpPr>
            <a:xfrm rot="10800000">
              <a:off x="5292080" y="1268760"/>
              <a:ext cx="720080" cy="720080"/>
              <a:chOff x="792000" y="2529000"/>
              <a:chExt cx="360000" cy="360000"/>
            </a:xfrm>
          </p:grpSpPr>
          <p:sp>
            <p:nvSpPr>
              <p:cNvPr id="110" name="楕円 109">
                <a:extLst>
                  <a:ext uri="{FF2B5EF4-FFF2-40B4-BE49-F238E27FC236}">
                    <a16:creationId xmlns:a16="http://schemas.microsoft.com/office/drawing/2014/main" id="{9B514BC4-CEFD-4DC1-965C-BAB8AEF6347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矢印: 下 110">
                <a:extLst>
                  <a:ext uri="{FF2B5EF4-FFF2-40B4-BE49-F238E27FC236}">
                    <a16:creationId xmlns:a16="http://schemas.microsoft.com/office/drawing/2014/main" id="{CCAC91C9-C42C-4F01-9027-ACD53BF554F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0" name="グループ化 99">
              <a:extLst>
                <a:ext uri="{FF2B5EF4-FFF2-40B4-BE49-F238E27FC236}">
                  <a16:creationId xmlns:a16="http://schemas.microsoft.com/office/drawing/2014/main" id="{2C8E4357-C4EF-43C3-98BA-C0D61C0CF9AF}"/>
                </a:ext>
              </a:extLst>
            </p:cNvPr>
            <p:cNvGrpSpPr/>
            <p:nvPr/>
          </p:nvGrpSpPr>
          <p:grpSpPr>
            <a:xfrm rot="10800000">
              <a:off x="5292080" y="2708920"/>
              <a:ext cx="720080" cy="720080"/>
              <a:chOff x="792000" y="2529000"/>
              <a:chExt cx="360000" cy="360000"/>
            </a:xfrm>
          </p:grpSpPr>
          <p:sp>
            <p:nvSpPr>
              <p:cNvPr id="108" name="楕円 107">
                <a:extLst>
                  <a:ext uri="{FF2B5EF4-FFF2-40B4-BE49-F238E27FC236}">
                    <a16:creationId xmlns:a16="http://schemas.microsoft.com/office/drawing/2014/main" id="{F2842197-D6F0-4E7C-A5DE-93B862B322B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9" name="矢印: 下 108">
                <a:extLst>
                  <a:ext uri="{FF2B5EF4-FFF2-40B4-BE49-F238E27FC236}">
                    <a16:creationId xmlns:a16="http://schemas.microsoft.com/office/drawing/2014/main" id="{9BEEB9BB-6800-4D3E-90F6-560AAFBBDF1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 name="グループ化 100">
              <a:extLst>
                <a:ext uri="{FF2B5EF4-FFF2-40B4-BE49-F238E27FC236}">
                  <a16:creationId xmlns:a16="http://schemas.microsoft.com/office/drawing/2014/main" id="{351158A8-E9EF-4E98-BB63-C7E1B063CC2E}"/>
                </a:ext>
              </a:extLst>
            </p:cNvPr>
            <p:cNvGrpSpPr/>
            <p:nvPr/>
          </p:nvGrpSpPr>
          <p:grpSpPr>
            <a:xfrm rot="10800000">
              <a:off x="3851920" y="2708920"/>
              <a:ext cx="720080" cy="720080"/>
              <a:chOff x="792000" y="2529000"/>
              <a:chExt cx="360000" cy="360000"/>
            </a:xfrm>
          </p:grpSpPr>
          <p:sp>
            <p:nvSpPr>
              <p:cNvPr id="106" name="楕円 105">
                <a:extLst>
                  <a:ext uri="{FF2B5EF4-FFF2-40B4-BE49-F238E27FC236}">
                    <a16:creationId xmlns:a16="http://schemas.microsoft.com/office/drawing/2014/main" id="{DC693958-FF4A-4EDB-B4AB-3CB2D400BC4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7" name="矢印: 下 106">
                <a:extLst>
                  <a:ext uri="{FF2B5EF4-FFF2-40B4-BE49-F238E27FC236}">
                    <a16:creationId xmlns:a16="http://schemas.microsoft.com/office/drawing/2014/main" id="{19848CE1-82C7-4BE3-BA95-07B057C00A3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2" name="直線コネクタ 101">
              <a:extLst>
                <a:ext uri="{FF2B5EF4-FFF2-40B4-BE49-F238E27FC236}">
                  <a16:creationId xmlns:a16="http://schemas.microsoft.com/office/drawing/2014/main" id="{E35151B1-D72F-4BDE-AE3E-75F69AC7E1C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DC6E90F6-4670-4C12-9663-919530A0EA8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5DA94C5D-FB67-45C3-A0D8-84E36A60FC99}"/>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955265A8-86DA-42BB-9E5B-A4B6505D9C39}"/>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4" name="グループ化 113">
            <a:extLst>
              <a:ext uri="{FF2B5EF4-FFF2-40B4-BE49-F238E27FC236}">
                <a16:creationId xmlns:a16="http://schemas.microsoft.com/office/drawing/2014/main" id="{128108E5-C44D-4DC4-AB21-7B70E18345EA}"/>
              </a:ext>
            </a:extLst>
          </p:cNvPr>
          <p:cNvGrpSpPr/>
          <p:nvPr/>
        </p:nvGrpSpPr>
        <p:grpSpPr>
          <a:xfrm>
            <a:off x="3203848" y="2276872"/>
            <a:ext cx="720080" cy="720080"/>
            <a:chOff x="3851920" y="1268760"/>
            <a:chExt cx="2160240" cy="2160240"/>
          </a:xfrm>
        </p:grpSpPr>
        <p:grpSp>
          <p:nvGrpSpPr>
            <p:cNvPr id="115" name="グループ化 114">
              <a:extLst>
                <a:ext uri="{FF2B5EF4-FFF2-40B4-BE49-F238E27FC236}">
                  <a16:creationId xmlns:a16="http://schemas.microsoft.com/office/drawing/2014/main" id="{D1DF06F0-D8D0-4144-8F74-ECA359BC4D51}"/>
                </a:ext>
              </a:extLst>
            </p:cNvPr>
            <p:cNvGrpSpPr/>
            <p:nvPr/>
          </p:nvGrpSpPr>
          <p:grpSpPr>
            <a:xfrm rot="10800000">
              <a:off x="3851920" y="1268760"/>
              <a:ext cx="720080" cy="720080"/>
              <a:chOff x="792000" y="2529000"/>
              <a:chExt cx="360000" cy="360000"/>
            </a:xfrm>
          </p:grpSpPr>
          <p:sp>
            <p:nvSpPr>
              <p:cNvPr id="129" name="楕円 128">
                <a:extLst>
                  <a:ext uri="{FF2B5EF4-FFF2-40B4-BE49-F238E27FC236}">
                    <a16:creationId xmlns:a16="http://schemas.microsoft.com/office/drawing/2014/main" id="{08FA7AC4-3CD2-4069-A28D-B98AC67FCF7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0" name="矢印: 下 129">
                <a:extLst>
                  <a:ext uri="{FF2B5EF4-FFF2-40B4-BE49-F238E27FC236}">
                    <a16:creationId xmlns:a16="http://schemas.microsoft.com/office/drawing/2014/main" id="{AFCB7E5A-2FAD-4F12-9FFF-91BFC8DB804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6" name="グループ化 115">
              <a:extLst>
                <a:ext uri="{FF2B5EF4-FFF2-40B4-BE49-F238E27FC236}">
                  <a16:creationId xmlns:a16="http://schemas.microsoft.com/office/drawing/2014/main" id="{EA68D664-8100-41A4-B9B2-909956C13ED6}"/>
                </a:ext>
              </a:extLst>
            </p:cNvPr>
            <p:cNvGrpSpPr/>
            <p:nvPr/>
          </p:nvGrpSpPr>
          <p:grpSpPr>
            <a:xfrm rot="10800000">
              <a:off x="5292080" y="1268760"/>
              <a:ext cx="720080" cy="720080"/>
              <a:chOff x="792000" y="2529000"/>
              <a:chExt cx="360000" cy="360000"/>
            </a:xfrm>
          </p:grpSpPr>
          <p:sp>
            <p:nvSpPr>
              <p:cNvPr id="127" name="楕円 126">
                <a:extLst>
                  <a:ext uri="{FF2B5EF4-FFF2-40B4-BE49-F238E27FC236}">
                    <a16:creationId xmlns:a16="http://schemas.microsoft.com/office/drawing/2014/main" id="{D22D4DB1-B75E-4227-81DE-5AE8233615B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8" name="矢印: 下 127">
                <a:extLst>
                  <a:ext uri="{FF2B5EF4-FFF2-40B4-BE49-F238E27FC236}">
                    <a16:creationId xmlns:a16="http://schemas.microsoft.com/office/drawing/2014/main" id="{F0208F4C-33E3-4CE0-893C-8D281884CE5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7" name="グループ化 116">
              <a:extLst>
                <a:ext uri="{FF2B5EF4-FFF2-40B4-BE49-F238E27FC236}">
                  <a16:creationId xmlns:a16="http://schemas.microsoft.com/office/drawing/2014/main" id="{15259F3B-492B-49EA-AF5B-6FA424F8EC21}"/>
                </a:ext>
              </a:extLst>
            </p:cNvPr>
            <p:cNvGrpSpPr/>
            <p:nvPr/>
          </p:nvGrpSpPr>
          <p:grpSpPr>
            <a:xfrm rot="10800000">
              <a:off x="5292080" y="2708920"/>
              <a:ext cx="720080" cy="720080"/>
              <a:chOff x="792000" y="2529000"/>
              <a:chExt cx="360000" cy="360000"/>
            </a:xfrm>
          </p:grpSpPr>
          <p:sp>
            <p:nvSpPr>
              <p:cNvPr id="125" name="楕円 124">
                <a:extLst>
                  <a:ext uri="{FF2B5EF4-FFF2-40B4-BE49-F238E27FC236}">
                    <a16:creationId xmlns:a16="http://schemas.microsoft.com/office/drawing/2014/main" id="{F5806F5B-91E2-4E28-B917-1FAB42184C7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6" name="矢印: 下 125">
                <a:extLst>
                  <a:ext uri="{FF2B5EF4-FFF2-40B4-BE49-F238E27FC236}">
                    <a16:creationId xmlns:a16="http://schemas.microsoft.com/office/drawing/2014/main" id="{61EFD757-B2C2-469E-ABDB-160DB09B7D7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8" name="グループ化 117">
              <a:extLst>
                <a:ext uri="{FF2B5EF4-FFF2-40B4-BE49-F238E27FC236}">
                  <a16:creationId xmlns:a16="http://schemas.microsoft.com/office/drawing/2014/main" id="{7BDA5956-5C79-4B31-A769-6BE19D11E551}"/>
                </a:ext>
              </a:extLst>
            </p:cNvPr>
            <p:cNvGrpSpPr/>
            <p:nvPr/>
          </p:nvGrpSpPr>
          <p:grpSpPr>
            <a:xfrm rot="10800000">
              <a:off x="3851920" y="2708920"/>
              <a:ext cx="720080" cy="720080"/>
              <a:chOff x="792000" y="2529000"/>
              <a:chExt cx="360000" cy="360000"/>
            </a:xfrm>
          </p:grpSpPr>
          <p:sp>
            <p:nvSpPr>
              <p:cNvPr id="123" name="楕円 122">
                <a:extLst>
                  <a:ext uri="{FF2B5EF4-FFF2-40B4-BE49-F238E27FC236}">
                    <a16:creationId xmlns:a16="http://schemas.microsoft.com/office/drawing/2014/main" id="{D9D3D285-A986-4174-B50F-4354D10F8CD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4" name="矢印: 下 123">
                <a:extLst>
                  <a:ext uri="{FF2B5EF4-FFF2-40B4-BE49-F238E27FC236}">
                    <a16:creationId xmlns:a16="http://schemas.microsoft.com/office/drawing/2014/main" id="{0096486F-9AA3-47B3-8F9E-BADBD09649E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9" name="直線コネクタ 118">
              <a:extLst>
                <a:ext uri="{FF2B5EF4-FFF2-40B4-BE49-F238E27FC236}">
                  <a16:creationId xmlns:a16="http://schemas.microsoft.com/office/drawing/2014/main" id="{E28AF196-6B91-4603-954B-FFF82FFCF9B3}"/>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3DA0329A-CBEE-42C0-94DC-428F7C17406F}"/>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BD6348CC-7286-4DB1-A7AC-7D8771FA854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A64B17E6-07FB-4ECA-A079-61ABCD13741D}"/>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1" name="グループ化 130">
            <a:extLst>
              <a:ext uri="{FF2B5EF4-FFF2-40B4-BE49-F238E27FC236}">
                <a16:creationId xmlns:a16="http://schemas.microsoft.com/office/drawing/2014/main" id="{9B4ED936-D096-4BB2-873A-6315822ED10D}"/>
              </a:ext>
            </a:extLst>
          </p:cNvPr>
          <p:cNvGrpSpPr/>
          <p:nvPr/>
        </p:nvGrpSpPr>
        <p:grpSpPr>
          <a:xfrm>
            <a:off x="4067944" y="2276872"/>
            <a:ext cx="720080" cy="720080"/>
            <a:chOff x="3851920" y="1268760"/>
            <a:chExt cx="2160240" cy="2160240"/>
          </a:xfrm>
        </p:grpSpPr>
        <p:grpSp>
          <p:nvGrpSpPr>
            <p:cNvPr id="132" name="グループ化 131">
              <a:extLst>
                <a:ext uri="{FF2B5EF4-FFF2-40B4-BE49-F238E27FC236}">
                  <a16:creationId xmlns:a16="http://schemas.microsoft.com/office/drawing/2014/main" id="{BBCAFB55-DED3-487C-AAA2-8EA0179EFA1C}"/>
                </a:ext>
              </a:extLst>
            </p:cNvPr>
            <p:cNvGrpSpPr/>
            <p:nvPr/>
          </p:nvGrpSpPr>
          <p:grpSpPr>
            <a:xfrm rot="10800000">
              <a:off x="3851920" y="1268760"/>
              <a:ext cx="720080" cy="720080"/>
              <a:chOff x="792000" y="2529000"/>
              <a:chExt cx="360000" cy="360000"/>
            </a:xfrm>
          </p:grpSpPr>
          <p:sp>
            <p:nvSpPr>
              <p:cNvPr id="146" name="楕円 145">
                <a:extLst>
                  <a:ext uri="{FF2B5EF4-FFF2-40B4-BE49-F238E27FC236}">
                    <a16:creationId xmlns:a16="http://schemas.microsoft.com/office/drawing/2014/main" id="{8B744AC3-5BF7-45D4-AC4F-BF83046EE7B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7" name="矢印: 下 146">
                <a:extLst>
                  <a:ext uri="{FF2B5EF4-FFF2-40B4-BE49-F238E27FC236}">
                    <a16:creationId xmlns:a16="http://schemas.microsoft.com/office/drawing/2014/main" id="{7D1A31B3-AA6A-425F-BF68-B31F62666E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3" name="グループ化 132">
              <a:extLst>
                <a:ext uri="{FF2B5EF4-FFF2-40B4-BE49-F238E27FC236}">
                  <a16:creationId xmlns:a16="http://schemas.microsoft.com/office/drawing/2014/main" id="{2B3AC585-80BA-4169-ADF1-97E614EC1459}"/>
                </a:ext>
              </a:extLst>
            </p:cNvPr>
            <p:cNvGrpSpPr/>
            <p:nvPr/>
          </p:nvGrpSpPr>
          <p:grpSpPr>
            <a:xfrm rot="10800000">
              <a:off x="5292080" y="1268760"/>
              <a:ext cx="720080" cy="720080"/>
              <a:chOff x="792000" y="2529000"/>
              <a:chExt cx="360000" cy="360000"/>
            </a:xfrm>
          </p:grpSpPr>
          <p:sp>
            <p:nvSpPr>
              <p:cNvPr id="144" name="楕円 143">
                <a:extLst>
                  <a:ext uri="{FF2B5EF4-FFF2-40B4-BE49-F238E27FC236}">
                    <a16:creationId xmlns:a16="http://schemas.microsoft.com/office/drawing/2014/main" id="{86496262-CE74-4A54-9C38-8BB2C9807B2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5" name="矢印: 下 144">
                <a:extLst>
                  <a:ext uri="{FF2B5EF4-FFF2-40B4-BE49-F238E27FC236}">
                    <a16:creationId xmlns:a16="http://schemas.microsoft.com/office/drawing/2014/main" id="{1F1994D5-0DE1-4B7C-A90F-B55D8CBD384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4" name="グループ化 133">
              <a:extLst>
                <a:ext uri="{FF2B5EF4-FFF2-40B4-BE49-F238E27FC236}">
                  <a16:creationId xmlns:a16="http://schemas.microsoft.com/office/drawing/2014/main" id="{F37BD06A-B968-4C68-9747-5E38CBDA96FB}"/>
                </a:ext>
              </a:extLst>
            </p:cNvPr>
            <p:cNvGrpSpPr/>
            <p:nvPr/>
          </p:nvGrpSpPr>
          <p:grpSpPr>
            <a:xfrm rot="10800000">
              <a:off x="5292080" y="2708920"/>
              <a:ext cx="720080" cy="720080"/>
              <a:chOff x="792000" y="2529000"/>
              <a:chExt cx="360000" cy="360000"/>
            </a:xfrm>
          </p:grpSpPr>
          <p:sp>
            <p:nvSpPr>
              <p:cNvPr id="142" name="楕円 141">
                <a:extLst>
                  <a:ext uri="{FF2B5EF4-FFF2-40B4-BE49-F238E27FC236}">
                    <a16:creationId xmlns:a16="http://schemas.microsoft.com/office/drawing/2014/main" id="{92C3EB0D-FEA3-41A0-BDF4-F8F29057CB7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3" name="矢印: 下 142">
                <a:extLst>
                  <a:ext uri="{FF2B5EF4-FFF2-40B4-BE49-F238E27FC236}">
                    <a16:creationId xmlns:a16="http://schemas.microsoft.com/office/drawing/2014/main" id="{E82CD002-C2B4-4BF1-AD3C-293977C96A8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5" name="グループ化 134">
              <a:extLst>
                <a:ext uri="{FF2B5EF4-FFF2-40B4-BE49-F238E27FC236}">
                  <a16:creationId xmlns:a16="http://schemas.microsoft.com/office/drawing/2014/main" id="{A855DC77-7498-4ACE-B53C-2D9127F19693}"/>
                </a:ext>
              </a:extLst>
            </p:cNvPr>
            <p:cNvGrpSpPr/>
            <p:nvPr/>
          </p:nvGrpSpPr>
          <p:grpSpPr>
            <a:xfrm rot="10800000">
              <a:off x="3851920" y="2708920"/>
              <a:ext cx="720080" cy="720080"/>
              <a:chOff x="792000" y="2529000"/>
              <a:chExt cx="360000" cy="360000"/>
            </a:xfrm>
          </p:grpSpPr>
          <p:sp>
            <p:nvSpPr>
              <p:cNvPr id="140" name="楕円 139">
                <a:extLst>
                  <a:ext uri="{FF2B5EF4-FFF2-40B4-BE49-F238E27FC236}">
                    <a16:creationId xmlns:a16="http://schemas.microsoft.com/office/drawing/2014/main" id="{E16F9E19-339B-4BB3-A371-472E634E160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1" name="矢印: 下 140">
                <a:extLst>
                  <a:ext uri="{FF2B5EF4-FFF2-40B4-BE49-F238E27FC236}">
                    <a16:creationId xmlns:a16="http://schemas.microsoft.com/office/drawing/2014/main" id="{071333AB-79A9-4CCE-BB54-09B2C565EA6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6" name="直線コネクタ 135">
              <a:extLst>
                <a:ext uri="{FF2B5EF4-FFF2-40B4-BE49-F238E27FC236}">
                  <a16:creationId xmlns:a16="http://schemas.microsoft.com/office/drawing/2014/main" id="{0E80BB2B-E37B-4124-9CA9-EE977FE74411}"/>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8E7695F7-B237-4F53-B736-B82AEC7BA7FA}"/>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220C1F7C-4B81-456F-B459-E01E15ED4BD4}"/>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D3221450-5648-42AE-861B-C2592A1B4310}"/>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8" name="グループ化 147">
            <a:extLst>
              <a:ext uri="{FF2B5EF4-FFF2-40B4-BE49-F238E27FC236}">
                <a16:creationId xmlns:a16="http://schemas.microsoft.com/office/drawing/2014/main" id="{86625E88-214F-43E4-A74F-2D8CD99ADA20}"/>
              </a:ext>
            </a:extLst>
          </p:cNvPr>
          <p:cNvGrpSpPr/>
          <p:nvPr/>
        </p:nvGrpSpPr>
        <p:grpSpPr>
          <a:xfrm rot="10800000">
            <a:off x="1475656" y="3212976"/>
            <a:ext cx="720080" cy="720080"/>
            <a:chOff x="3851920" y="1268760"/>
            <a:chExt cx="2160240" cy="2160240"/>
          </a:xfrm>
        </p:grpSpPr>
        <p:grpSp>
          <p:nvGrpSpPr>
            <p:cNvPr id="149" name="グループ化 148">
              <a:extLst>
                <a:ext uri="{FF2B5EF4-FFF2-40B4-BE49-F238E27FC236}">
                  <a16:creationId xmlns:a16="http://schemas.microsoft.com/office/drawing/2014/main" id="{4605B740-C1D0-45CC-B148-97BCEC2334BC}"/>
                </a:ext>
              </a:extLst>
            </p:cNvPr>
            <p:cNvGrpSpPr/>
            <p:nvPr/>
          </p:nvGrpSpPr>
          <p:grpSpPr>
            <a:xfrm rot="10800000">
              <a:off x="3851920" y="1268760"/>
              <a:ext cx="720080" cy="720080"/>
              <a:chOff x="792000" y="2529000"/>
              <a:chExt cx="360000" cy="360000"/>
            </a:xfrm>
          </p:grpSpPr>
          <p:sp>
            <p:nvSpPr>
              <p:cNvPr id="163" name="楕円 162">
                <a:extLst>
                  <a:ext uri="{FF2B5EF4-FFF2-40B4-BE49-F238E27FC236}">
                    <a16:creationId xmlns:a16="http://schemas.microsoft.com/office/drawing/2014/main" id="{B34368CB-F012-4D05-8558-427B8E5CB6D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4" name="矢印: 下 163">
                <a:extLst>
                  <a:ext uri="{FF2B5EF4-FFF2-40B4-BE49-F238E27FC236}">
                    <a16:creationId xmlns:a16="http://schemas.microsoft.com/office/drawing/2014/main" id="{099D0626-6674-46E0-86D8-5AC136AE38F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0" name="グループ化 149">
              <a:extLst>
                <a:ext uri="{FF2B5EF4-FFF2-40B4-BE49-F238E27FC236}">
                  <a16:creationId xmlns:a16="http://schemas.microsoft.com/office/drawing/2014/main" id="{3B645911-C455-4E47-9D9F-EB6BCAEAF53A}"/>
                </a:ext>
              </a:extLst>
            </p:cNvPr>
            <p:cNvGrpSpPr/>
            <p:nvPr/>
          </p:nvGrpSpPr>
          <p:grpSpPr>
            <a:xfrm rot="10800000">
              <a:off x="5292080" y="1268760"/>
              <a:ext cx="720080" cy="720080"/>
              <a:chOff x="792000" y="2529000"/>
              <a:chExt cx="360000" cy="360000"/>
            </a:xfrm>
          </p:grpSpPr>
          <p:sp>
            <p:nvSpPr>
              <p:cNvPr id="161" name="楕円 160">
                <a:extLst>
                  <a:ext uri="{FF2B5EF4-FFF2-40B4-BE49-F238E27FC236}">
                    <a16:creationId xmlns:a16="http://schemas.microsoft.com/office/drawing/2014/main" id="{211C4945-F307-46EA-B978-AA5E188875B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2" name="矢印: 下 161">
                <a:extLst>
                  <a:ext uri="{FF2B5EF4-FFF2-40B4-BE49-F238E27FC236}">
                    <a16:creationId xmlns:a16="http://schemas.microsoft.com/office/drawing/2014/main" id="{D2D1841F-25EE-47F1-8C2E-582BF58BBC9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1" name="グループ化 150">
              <a:extLst>
                <a:ext uri="{FF2B5EF4-FFF2-40B4-BE49-F238E27FC236}">
                  <a16:creationId xmlns:a16="http://schemas.microsoft.com/office/drawing/2014/main" id="{23AEDE48-437F-41F5-9780-2D5F5986A874}"/>
                </a:ext>
              </a:extLst>
            </p:cNvPr>
            <p:cNvGrpSpPr/>
            <p:nvPr/>
          </p:nvGrpSpPr>
          <p:grpSpPr>
            <a:xfrm rot="10800000">
              <a:off x="5292080" y="2708920"/>
              <a:ext cx="720080" cy="720080"/>
              <a:chOff x="792000" y="2529000"/>
              <a:chExt cx="360000" cy="360000"/>
            </a:xfrm>
          </p:grpSpPr>
          <p:sp>
            <p:nvSpPr>
              <p:cNvPr id="159" name="楕円 158">
                <a:extLst>
                  <a:ext uri="{FF2B5EF4-FFF2-40B4-BE49-F238E27FC236}">
                    <a16:creationId xmlns:a16="http://schemas.microsoft.com/office/drawing/2014/main" id="{FC1F9B21-20C7-4342-ADEC-DE9E99A24E3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0" name="矢印: 下 159">
                <a:extLst>
                  <a:ext uri="{FF2B5EF4-FFF2-40B4-BE49-F238E27FC236}">
                    <a16:creationId xmlns:a16="http://schemas.microsoft.com/office/drawing/2014/main" id="{4DF4F963-3106-40E8-BB53-03B7417C8AD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2" name="グループ化 151">
              <a:extLst>
                <a:ext uri="{FF2B5EF4-FFF2-40B4-BE49-F238E27FC236}">
                  <a16:creationId xmlns:a16="http://schemas.microsoft.com/office/drawing/2014/main" id="{B5602619-6D11-415E-80A6-786C422C06E1}"/>
                </a:ext>
              </a:extLst>
            </p:cNvPr>
            <p:cNvGrpSpPr/>
            <p:nvPr/>
          </p:nvGrpSpPr>
          <p:grpSpPr>
            <a:xfrm rot="10800000">
              <a:off x="3851920" y="2708920"/>
              <a:ext cx="720080" cy="720080"/>
              <a:chOff x="792000" y="2529000"/>
              <a:chExt cx="360000" cy="360000"/>
            </a:xfrm>
          </p:grpSpPr>
          <p:sp>
            <p:nvSpPr>
              <p:cNvPr id="157" name="楕円 156">
                <a:extLst>
                  <a:ext uri="{FF2B5EF4-FFF2-40B4-BE49-F238E27FC236}">
                    <a16:creationId xmlns:a16="http://schemas.microsoft.com/office/drawing/2014/main" id="{A508F2E6-364C-4257-89B6-F66C5EB7935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8" name="矢印: 下 157">
                <a:extLst>
                  <a:ext uri="{FF2B5EF4-FFF2-40B4-BE49-F238E27FC236}">
                    <a16:creationId xmlns:a16="http://schemas.microsoft.com/office/drawing/2014/main" id="{639C8B05-264F-4BAF-9588-FDC312626524}"/>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3" name="直線コネクタ 152">
              <a:extLst>
                <a:ext uri="{FF2B5EF4-FFF2-40B4-BE49-F238E27FC236}">
                  <a16:creationId xmlns:a16="http://schemas.microsoft.com/office/drawing/2014/main" id="{3F18EE9F-3274-4C19-B8A4-FEE82CA1FC5A}"/>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79F045D1-0926-4A1E-9876-43D8435C6A2F}"/>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94D43BC8-661F-4390-87DF-6B20D61D766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A4690FE1-1159-44F1-8441-42CE4BBEF72D}"/>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3B74F816-616E-40C5-8A5A-D54C8682DF6E}"/>
              </a:ext>
            </a:extLst>
          </p:cNvPr>
          <p:cNvGrpSpPr/>
          <p:nvPr/>
        </p:nvGrpSpPr>
        <p:grpSpPr>
          <a:xfrm rot="10800000">
            <a:off x="2339752" y="3212976"/>
            <a:ext cx="720080" cy="720080"/>
            <a:chOff x="3851920" y="1268760"/>
            <a:chExt cx="2160240" cy="2160240"/>
          </a:xfrm>
        </p:grpSpPr>
        <p:grpSp>
          <p:nvGrpSpPr>
            <p:cNvPr id="166" name="グループ化 165">
              <a:extLst>
                <a:ext uri="{FF2B5EF4-FFF2-40B4-BE49-F238E27FC236}">
                  <a16:creationId xmlns:a16="http://schemas.microsoft.com/office/drawing/2014/main" id="{FE4DBA46-6598-4743-9C1F-3097C3F4C897}"/>
                </a:ext>
              </a:extLst>
            </p:cNvPr>
            <p:cNvGrpSpPr/>
            <p:nvPr/>
          </p:nvGrpSpPr>
          <p:grpSpPr>
            <a:xfrm rot="10800000">
              <a:off x="3851920" y="1268760"/>
              <a:ext cx="720080" cy="720080"/>
              <a:chOff x="792000" y="2529000"/>
              <a:chExt cx="360000" cy="360000"/>
            </a:xfrm>
          </p:grpSpPr>
          <p:sp>
            <p:nvSpPr>
              <p:cNvPr id="180" name="楕円 179">
                <a:extLst>
                  <a:ext uri="{FF2B5EF4-FFF2-40B4-BE49-F238E27FC236}">
                    <a16:creationId xmlns:a16="http://schemas.microsoft.com/office/drawing/2014/main" id="{4B766191-1F5A-4402-AC4A-D0849CCA999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1" name="矢印: 下 180">
                <a:extLst>
                  <a:ext uri="{FF2B5EF4-FFF2-40B4-BE49-F238E27FC236}">
                    <a16:creationId xmlns:a16="http://schemas.microsoft.com/office/drawing/2014/main" id="{F312E1AB-5E57-4832-993A-9ABB58188EC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7" name="グループ化 166">
              <a:extLst>
                <a:ext uri="{FF2B5EF4-FFF2-40B4-BE49-F238E27FC236}">
                  <a16:creationId xmlns:a16="http://schemas.microsoft.com/office/drawing/2014/main" id="{6D215DE5-119A-47D2-9F55-104CC8EBAC30}"/>
                </a:ext>
              </a:extLst>
            </p:cNvPr>
            <p:cNvGrpSpPr/>
            <p:nvPr/>
          </p:nvGrpSpPr>
          <p:grpSpPr>
            <a:xfrm rot="10800000">
              <a:off x="5292080" y="1268760"/>
              <a:ext cx="720080" cy="720080"/>
              <a:chOff x="792000" y="2529000"/>
              <a:chExt cx="360000" cy="360000"/>
            </a:xfrm>
          </p:grpSpPr>
          <p:sp>
            <p:nvSpPr>
              <p:cNvPr id="178" name="楕円 177">
                <a:extLst>
                  <a:ext uri="{FF2B5EF4-FFF2-40B4-BE49-F238E27FC236}">
                    <a16:creationId xmlns:a16="http://schemas.microsoft.com/office/drawing/2014/main" id="{228209C1-82A2-4388-B191-0BF6EDAEAA5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9" name="矢印: 下 178">
                <a:extLst>
                  <a:ext uri="{FF2B5EF4-FFF2-40B4-BE49-F238E27FC236}">
                    <a16:creationId xmlns:a16="http://schemas.microsoft.com/office/drawing/2014/main" id="{4FC41F05-9AC6-431D-9FDA-6A1442DFED3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8" name="グループ化 167">
              <a:extLst>
                <a:ext uri="{FF2B5EF4-FFF2-40B4-BE49-F238E27FC236}">
                  <a16:creationId xmlns:a16="http://schemas.microsoft.com/office/drawing/2014/main" id="{036A0C35-D594-4CC9-83BD-1545166DF61F}"/>
                </a:ext>
              </a:extLst>
            </p:cNvPr>
            <p:cNvGrpSpPr/>
            <p:nvPr/>
          </p:nvGrpSpPr>
          <p:grpSpPr>
            <a:xfrm rot="10800000">
              <a:off x="5292080" y="2708920"/>
              <a:ext cx="720080" cy="720080"/>
              <a:chOff x="792000" y="2529000"/>
              <a:chExt cx="360000" cy="360000"/>
            </a:xfrm>
          </p:grpSpPr>
          <p:sp>
            <p:nvSpPr>
              <p:cNvPr id="176" name="楕円 175">
                <a:extLst>
                  <a:ext uri="{FF2B5EF4-FFF2-40B4-BE49-F238E27FC236}">
                    <a16:creationId xmlns:a16="http://schemas.microsoft.com/office/drawing/2014/main" id="{567BB23A-1B10-4D2C-8F22-F01EC7E79DA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7" name="矢印: 下 176">
                <a:extLst>
                  <a:ext uri="{FF2B5EF4-FFF2-40B4-BE49-F238E27FC236}">
                    <a16:creationId xmlns:a16="http://schemas.microsoft.com/office/drawing/2014/main" id="{1DEDD78E-3234-4C00-9848-2CCF5EA394E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9" name="グループ化 168">
              <a:extLst>
                <a:ext uri="{FF2B5EF4-FFF2-40B4-BE49-F238E27FC236}">
                  <a16:creationId xmlns:a16="http://schemas.microsoft.com/office/drawing/2014/main" id="{1AB64F47-B6A1-4B67-ABE5-97AE5C2AF962}"/>
                </a:ext>
              </a:extLst>
            </p:cNvPr>
            <p:cNvGrpSpPr/>
            <p:nvPr/>
          </p:nvGrpSpPr>
          <p:grpSpPr>
            <a:xfrm rot="10800000">
              <a:off x="3851920" y="2708920"/>
              <a:ext cx="720080" cy="720080"/>
              <a:chOff x="792000" y="2529000"/>
              <a:chExt cx="360000" cy="360000"/>
            </a:xfrm>
          </p:grpSpPr>
          <p:sp>
            <p:nvSpPr>
              <p:cNvPr id="174" name="楕円 173">
                <a:extLst>
                  <a:ext uri="{FF2B5EF4-FFF2-40B4-BE49-F238E27FC236}">
                    <a16:creationId xmlns:a16="http://schemas.microsoft.com/office/drawing/2014/main" id="{CB70A09E-DF74-4C4D-89E5-94EC78054A6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5" name="矢印: 下 174">
                <a:extLst>
                  <a:ext uri="{FF2B5EF4-FFF2-40B4-BE49-F238E27FC236}">
                    <a16:creationId xmlns:a16="http://schemas.microsoft.com/office/drawing/2014/main" id="{37B29083-CEDE-4CFC-9DB4-CE754E49D28D}"/>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0" name="直線コネクタ 169">
              <a:extLst>
                <a:ext uri="{FF2B5EF4-FFF2-40B4-BE49-F238E27FC236}">
                  <a16:creationId xmlns:a16="http://schemas.microsoft.com/office/drawing/2014/main" id="{04850B06-6A80-42FA-B140-233FA795AC0A}"/>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3B4DDEC7-41F8-436A-A36C-6195CE74EC2A}"/>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id="{DC38659B-BE9C-4005-AE4E-74A53FEB48B6}"/>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39D8014C-5100-41DD-B010-975057C59593}"/>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2" name="グループ化 181">
            <a:extLst>
              <a:ext uri="{FF2B5EF4-FFF2-40B4-BE49-F238E27FC236}">
                <a16:creationId xmlns:a16="http://schemas.microsoft.com/office/drawing/2014/main" id="{97DB4655-2A22-47FA-871A-44DFC58545CD}"/>
              </a:ext>
            </a:extLst>
          </p:cNvPr>
          <p:cNvGrpSpPr/>
          <p:nvPr/>
        </p:nvGrpSpPr>
        <p:grpSpPr>
          <a:xfrm rot="10800000">
            <a:off x="3203848" y="3212976"/>
            <a:ext cx="720080" cy="720080"/>
            <a:chOff x="3851920" y="1268760"/>
            <a:chExt cx="2160240" cy="2160240"/>
          </a:xfrm>
        </p:grpSpPr>
        <p:grpSp>
          <p:nvGrpSpPr>
            <p:cNvPr id="183" name="グループ化 182">
              <a:extLst>
                <a:ext uri="{FF2B5EF4-FFF2-40B4-BE49-F238E27FC236}">
                  <a16:creationId xmlns:a16="http://schemas.microsoft.com/office/drawing/2014/main" id="{D4FCD9DC-83C5-4396-9122-2F09093E04A6}"/>
                </a:ext>
              </a:extLst>
            </p:cNvPr>
            <p:cNvGrpSpPr/>
            <p:nvPr/>
          </p:nvGrpSpPr>
          <p:grpSpPr>
            <a:xfrm rot="10800000">
              <a:off x="3851920" y="1268760"/>
              <a:ext cx="720080" cy="720080"/>
              <a:chOff x="792000" y="2529000"/>
              <a:chExt cx="360000" cy="360000"/>
            </a:xfrm>
          </p:grpSpPr>
          <p:sp>
            <p:nvSpPr>
              <p:cNvPr id="197" name="楕円 196">
                <a:extLst>
                  <a:ext uri="{FF2B5EF4-FFF2-40B4-BE49-F238E27FC236}">
                    <a16:creationId xmlns:a16="http://schemas.microsoft.com/office/drawing/2014/main" id="{BA83E336-86E2-4BBF-9FDB-881022390BC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8" name="矢印: 下 197">
                <a:extLst>
                  <a:ext uri="{FF2B5EF4-FFF2-40B4-BE49-F238E27FC236}">
                    <a16:creationId xmlns:a16="http://schemas.microsoft.com/office/drawing/2014/main" id="{6B7B38A7-E345-40A3-9856-C75476A0614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4" name="グループ化 183">
              <a:extLst>
                <a:ext uri="{FF2B5EF4-FFF2-40B4-BE49-F238E27FC236}">
                  <a16:creationId xmlns:a16="http://schemas.microsoft.com/office/drawing/2014/main" id="{277CD3E5-B6F4-43DB-BB8E-0A0900B84AFD}"/>
                </a:ext>
              </a:extLst>
            </p:cNvPr>
            <p:cNvGrpSpPr/>
            <p:nvPr/>
          </p:nvGrpSpPr>
          <p:grpSpPr>
            <a:xfrm rot="10800000">
              <a:off x="5292080" y="1268760"/>
              <a:ext cx="720080" cy="720080"/>
              <a:chOff x="792000" y="2529000"/>
              <a:chExt cx="360000" cy="360000"/>
            </a:xfrm>
          </p:grpSpPr>
          <p:sp>
            <p:nvSpPr>
              <p:cNvPr id="195" name="楕円 194">
                <a:extLst>
                  <a:ext uri="{FF2B5EF4-FFF2-40B4-BE49-F238E27FC236}">
                    <a16:creationId xmlns:a16="http://schemas.microsoft.com/office/drawing/2014/main" id="{F4174D8A-EB43-4130-8E01-26D74AF3D63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6" name="矢印: 下 195">
                <a:extLst>
                  <a:ext uri="{FF2B5EF4-FFF2-40B4-BE49-F238E27FC236}">
                    <a16:creationId xmlns:a16="http://schemas.microsoft.com/office/drawing/2014/main" id="{D47EF825-1AD0-4B50-AE6C-C1737245937E}"/>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5" name="グループ化 184">
              <a:extLst>
                <a:ext uri="{FF2B5EF4-FFF2-40B4-BE49-F238E27FC236}">
                  <a16:creationId xmlns:a16="http://schemas.microsoft.com/office/drawing/2014/main" id="{F4322A9F-9D28-4301-B987-A436D689D845}"/>
                </a:ext>
              </a:extLst>
            </p:cNvPr>
            <p:cNvGrpSpPr/>
            <p:nvPr/>
          </p:nvGrpSpPr>
          <p:grpSpPr>
            <a:xfrm rot="10800000">
              <a:off x="5292080" y="2708920"/>
              <a:ext cx="720080" cy="720080"/>
              <a:chOff x="792000" y="2529000"/>
              <a:chExt cx="360000" cy="360000"/>
            </a:xfrm>
          </p:grpSpPr>
          <p:sp>
            <p:nvSpPr>
              <p:cNvPr id="193" name="楕円 192">
                <a:extLst>
                  <a:ext uri="{FF2B5EF4-FFF2-40B4-BE49-F238E27FC236}">
                    <a16:creationId xmlns:a16="http://schemas.microsoft.com/office/drawing/2014/main" id="{86C10179-CD1C-45CF-AEC9-C60CAF5568D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4" name="矢印: 下 193">
                <a:extLst>
                  <a:ext uri="{FF2B5EF4-FFF2-40B4-BE49-F238E27FC236}">
                    <a16:creationId xmlns:a16="http://schemas.microsoft.com/office/drawing/2014/main" id="{1CC6157C-1397-49FB-AB56-09D5B879850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6" name="グループ化 185">
              <a:extLst>
                <a:ext uri="{FF2B5EF4-FFF2-40B4-BE49-F238E27FC236}">
                  <a16:creationId xmlns:a16="http://schemas.microsoft.com/office/drawing/2014/main" id="{87EBE170-C35B-416F-A338-9F5199F8DA08}"/>
                </a:ext>
              </a:extLst>
            </p:cNvPr>
            <p:cNvGrpSpPr/>
            <p:nvPr/>
          </p:nvGrpSpPr>
          <p:grpSpPr>
            <a:xfrm rot="10800000">
              <a:off x="3851920" y="2708920"/>
              <a:ext cx="720080" cy="720080"/>
              <a:chOff x="792000" y="2529000"/>
              <a:chExt cx="360000" cy="360000"/>
            </a:xfrm>
          </p:grpSpPr>
          <p:sp>
            <p:nvSpPr>
              <p:cNvPr id="191" name="楕円 190">
                <a:extLst>
                  <a:ext uri="{FF2B5EF4-FFF2-40B4-BE49-F238E27FC236}">
                    <a16:creationId xmlns:a16="http://schemas.microsoft.com/office/drawing/2014/main" id="{E7C069F7-79BD-4F6D-9501-2BBAB7D835D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2" name="矢印: 下 191">
                <a:extLst>
                  <a:ext uri="{FF2B5EF4-FFF2-40B4-BE49-F238E27FC236}">
                    <a16:creationId xmlns:a16="http://schemas.microsoft.com/office/drawing/2014/main" id="{1FC7BEC2-05FE-44FD-868A-9394A58E739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7" name="直線コネクタ 186">
              <a:extLst>
                <a:ext uri="{FF2B5EF4-FFF2-40B4-BE49-F238E27FC236}">
                  <a16:creationId xmlns:a16="http://schemas.microsoft.com/office/drawing/2014/main" id="{590A7A84-F263-41CD-A817-BEBCBF81766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DAE0EA98-C1F7-4C3E-B1C8-FC5B09DEAB96}"/>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987E280-D0AD-4E59-B1F8-8F15B6FF7B66}"/>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6730108E-E2EE-4E98-898B-E2B452CF7D66}"/>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9" name="グループ化 198">
            <a:extLst>
              <a:ext uri="{FF2B5EF4-FFF2-40B4-BE49-F238E27FC236}">
                <a16:creationId xmlns:a16="http://schemas.microsoft.com/office/drawing/2014/main" id="{75403445-1560-4519-8151-5EA9AC7F51E2}"/>
              </a:ext>
            </a:extLst>
          </p:cNvPr>
          <p:cNvGrpSpPr/>
          <p:nvPr/>
        </p:nvGrpSpPr>
        <p:grpSpPr>
          <a:xfrm rot="10800000">
            <a:off x="4067944" y="3212976"/>
            <a:ext cx="720080" cy="720080"/>
            <a:chOff x="3851920" y="1268760"/>
            <a:chExt cx="2160240" cy="2160240"/>
          </a:xfrm>
        </p:grpSpPr>
        <p:grpSp>
          <p:nvGrpSpPr>
            <p:cNvPr id="200" name="グループ化 199">
              <a:extLst>
                <a:ext uri="{FF2B5EF4-FFF2-40B4-BE49-F238E27FC236}">
                  <a16:creationId xmlns:a16="http://schemas.microsoft.com/office/drawing/2014/main" id="{5476F20D-BFFE-4CFF-830A-2EA4D6337050}"/>
                </a:ext>
              </a:extLst>
            </p:cNvPr>
            <p:cNvGrpSpPr/>
            <p:nvPr/>
          </p:nvGrpSpPr>
          <p:grpSpPr>
            <a:xfrm rot="10800000">
              <a:off x="3851920" y="1268760"/>
              <a:ext cx="720080" cy="720080"/>
              <a:chOff x="792000" y="2529000"/>
              <a:chExt cx="360000" cy="360000"/>
            </a:xfrm>
          </p:grpSpPr>
          <p:sp>
            <p:nvSpPr>
              <p:cNvPr id="214" name="楕円 213">
                <a:extLst>
                  <a:ext uri="{FF2B5EF4-FFF2-40B4-BE49-F238E27FC236}">
                    <a16:creationId xmlns:a16="http://schemas.microsoft.com/office/drawing/2014/main" id="{BA106C81-344D-4F3B-BEC3-3EBBB34D4A1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5" name="矢印: 下 214">
                <a:extLst>
                  <a:ext uri="{FF2B5EF4-FFF2-40B4-BE49-F238E27FC236}">
                    <a16:creationId xmlns:a16="http://schemas.microsoft.com/office/drawing/2014/main" id="{39ABD621-81DA-4783-8B99-B76D1514CC0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1" name="グループ化 200">
              <a:extLst>
                <a:ext uri="{FF2B5EF4-FFF2-40B4-BE49-F238E27FC236}">
                  <a16:creationId xmlns:a16="http://schemas.microsoft.com/office/drawing/2014/main" id="{DD26284D-43D5-4567-BB23-C7EDA99B1161}"/>
                </a:ext>
              </a:extLst>
            </p:cNvPr>
            <p:cNvGrpSpPr/>
            <p:nvPr/>
          </p:nvGrpSpPr>
          <p:grpSpPr>
            <a:xfrm rot="10800000">
              <a:off x="5292080" y="1268760"/>
              <a:ext cx="720080" cy="720080"/>
              <a:chOff x="792000" y="2529000"/>
              <a:chExt cx="360000" cy="360000"/>
            </a:xfrm>
          </p:grpSpPr>
          <p:sp>
            <p:nvSpPr>
              <p:cNvPr id="212" name="楕円 211">
                <a:extLst>
                  <a:ext uri="{FF2B5EF4-FFF2-40B4-BE49-F238E27FC236}">
                    <a16:creationId xmlns:a16="http://schemas.microsoft.com/office/drawing/2014/main" id="{5A75A61F-47B8-4D77-8255-0EB3928CA88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3" name="矢印: 下 212">
                <a:extLst>
                  <a:ext uri="{FF2B5EF4-FFF2-40B4-BE49-F238E27FC236}">
                    <a16:creationId xmlns:a16="http://schemas.microsoft.com/office/drawing/2014/main" id="{C1613A8F-EF8F-4EFE-A549-8B3429530B9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2" name="グループ化 201">
              <a:extLst>
                <a:ext uri="{FF2B5EF4-FFF2-40B4-BE49-F238E27FC236}">
                  <a16:creationId xmlns:a16="http://schemas.microsoft.com/office/drawing/2014/main" id="{D176A775-9C80-482F-80C8-FE41B8B9FD9B}"/>
                </a:ext>
              </a:extLst>
            </p:cNvPr>
            <p:cNvGrpSpPr/>
            <p:nvPr/>
          </p:nvGrpSpPr>
          <p:grpSpPr>
            <a:xfrm rot="10800000">
              <a:off x="5292080" y="2708920"/>
              <a:ext cx="720080" cy="720080"/>
              <a:chOff x="792000" y="2529000"/>
              <a:chExt cx="360000" cy="360000"/>
            </a:xfrm>
          </p:grpSpPr>
          <p:sp>
            <p:nvSpPr>
              <p:cNvPr id="210" name="楕円 209">
                <a:extLst>
                  <a:ext uri="{FF2B5EF4-FFF2-40B4-BE49-F238E27FC236}">
                    <a16:creationId xmlns:a16="http://schemas.microsoft.com/office/drawing/2014/main" id="{B38792AC-6D40-454C-92FA-BF29730D70E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1" name="矢印: 下 210">
                <a:extLst>
                  <a:ext uri="{FF2B5EF4-FFF2-40B4-BE49-F238E27FC236}">
                    <a16:creationId xmlns:a16="http://schemas.microsoft.com/office/drawing/2014/main" id="{A3058AFD-0710-4A6C-A058-09682CA1B91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3" name="グループ化 202">
              <a:extLst>
                <a:ext uri="{FF2B5EF4-FFF2-40B4-BE49-F238E27FC236}">
                  <a16:creationId xmlns:a16="http://schemas.microsoft.com/office/drawing/2014/main" id="{16618629-8215-43F1-8CAE-661F2A66B7B8}"/>
                </a:ext>
              </a:extLst>
            </p:cNvPr>
            <p:cNvGrpSpPr/>
            <p:nvPr/>
          </p:nvGrpSpPr>
          <p:grpSpPr>
            <a:xfrm rot="10800000">
              <a:off x="3851920" y="2708920"/>
              <a:ext cx="720080" cy="720080"/>
              <a:chOff x="792000" y="2529000"/>
              <a:chExt cx="360000" cy="360000"/>
            </a:xfrm>
          </p:grpSpPr>
          <p:sp>
            <p:nvSpPr>
              <p:cNvPr id="208" name="楕円 207">
                <a:extLst>
                  <a:ext uri="{FF2B5EF4-FFF2-40B4-BE49-F238E27FC236}">
                    <a16:creationId xmlns:a16="http://schemas.microsoft.com/office/drawing/2014/main" id="{41F98A6F-2EBD-4C20-84BA-ED2D0550AB8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9" name="矢印: 下 208">
                <a:extLst>
                  <a:ext uri="{FF2B5EF4-FFF2-40B4-BE49-F238E27FC236}">
                    <a16:creationId xmlns:a16="http://schemas.microsoft.com/office/drawing/2014/main" id="{35DC678F-6D1A-41ED-90D3-88BED17BFC5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4" name="直線コネクタ 203">
              <a:extLst>
                <a:ext uri="{FF2B5EF4-FFF2-40B4-BE49-F238E27FC236}">
                  <a16:creationId xmlns:a16="http://schemas.microsoft.com/office/drawing/2014/main" id="{FD41BBBB-B4C8-4828-99A4-A31FC8BAC8E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2ACE2338-0486-4CB4-9B06-B7DED009DC21}"/>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 name="直線コネクタ 205">
              <a:extLst>
                <a:ext uri="{FF2B5EF4-FFF2-40B4-BE49-F238E27FC236}">
                  <a16:creationId xmlns:a16="http://schemas.microsoft.com/office/drawing/2014/main" id="{3F5D29F3-829C-4A0E-A24A-9A0F4268155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 name="直線コネクタ 206">
              <a:extLst>
                <a:ext uri="{FF2B5EF4-FFF2-40B4-BE49-F238E27FC236}">
                  <a16:creationId xmlns:a16="http://schemas.microsoft.com/office/drawing/2014/main" id="{98ABF42F-DD71-4C95-8A1F-A2898F8E4CDF}"/>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6" name="グループ化 215">
            <a:extLst>
              <a:ext uri="{FF2B5EF4-FFF2-40B4-BE49-F238E27FC236}">
                <a16:creationId xmlns:a16="http://schemas.microsoft.com/office/drawing/2014/main" id="{2744F1C8-F5B5-4329-9AE7-9B35A02A2C9A}"/>
              </a:ext>
            </a:extLst>
          </p:cNvPr>
          <p:cNvGrpSpPr/>
          <p:nvPr/>
        </p:nvGrpSpPr>
        <p:grpSpPr>
          <a:xfrm>
            <a:off x="1475656" y="4221088"/>
            <a:ext cx="720080" cy="720080"/>
            <a:chOff x="3851920" y="1268760"/>
            <a:chExt cx="2160240" cy="2160240"/>
          </a:xfrm>
        </p:grpSpPr>
        <p:grpSp>
          <p:nvGrpSpPr>
            <p:cNvPr id="217" name="グループ化 216">
              <a:extLst>
                <a:ext uri="{FF2B5EF4-FFF2-40B4-BE49-F238E27FC236}">
                  <a16:creationId xmlns:a16="http://schemas.microsoft.com/office/drawing/2014/main" id="{79770A16-77F5-4B95-858D-56BA339EA211}"/>
                </a:ext>
              </a:extLst>
            </p:cNvPr>
            <p:cNvGrpSpPr/>
            <p:nvPr/>
          </p:nvGrpSpPr>
          <p:grpSpPr>
            <a:xfrm rot="10800000">
              <a:off x="3851920" y="1268760"/>
              <a:ext cx="720080" cy="720080"/>
              <a:chOff x="792000" y="2529000"/>
              <a:chExt cx="360000" cy="360000"/>
            </a:xfrm>
          </p:grpSpPr>
          <p:sp>
            <p:nvSpPr>
              <p:cNvPr id="231" name="楕円 230">
                <a:extLst>
                  <a:ext uri="{FF2B5EF4-FFF2-40B4-BE49-F238E27FC236}">
                    <a16:creationId xmlns:a16="http://schemas.microsoft.com/office/drawing/2014/main" id="{D6A98123-7DE8-4D3B-BDDA-87F931080C7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2" name="矢印: 下 231">
                <a:extLst>
                  <a:ext uri="{FF2B5EF4-FFF2-40B4-BE49-F238E27FC236}">
                    <a16:creationId xmlns:a16="http://schemas.microsoft.com/office/drawing/2014/main" id="{676B6B86-043D-4C7D-B900-FA689E8FFBF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18" name="グループ化 217">
              <a:extLst>
                <a:ext uri="{FF2B5EF4-FFF2-40B4-BE49-F238E27FC236}">
                  <a16:creationId xmlns:a16="http://schemas.microsoft.com/office/drawing/2014/main" id="{07B20688-9E36-4360-9104-4DE99186C2D4}"/>
                </a:ext>
              </a:extLst>
            </p:cNvPr>
            <p:cNvGrpSpPr/>
            <p:nvPr/>
          </p:nvGrpSpPr>
          <p:grpSpPr>
            <a:xfrm rot="10800000">
              <a:off x="5292080" y="1268760"/>
              <a:ext cx="720080" cy="720080"/>
              <a:chOff x="792000" y="2529000"/>
              <a:chExt cx="360000" cy="360000"/>
            </a:xfrm>
          </p:grpSpPr>
          <p:sp>
            <p:nvSpPr>
              <p:cNvPr id="229" name="楕円 228">
                <a:extLst>
                  <a:ext uri="{FF2B5EF4-FFF2-40B4-BE49-F238E27FC236}">
                    <a16:creationId xmlns:a16="http://schemas.microsoft.com/office/drawing/2014/main" id="{2C12D630-948F-4886-945A-DB296FF56B7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0" name="矢印: 下 229">
                <a:extLst>
                  <a:ext uri="{FF2B5EF4-FFF2-40B4-BE49-F238E27FC236}">
                    <a16:creationId xmlns:a16="http://schemas.microsoft.com/office/drawing/2014/main" id="{AE174C3F-0177-42F6-92E7-289423EEBDD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9" name="グループ化 218">
              <a:extLst>
                <a:ext uri="{FF2B5EF4-FFF2-40B4-BE49-F238E27FC236}">
                  <a16:creationId xmlns:a16="http://schemas.microsoft.com/office/drawing/2014/main" id="{A53527CA-FF25-4FEE-8CF3-1A64C4F848B1}"/>
                </a:ext>
              </a:extLst>
            </p:cNvPr>
            <p:cNvGrpSpPr/>
            <p:nvPr/>
          </p:nvGrpSpPr>
          <p:grpSpPr>
            <a:xfrm rot="10800000">
              <a:off x="5292080" y="2708920"/>
              <a:ext cx="720080" cy="720080"/>
              <a:chOff x="792000" y="2529000"/>
              <a:chExt cx="360000" cy="360000"/>
            </a:xfrm>
          </p:grpSpPr>
          <p:sp>
            <p:nvSpPr>
              <p:cNvPr id="227" name="楕円 226">
                <a:extLst>
                  <a:ext uri="{FF2B5EF4-FFF2-40B4-BE49-F238E27FC236}">
                    <a16:creationId xmlns:a16="http://schemas.microsoft.com/office/drawing/2014/main" id="{3040570F-563D-4FBF-BAA8-DAB43919C4A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8" name="矢印: 下 227">
                <a:extLst>
                  <a:ext uri="{FF2B5EF4-FFF2-40B4-BE49-F238E27FC236}">
                    <a16:creationId xmlns:a16="http://schemas.microsoft.com/office/drawing/2014/main" id="{1668D848-0DCF-4534-87FB-9E35A715CF7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0" name="グループ化 219">
              <a:extLst>
                <a:ext uri="{FF2B5EF4-FFF2-40B4-BE49-F238E27FC236}">
                  <a16:creationId xmlns:a16="http://schemas.microsoft.com/office/drawing/2014/main" id="{F87C5FB0-00CF-4431-8043-AEA872AA7F97}"/>
                </a:ext>
              </a:extLst>
            </p:cNvPr>
            <p:cNvGrpSpPr/>
            <p:nvPr/>
          </p:nvGrpSpPr>
          <p:grpSpPr>
            <a:xfrm rot="10800000">
              <a:off x="3851920" y="2708920"/>
              <a:ext cx="720080" cy="720080"/>
              <a:chOff x="792000" y="2529000"/>
              <a:chExt cx="360000" cy="360000"/>
            </a:xfrm>
          </p:grpSpPr>
          <p:sp>
            <p:nvSpPr>
              <p:cNvPr id="225" name="楕円 224">
                <a:extLst>
                  <a:ext uri="{FF2B5EF4-FFF2-40B4-BE49-F238E27FC236}">
                    <a16:creationId xmlns:a16="http://schemas.microsoft.com/office/drawing/2014/main" id="{D210ACA9-41B2-4DAA-8CE4-2CC8604882F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6" name="矢印: 下 225">
                <a:extLst>
                  <a:ext uri="{FF2B5EF4-FFF2-40B4-BE49-F238E27FC236}">
                    <a16:creationId xmlns:a16="http://schemas.microsoft.com/office/drawing/2014/main" id="{D88B0D16-B3C3-4DD1-AC35-655FE4E1AA8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21" name="直線コネクタ 220">
              <a:extLst>
                <a:ext uri="{FF2B5EF4-FFF2-40B4-BE49-F238E27FC236}">
                  <a16:creationId xmlns:a16="http://schemas.microsoft.com/office/drawing/2014/main" id="{B9FB7919-AF53-4EBF-B4B3-BBAB0169F405}"/>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3773581B-CB6B-4371-A877-6046C00A161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612B72EC-07D8-4C0E-AB13-BF23A7E91F8D}"/>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D1E09667-FA8B-438C-9400-660FB84285A4}"/>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3" name="グループ化 232">
            <a:extLst>
              <a:ext uri="{FF2B5EF4-FFF2-40B4-BE49-F238E27FC236}">
                <a16:creationId xmlns:a16="http://schemas.microsoft.com/office/drawing/2014/main" id="{2AF612CF-095B-47BF-BCB0-E812871B1E8D}"/>
              </a:ext>
            </a:extLst>
          </p:cNvPr>
          <p:cNvGrpSpPr/>
          <p:nvPr/>
        </p:nvGrpSpPr>
        <p:grpSpPr>
          <a:xfrm rot="10800000">
            <a:off x="2339752" y="4221088"/>
            <a:ext cx="720080" cy="720080"/>
            <a:chOff x="3851920" y="1268760"/>
            <a:chExt cx="2160240" cy="2160240"/>
          </a:xfrm>
        </p:grpSpPr>
        <p:grpSp>
          <p:nvGrpSpPr>
            <p:cNvPr id="234" name="グループ化 233">
              <a:extLst>
                <a:ext uri="{FF2B5EF4-FFF2-40B4-BE49-F238E27FC236}">
                  <a16:creationId xmlns:a16="http://schemas.microsoft.com/office/drawing/2014/main" id="{5A765ADF-A227-435C-887F-AE694F5E1E99}"/>
                </a:ext>
              </a:extLst>
            </p:cNvPr>
            <p:cNvGrpSpPr/>
            <p:nvPr/>
          </p:nvGrpSpPr>
          <p:grpSpPr>
            <a:xfrm rot="10800000">
              <a:off x="3851920" y="1268760"/>
              <a:ext cx="720080" cy="720080"/>
              <a:chOff x="792000" y="2529000"/>
              <a:chExt cx="360000" cy="360000"/>
            </a:xfrm>
          </p:grpSpPr>
          <p:sp>
            <p:nvSpPr>
              <p:cNvPr id="248" name="楕円 247">
                <a:extLst>
                  <a:ext uri="{FF2B5EF4-FFF2-40B4-BE49-F238E27FC236}">
                    <a16:creationId xmlns:a16="http://schemas.microsoft.com/office/drawing/2014/main" id="{0E447942-C224-4EE8-BD66-02E53AF35AF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9" name="矢印: 下 248">
                <a:extLst>
                  <a:ext uri="{FF2B5EF4-FFF2-40B4-BE49-F238E27FC236}">
                    <a16:creationId xmlns:a16="http://schemas.microsoft.com/office/drawing/2014/main" id="{8E6411C6-4144-4C03-B66F-FC400B489036}"/>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35" name="グループ化 234">
              <a:extLst>
                <a:ext uri="{FF2B5EF4-FFF2-40B4-BE49-F238E27FC236}">
                  <a16:creationId xmlns:a16="http://schemas.microsoft.com/office/drawing/2014/main" id="{D3708DBA-AE8C-493E-AE0E-158304322301}"/>
                </a:ext>
              </a:extLst>
            </p:cNvPr>
            <p:cNvGrpSpPr/>
            <p:nvPr/>
          </p:nvGrpSpPr>
          <p:grpSpPr>
            <a:xfrm rot="10800000">
              <a:off x="5292080" y="1268760"/>
              <a:ext cx="720080" cy="720080"/>
              <a:chOff x="792000" y="2529000"/>
              <a:chExt cx="360000" cy="360000"/>
            </a:xfrm>
          </p:grpSpPr>
          <p:sp>
            <p:nvSpPr>
              <p:cNvPr id="246" name="楕円 245">
                <a:extLst>
                  <a:ext uri="{FF2B5EF4-FFF2-40B4-BE49-F238E27FC236}">
                    <a16:creationId xmlns:a16="http://schemas.microsoft.com/office/drawing/2014/main" id="{00AF4717-E83C-4980-8080-5DACFDDFD4E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7" name="矢印: 下 246">
                <a:extLst>
                  <a:ext uri="{FF2B5EF4-FFF2-40B4-BE49-F238E27FC236}">
                    <a16:creationId xmlns:a16="http://schemas.microsoft.com/office/drawing/2014/main" id="{374359EE-B4D5-40EA-BA7C-7F56BACCA81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6" name="グループ化 235">
              <a:extLst>
                <a:ext uri="{FF2B5EF4-FFF2-40B4-BE49-F238E27FC236}">
                  <a16:creationId xmlns:a16="http://schemas.microsoft.com/office/drawing/2014/main" id="{7B8F36C8-344A-4AFC-9604-ED7B1ED844B2}"/>
                </a:ext>
              </a:extLst>
            </p:cNvPr>
            <p:cNvGrpSpPr/>
            <p:nvPr/>
          </p:nvGrpSpPr>
          <p:grpSpPr>
            <a:xfrm rot="10800000">
              <a:off x="5292080" y="2708920"/>
              <a:ext cx="720080" cy="720080"/>
              <a:chOff x="792000" y="2529000"/>
              <a:chExt cx="360000" cy="360000"/>
            </a:xfrm>
          </p:grpSpPr>
          <p:sp>
            <p:nvSpPr>
              <p:cNvPr id="244" name="楕円 243">
                <a:extLst>
                  <a:ext uri="{FF2B5EF4-FFF2-40B4-BE49-F238E27FC236}">
                    <a16:creationId xmlns:a16="http://schemas.microsoft.com/office/drawing/2014/main" id="{507544BB-10FC-4BE6-BECD-1F8D347C8BF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5" name="矢印: 下 244">
                <a:extLst>
                  <a:ext uri="{FF2B5EF4-FFF2-40B4-BE49-F238E27FC236}">
                    <a16:creationId xmlns:a16="http://schemas.microsoft.com/office/drawing/2014/main" id="{A0B6A751-2172-4724-B6B7-7FC5FA518CB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7" name="グループ化 236">
              <a:extLst>
                <a:ext uri="{FF2B5EF4-FFF2-40B4-BE49-F238E27FC236}">
                  <a16:creationId xmlns:a16="http://schemas.microsoft.com/office/drawing/2014/main" id="{586B1495-378F-4463-9243-673C7345D948}"/>
                </a:ext>
              </a:extLst>
            </p:cNvPr>
            <p:cNvGrpSpPr/>
            <p:nvPr/>
          </p:nvGrpSpPr>
          <p:grpSpPr>
            <a:xfrm rot="10800000">
              <a:off x="3851920" y="2708920"/>
              <a:ext cx="720080" cy="720080"/>
              <a:chOff x="792000" y="2529000"/>
              <a:chExt cx="360000" cy="360000"/>
            </a:xfrm>
          </p:grpSpPr>
          <p:sp>
            <p:nvSpPr>
              <p:cNvPr id="242" name="楕円 241">
                <a:extLst>
                  <a:ext uri="{FF2B5EF4-FFF2-40B4-BE49-F238E27FC236}">
                    <a16:creationId xmlns:a16="http://schemas.microsoft.com/office/drawing/2014/main" id="{CA118273-F6A2-4863-B196-A5C0277EA75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3" name="矢印: 下 242">
                <a:extLst>
                  <a:ext uri="{FF2B5EF4-FFF2-40B4-BE49-F238E27FC236}">
                    <a16:creationId xmlns:a16="http://schemas.microsoft.com/office/drawing/2014/main" id="{07604269-94D4-49A8-818A-853AF157192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38" name="直線コネクタ 237">
              <a:extLst>
                <a:ext uri="{FF2B5EF4-FFF2-40B4-BE49-F238E27FC236}">
                  <a16:creationId xmlns:a16="http://schemas.microsoft.com/office/drawing/2014/main" id="{61F2CDCE-694B-4771-BBF0-E062DD3D8F0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2259A2C-79BE-4280-9ED1-4A76E9345DD5}"/>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直線コネクタ 239">
              <a:extLst>
                <a:ext uri="{FF2B5EF4-FFF2-40B4-BE49-F238E27FC236}">
                  <a16:creationId xmlns:a16="http://schemas.microsoft.com/office/drawing/2014/main" id="{1F80E55F-DCAD-47FC-A012-A062F36EB129}"/>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直線コネクタ 240">
              <a:extLst>
                <a:ext uri="{FF2B5EF4-FFF2-40B4-BE49-F238E27FC236}">
                  <a16:creationId xmlns:a16="http://schemas.microsoft.com/office/drawing/2014/main" id="{70F9F5D1-3AE8-46ED-A648-765D42B7CDB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0" name="グループ化 249">
            <a:extLst>
              <a:ext uri="{FF2B5EF4-FFF2-40B4-BE49-F238E27FC236}">
                <a16:creationId xmlns:a16="http://schemas.microsoft.com/office/drawing/2014/main" id="{EABD32F5-EB88-4EE4-84A0-2AEB814430F9}"/>
              </a:ext>
            </a:extLst>
          </p:cNvPr>
          <p:cNvGrpSpPr/>
          <p:nvPr/>
        </p:nvGrpSpPr>
        <p:grpSpPr>
          <a:xfrm>
            <a:off x="3203848" y="4221088"/>
            <a:ext cx="720080" cy="720080"/>
            <a:chOff x="3851920" y="1268760"/>
            <a:chExt cx="2160240" cy="2160240"/>
          </a:xfrm>
        </p:grpSpPr>
        <p:grpSp>
          <p:nvGrpSpPr>
            <p:cNvPr id="251" name="グループ化 250">
              <a:extLst>
                <a:ext uri="{FF2B5EF4-FFF2-40B4-BE49-F238E27FC236}">
                  <a16:creationId xmlns:a16="http://schemas.microsoft.com/office/drawing/2014/main" id="{4DB16319-B916-4AFB-9F62-AECBF6B20279}"/>
                </a:ext>
              </a:extLst>
            </p:cNvPr>
            <p:cNvGrpSpPr/>
            <p:nvPr/>
          </p:nvGrpSpPr>
          <p:grpSpPr>
            <a:xfrm rot="10800000">
              <a:off x="3851920" y="1268760"/>
              <a:ext cx="720080" cy="720080"/>
              <a:chOff x="792000" y="2529000"/>
              <a:chExt cx="360000" cy="360000"/>
            </a:xfrm>
          </p:grpSpPr>
          <p:sp>
            <p:nvSpPr>
              <p:cNvPr id="265" name="楕円 264">
                <a:extLst>
                  <a:ext uri="{FF2B5EF4-FFF2-40B4-BE49-F238E27FC236}">
                    <a16:creationId xmlns:a16="http://schemas.microsoft.com/office/drawing/2014/main" id="{8E3044CE-02F6-448A-BBC6-B19185879E5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6" name="矢印: 下 265">
                <a:extLst>
                  <a:ext uri="{FF2B5EF4-FFF2-40B4-BE49-F238E27FC236}">
                    <a16:creationId xmlns:a16="http://schemas.microsoft.com/office/drawing/2014/main" id="{39E5508E-7896-45E3-ADA8-C6789B829DD6}"/>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2" name="グループ化 251">
              <a:extLst>
                <a:ext uri="{FF2B5EF4-FFF2-40B4-BE49-F238E27FC236}">
                  <a16:creationId xmlns:a16="http://schemas.microsoft.com/office/drawing/2014/main" id="{4C6D4DD9-EF2C-4507-A93F-38E9AD6E24C7}"/>
                </a:ext>
              </a:extLst>
            </p:cNvPr>
            <p:cNvGrpSpPr/>
            <p:nvPr/>
          </p:nvGrpSpPr>
          <p:grpSpPr>
            <a:xfrm rot="10800000">
              <a:off x="5292080" y="1268760"/>
              <a:ext cx="720080" cy="720080"/>
              <a:chOff x="792000" y="2529000"/>
              <a:chExt cx="360000" cy="360000"/>
            </a:xfrm>
          </p:grpSpPr>
          <p:sp>
            <p:nvSpPr>
              <p:cNvPr id="263" name="楕円 262">
                <a:extLst>
                  <a:ext uri="{FF2B5EF4-FFF2-40B4-BE49-F238E27FC236}">
                    <a16:creationId xmlns:a16="http://schemas.microsoft.com/office/drawing/2014/main" id="{8F385D3B-7B0E-4F3E-B72D-052635CE307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4" name="矢印: 下 263">
                <a:extLst>
                  <a:ext uri="{FF2B5EF4-FFF2-40B4-BE49-F238E27FC236}">
                    <a16:creationId xmlns:a16="http://schemas.microsoft.com/office/drawing/2014/main" id="{CF9F50DD-D9DB-4D93-B9B2-AB0A6B44A1E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3" name="グループ化 252">
              <a:extLst>
                <a:ext uri="{FF2B5EF4-FFF2-40B4-BE49-F238E27FC236}">
                  <a16:creationId xmlns:a16="http://schemas.microsoft.com/office/drawing/2014/main" id="{A355E8CE-4DEB-40C4-8D95-2AFE71D198CE}"/>
                </a:ext>
              </a:extLst>
            </p:cNvPr>
            <p:cNvGrpSpPr/>
            <p:nvPr/>
          </p:nvGrpSpPr>
          <p:grpSpPr>
            <a:xfrm rot="10800000">
              <a:off x="5292080" y="2708920"/>
              <a:ext cx="720080" cy="720080"/>
              <a:chOff x="792000" y="2529000"/>
              <a:chExt cx="360000" cy="360000"/>
            </a:xfrm>
          </p:grpSpPr>
          <p:sp>
            <p:nvSpPr>
              <p:cNvPr id="261" name="楕円 260">
                <a:extLst>
                  <a:ext uri="{FF2B5EF4-FFF2-40B4-BE49-F238E27FC236}">
                    <a16:creationId xmlns:a16="http://schemas.microsoft.com/office/drawing/2014/main" id="{59656F7B-C9A4-49F1-8C0B-144401F7E7B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2" name="矢印: 下 261">
                <a:extLst>
                  <a:ext uri="{FF2B5EF4-FFF2-40B4-BE49-F238E27FC236}">
                    <a16:creationId xmlns:a16="http://schemas.microsoft.com/office/drawing/2014/main" id="{1518B3E8-8B4F-4706-8956-D97C1DB2319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4" name="グループ化 253">
              <a:extLst>
                <a:ext uri="{FF2B5EF4-FFF2-40B4-BE49-F238E27FC236}">
                  <a16:creationId xmlns:a16="http://schemas.microsoft.com/office/drawing/2014/main" id="{A66FBB10-C0C4-45B5-B0D6-D604A7296852}"/>
                </a:ext>
              </a:extLst>
            </p:cNvPr>
            <p:cNvGrpSpPr/>
            <p:nvPr/>
          </p:nvGrpSpPr>
          <p:grpSpPr>
            <a:xfrm rot="10800000">
              <a:off x="3851920" y="2708920"/>
              <a:ext cx="720080" cy="720080"/>
              <a:chOff x="792000" y="2529000"/>
              <a:chExt cx="360000" cy="360000"/>
            </a:xfrm>
          </p:grpSpPr>
          <p:sp>
            <p:nvSpPr>
              <p:cNvPr id="259" name="楕円 258">
                <a:extLst>
                  <a:ext uri="{FF2B5EF4-FFF2-40B4-BE49-F238E27FC236}">
                    <a16:creationId xmlns:a16="http://schemas.microsoft.com/office/drawing/2014/main" id="{1AA61580-F239-4CCD-AD15-BD78ECBB0E6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0" name="矢印: 下 259">
                <a:extLst>
                  <a:ext uri="{FF2B5EF4-FFF2-40B4-BE49-F238E27FC236}">
                    <a16:creationId xmlns:a16="http://schemas.microsoft.com/office/drawing/2014/main" id="{CFACFD28-2412-4FB0-AB8C-B75B6C234CF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5" name="直線コネクタ 254">
              <a:extLst>
                <a:ext uri="{FF2B5EF4-FFF2-40B4-BE49-F238E27FC236}">
                  <a16:creationId xmlns:a16="http://schemas.microsoft.com/office/drawing/2014/main" id="{19982E25-D514-459E-8B17-8641714126E8}"/>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6" name="直線コネクタ 255">
              <a:extLst>
                <a:ext uri="{FF2B5EF4-FFF2-40B4-BE49-F238E27FC236}">
                  <a16:creationId xmlns:a16="http://schemas.microsoft.com/office/drawing/2014/main" id="{22EA8D7E-4728-43D5-BD3C-E2DD3EE06941}"/>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7" name="直線コネクタ 256">
              <a:extLst>
                <a:ext uri="{FF2B5EF4-FFF2-40B4-BE49-F238E27FC236}">
                  <a16:creationId xmlns:a16="http://schemas.microsoft.com/office/drawing/2014/main" id="{21BABAF3-A621-4BF8-85AB-A0ACA5F9B17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直線コネクタ 257">
              <a:extLst>
                <a:ext uri="{FF2B5EF4-FFF2-40B4-BE49-F238E27FC236}">
                  <a16:creationId xmlns:a16="http://schemas.microsoft.com/office/drawing/2014/main" id="{4F9B9A72-DB03-443E-B164-DFCD7E5C1BB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67" name="グループ化 266">
            <a:extLst>
              <a:ext uri="{FF2B5EF4-FFF2-40B4-BE49-F238E27FC236}">
                <a16:creationId xmlns:a16="http://schemas.microsoft.com/office/drawing/2014/main" id="{8F8E6C7A-5241-481B-BEE1-8AADB9865E3A}"/>
              </a:ext>
            </a:extLst>
          </p:cNvPr>
          <p:cNvGrpSpPr/>
          <p:nvPr/>
        </p:nvGrpSpPr>
        <p:grpSpPr>
          <a:xfrm rot="10800000">
            <a:off x="4067944" y="4221088"/>
            <a:ext cx="720080" cy="720080"/>
            <a:chOff x="3851920" y="1268760"/>
            <a:chExt cx="2160240" cy="2160240"/>
          </a:xfrm>
        </p:grpSpPr>
        <p:grpSp>
          <p:nvGrpSpPr>
            <p:cNvPr id="268" name="グループ化 267">
              <a:extLst>
                <a:ext uri="{FF2B5EF4-FFF2-40B4-BE49-F238E27FC236}">
                  <a16:creationId xmlns:a16="http://schemas.microsoft.com/office/drawing/2014/main" id="{B58EDE20-F6D9-4EC0-B84F-9681A175A1D4}"/>
                </a:ext>
              </a:extLst>
            </p:cNvPr>
            <p:cNvGrpSpPr/>
            <p:nvPr/>
          </p:nvGrpSpPr>
          <p:grpSpPr>
            <a:xfrm rot="10800000">
              <a:off x="3851920" y="1268760"/>
              <a:ext cx="720080" cy="720080"/>
              <a:chOff x="792000" y="2529000"/>
              <a:chExt cx="360000" cy="360000"/>
            </a:xfrm>
          </p:grpSpPr>
          <p:sp>
            <p:nvSpPr>
              <p:cNvPr id="282" name="楕円 281">
                <a:extLst>
                  <a:ext uri="{FF2B5EF4-FFF2-40B4-BE49-F238E27FC236}">
                    <a16:creationId xmlns:a16="http://schemas.microsoft.com/office/drawing/2014/main" id="{14767961-C6F7-4A70-8F9D-23220CF28A1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3" name="矢印: 下 282">
                <a:extLst>
                  <a:ext uri="{FF2B5EF4-FFF2-40B4-BE49-F238E27FC236}">
                    <a16:creationId xmlns:a16="http://schemas.microsoft.com/office/drawing/2014/main" id="{F8DBD004-D978-446F-923D-CFADE7749FC6}"/>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9" name="グループ化 268">
              <a:extLst>
                <a:ext uri="{FF2B5EF4-FFF2-40B4-BE49-F238E27FC236}">
                  <a16:creationId xmlns:a16="http://schemas.microsoft.com/office/drawing/2014/main" id="{628090DC-C804-4C81-B377-D94B596165CE}"/>
                </a:ext>
              </a:extLst>
            </p:cNvPr>
            <p:cNvGrpSpPr/>
            <p:nvPr/>
          </p:nvGrpSpPr>
          <p:grpSpPr>
            <a:xfrm rot="10800000">
              <a:off x="5292080" y="1268760"/>
              <a:ext cx="720080" cy="720080"/>
              <a:chOff x="792000" y="2529000"/>
              <a:chExt cx="360000" cy="360000"/>
            </a:xfrm>
          </p:grpSpPr>
          <p:sp>
            <p:nvSpPr>
              <p:cNvPr id="280" name="楕円 279">
                <a:extLst>
                  <a:ext uri="{FF2B5EF4-FFF2-40B4-BE49-F238E27FC236}">
                    <a16:creationId xmlns:a16="http://schemas.microsoft.com/office/drawing/2014/main" id="{BB27A88B-251C-4ED8-899B-ECFB06674F4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1" name="矢印: 下 280">
                <a:extLst>
                  <a:ext uri="{FF2B5EF4-FFF2-40B4-BE49-F238E27FC236}">
                    <a16:creationId xmlns:a16="http://schemas.microsoft.com/office/drawing/2014/main" id="{95E80A95-B367-41EE-943E-E7BC3A008F0E}"/>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0" name="グループ化 269">
              <a:extLst>
                <a:ext uri="{FF2B5EF4-FFF2-40B4-BE49-F238E27FC236}">
                  <a16:creationId xmlns:a16="http://schemas.microsoft.com/office/drawing/2014/main" id="{B2B513CB-F147-431A-94B5-E67895C3419A}"/>
                </a:ext>
              </a:extLst>
            </p:cNvPr>
            <p:cNvGrpSpPr/>
            <p:nvPr/>
          </p:nvGrpSpPr>
          <p:grpSpPr>
            <a:xfrm rot="10800000">
              <a:off x="5292080" y="2708920"/>
              <a:ext cx="720080" cy="720080"/>
              <a:chOff x="792000" y="2529000"/>
              <a:chExt cx="360000" cy="360000"/>
            </a:xfrm>
          </p:grpSpPr>
          <p:sp>
            <p:nvSpPr>
              <p:cNvPr id="278" name="楕円 277">
                <a:extLst>
                  <a:ext uri="{FF2B5EF4-FFF2-40B4-BE49-F238E27FC236}">
                    <a16:creationId xmlns:a16="http://schemas.microsoft.com/office/drawing/2014/main" id="{3D34EB7F-C935-46FE-85BC-A9EFCEE4816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9" name="矢印: 下 278">
                <a:extLst>
                  <a:ext uri="{FF2B5EF4-FFF2-40B4-BE49-F238E27FC236}">
                    <a16:creationId xmlns:a16="http://schemas.microsoft.com/office/drawing/2014/main" id="{63F0FF4B-79FB-4197-86B7-25C3C7BCF00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1" name="グループ化 270">
              <a:extLst>
                <a:ext uri="{FF2B5EF4-FFF2-40B4-BE49-F238E27FC236}">
                  <a16:creationId xmlns:a16="http://schemas.microsoft.com/office/drawing/2014/main" id="{11E63360-2BFA-4DEF-ADFD-F02B22898150}"/>
                </a:ext>
              </a:extLst>
            </p:cNvPr>
            <p:cNvGrpSpPr/>
            <p:nvPr/>
          </p:nvGrpSpPr>
          <p:grpSpPr>
            <a:xfrm rot="10800000">
              <a:off x="3851920" y="2708920"/>
              <a:ext cx="720080" cy="720080"/>
              <a:chOff x="792000" y="2529000"/>
              <a:chExt cx="360000" cy="360000"/>
            </a:xfrm>
          </p:grpSpPr>
          <p:sp>
            <p:nvSpPr>
              <p:cNvPr id="276" name="楕円 275">
                <a:extLst>
                  <a:ext uri="{FF2B5EF4-FFF2-40B4-BE49-F238E27FC236}">
                    <a16:creationId xmlns:a16="http://schemas.microsoft.com/office/drawing/2014/main" id="{70662B6D-1BC1-4A1D-AC8C-9F99FBF4C0D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7" name="矢印: 下 276">
                <a:extLst>
                  <a:ext uri="{FF2B5EF4-FFF2-40B4-BE49-F238E27FC236}">
                    <a16:creationId xmlns:a16="http://schemas.microsoft.com/office/drawing/2014/main" id="{65E21972-657E-4263-B1B5-34855EAA624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72" name="直線コネクタ 271">
              <a:extLst>
                <a:ext uri="{FF2B5EF4-FFF2-40B4-BE49-F238E27FC236}">
                  <a16:creationId xmlns:a16="http://schemas.microsoft.com/office/drawing/2014/main" id="{D2AD1694-FD05-456B-84CE-C087406B9EF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3" name="直線コネクタ 272">
              <a:extLst>
                <a:ext uri="{FF2B5EF4-FFF2-40B4-BE49-F238E27FC236}">
                  <a16:creationId xmlns:a16="http://schemas.microsoft.com/office/drawing/2014/main" id="{F0E4209F-0887-4957-A6E9-B1FD63479A82}"/>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4" name="直線コネクタ 273">
              <a:extLst>
                <a:ext uri="{FF2B5EF4-FFF2-40B4-BE49-F238E27FC236}">
                  <a16:creationId xmlns:a16="http://schemas.microsoft.com/office/drawing/2014/main" id="{B90BC48C-3200-4F73-87B9-BBFB9BC6465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5" name="直線コネクタ 274">
              <a:extLst>
                <a:ext uri="{FF2B5EF4-FFF2-40B4-BE49-F238E27FC236}">
                  <a16:creationId xmlns:a16="http://schemas.microsoft.com/office/drawing/2014/main" id="{FE888B05-756D-4558-B1B5-2A118B3B35D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84" name="グループ化 283">
            <a:extLst>
              <a:ext uri="{FF2B5EF4-FFF2-40B4-BE49-F238E27FC236}">
                <a16:creationId xmlns:a16="http://schemas.microsoft.com/office/drawing/2014/main" id="{9C317F58-B665-4232-ACA1-73EFA81DAB83}"/>
              </a:ext>
            </a:extLst>
          </p:cNvPr>
          <p:cNvGrpSpPr/>
          <p:nvPr/>
        </p:nvGrpSpPr>
        <p:grpSpPr>
          <a:xfrm>
            <a:off x="1475656" y="5229200"/>
            <a:ext cx="720080" cy="720080"/>
            <a:chOff x="3851920" y="1268760"/>
            <a:chExt cx="2160240" cy="2160240"/>
          </a:xfrm>
        </p:grpSpPr>
        <p:grpSp>
          <p:nvGrpSpPr>
            <p:cNvPr id="285" name="グループ化 284">
              <a:extLst>
                <a:ext uri="{FF2B5EF4-FFF2-40B4-BE49-F238E27FC236}">
                  <a16:creationId xmlns:a16="http://schemas.microsoft.com/office/drawing/2014/main" id="{94FC45B5-794C-4F41-9082-1EFD63AF6F03}"/>
                </a:ext>
              </a:extLst>
            </p:cNvPr>
            <p:cNvGrpSpPr/>
            <p:nvPr/>
          </p:nvGrpSpPr>
          <p:grpSpPr>
            <a:xfrm rot="10800000">
              <a:off x="3851920" y="1268760"/>
              <a:ext cx="720080" cy="720080"/>
              <a:chOff x="792000" y="2529000"/>
              <a:chExt cx="360000" cy="360000"/>
            </a:xfrm>
          </p:grpSpPr>
          <p:sp>
            <p:nvSpPr>
              <p:cNvPr id="299" name="楕円 298">
                <a:extLst>
                  <a:ext uri="{FF2B5EF4-FFF2-40B4-BE49-F238E27FC236}">
                    <a16:creationId xmlns:a16="http://schemas.microsoft.com/office/drawing/2014/main" id="{6E2C7CBE-09F2-42D2-A190-B35C9353285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0" name="矢印: 下 299">
                <a:extLst>
                  <a:ext uri="{FF2B5EF4-FFF2-40B4-BE49-F238E27FC236}">
                    <a16:creationId xmlns:a16="http://schemas.microsoft.com/office/drawing/2014/main" id="{B6850A63-B27C-4C0C-9F9D-0FDB73346B1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6" name="グループ化 285">
              <a:extLst>
                <a:ext uri="{FF2B5EF4-FFF2-40B4-BE49-F238E27FC236}">
                  <a16:creationId xmlns:a16="http://schemas.microsoft.com/office/drawing/2014/main" id="{53214CDC-E662-4461-85F8-F9739168E591}"/>
                </a:ext>
              </a:extLst>
            </p:cNvPr>
            <p:cNvGrpSpPr/>
            <p:nvPr/>
          </p:nvGrpSpPr>
          <p:grpSpPr>
            <a:xfrm rot="10800000">
              <a:off x="5292080" y="1268760"/>
              <a:ext cx="720080" cy="720080"/>
              <a:chOff x="792000" y="2529000"/>
              <a:chExt cx="360000" cy="360000"/>
            </a:xfrm>
          </p:grpSpPr>
          <p:sp>
            <p:nvSpPr>
              <p:cNvPr id="297" name="楕円 296">
                <a:extLst>
                  <a:ext uri="{FF2B5EF4-FFF2-40B4-BE49-F238E27FC236}">
                    <a16:creationId xmlns:a16="http://schemas.microsoft.com/office/drawing/2014/main" id="{A5AD2027-DA02-4212-85CB-E4E4DEE181A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8" name="矢印: 下 297">
                <a:extLst>
                  <a:ext uri="{FF2B5EF4-FFF2-40B4-BE49-F238E27FC236}">
                    <a16:creationId xmlns:a16="http://schemas.microsoft.com/office/drawing/2014/main" id="{29994360-631E-42C4-9DCD-CF99606EA79D}"/>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7" name="グループ化 286">
              <a:extLst>
                <a:ext uri="{FF2B5EF4-FFF2-40B4-BE49-F238E27FC236}">
                  <a16:creationId xmlns:a16="http://schemas.microsoft.com/office/drawing/2014/main" id="{D3F1E955-71CB-46B6-9492-A35F851CBB6B}"/>
                </a:ext>
              </a:extLst>
            </p:cNvPr>
            <p:cNvGrpSpPr/>
            <p:nvPr/>
          </p:nvGrpSpPr>
          <p:grpSpPr>
            <a:xfrm rot="10800000">
              <a:off x="5292080" y="2708920"/>
              <a:ext cx="720080" cy="720080"/>
              <a:chOff x="792000" y="2529000"/>
              <a:chExt cx="360000" cy="360000"/>
            </a:xfrm>
          </p:grpSpPr>
          <p:sp>
            <p:nvSpPr>
              <p:cNvPr id="295" name="楕円 294">
                <a:extLst>
                  <a:ext uri="{FF2B5EF4-FFF2-40B4-BE49-F238E27FC236}">
                    <a16:creationId xmlns:a16="http://schemas.microsoft.com/office/drawing/2014/main" id="{259ABB4C-F54D-4F75-BB94-BFFCF33177B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6" name="矢印: 下 295">
                <a:extLst>
                  <a:ext uri="{FF2B5EF4-FFF2-40B4-BE49-F238E27FC236}">
                    <a16:creationId xmlns:a16="http://schemas.microsoft.com/office/drawing/2014/main" id="{794F49CA-136A-4899-8816-2C500F2F1A8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8" name="グループ化 287">
              <a:extLst>
                <a:ext uri="{FF2B5EF4-FFF2-40B4-BE49-F238E27FC236}">
                  <a16:creationId xmlns:a16="http://schemas.microsoft.com/office/drawing/2014/main" id="{1887D1A7-3EDA-4ECA-9ACC-A45AE45E5850}"/>
                </a:ext>
              </a:extLst>
            </p:cNvPr>
            <p:cNvGrpSpPr/>
            <p:nvPr/>
          </p:nvGrpSpPr>
          <p:grpSpPr>
            <a:xfrm rot="10800000">
              <a:off x="3851920" y="2708920"/>
              <a:ext cx="720080" cy="720080"/>
              <a:chOff x="792000" y="2529000"/>
              <a:chExt cx="360000" cy="360000"/>
            </a:xfrm>
          </p:grpSpPr>
          <p:sp>
            <p:nvSpPr>
              <p:cNvPr id="293" name="楕円 292">
                <a:extLst>
                  <a:ext uri="{FF2B5EF4-FFF2-40B4-BE49-F238E27FC236}">
                    <a16:creationId xmlns:a16="http://schemas.microsoft.com/office/drawing/2014/main" id="{3BAECA19-7A18-459A-B1C0-CF8F82E92A2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4" name="矢印: 下 293">
                <a:extLst>
                  <a:ext uri="{FF2B5EF4-FFF2-40B4-BE49-F238E27FC236}">
                    <a16:creationId xmlns:a16="http://schemas.microsoft.com/office/drawing/2014/main" id="{3AC303FA-FD17-4145-BB70-1C285C31087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9" name="直線コネクタ 288">
              <a:extLst>
                <a:ext uri="{FF2B5EF4-FFF2-40B4-BE49-F238E27FC236}">
                  <a16:creationId xmlns:a16="http://schemas.microsoft.com/office/drawing/2014/main" id="{65F79B6F-0D83-49E5-9EAF-E94391F31FB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0" name="直線コネクタ 289">
              <a:extLst>
                <a:ext uri="{FF2B5EF4-FFF2-40B4-BE49-F238E27FC236}">
                  <a16:creationId xmlns:a16="http://schemas.microsoft.com/office/drawing/2014/main" id="{33FCAD1A-9AA6-4AB5-9B4D-D3FECB5AEF95}"/>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1" name="直線コネクタ 290">
              <a:extLst>
                <a:ext uri="{FF2B5EF4-FFF2-40B4-BE49-F238E27FC236}">
                  <a16:creationId xmlns:a16="http://schemas.microsoft.com/office/drawing/2014/main" id="{245A381E-8C35-4068-83D3-20D44F101C3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2" name="直線コネクタ 291">
              <a:extLst>
                <a:ext uri="{FF2B5EF4-FFF2-40B4-BE49-F238E27FC236}">
                  <a16:creationId xmlns:a16="http://schemas.microsoft.com/office/drawing/2014/main" id="{3EEC4C9C-17CD-4BD7-8744-E57EBB3C8B71}"/>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01" name="グループ化 300">
            <a:extLst>
              <a:ext uri="{FF2B5EF4-FFF2-40B4-BE49-F238E27FC236}">
                <a16:creationId xmlns:a16="http://schemas.microsoft.com/office/drawing/2014/main" id="{39F5D5E9-446F-4E0D-90E8-25C05C434726}"/>
              </a:ext>
            </a:extLst>
          </p:cNvPr>
          <p:cNvGrpSpPr/>
          <p:nvPr/>
        </p:nvGrpSpPr>
        <p:grpSpPr>
          <a:xfrm rot="10800000">
            <a:off x="2339752" y="5229200"/>
            <a:ext cx="720080" cy="720080"/>
            <a:chOff x="3851920" y="1268760"/>
            <a:chExt cx="2160240" cy="2160240"/>
          </a:xfrm>
        </p:grpSpPr>
        <p:grpSp>
          <p:nvGrpSpPr>
            <p:cNvPr id="302" name="グループ化 301">
              <a:extLst>
                <a:ext uri="{FF2B5EF4-FFF2-40B4-BE49-F238E27FC236}">
                  <a16:creationId xmlns:a16="http://schemas.microsoft.com/office/drawing/2014/main" id="{A1E0B033-3B0E-4833-8143-D4C7C8D747DC}"/>
                </a:ext>
              </a:extLst>
            </p:cNvPr>
            <p:cNvGrpSpPr/>
            <p:nvPr/>
          </p:nvGrpSpPr>
          <p:grpSpPr>
            <a:xfrm rot="10800000">
              <a:off x="3851920" y="1268760"/>
              <a:ext cx="720080" cy="720080"/>
              <a:chOff x="792000" y="2529000"/>
              <a:chExt cx="360000" cy="360000"/>
            </a:xfrm>
          </p:grpSpPr>
          <p:sp>
            <p:nvSpPr>
              <p:cNvPr id="316" name="楕円 315">
                <a:extLst>
                  <a:ext uri="{FF2B5EF4-FFF2-40B4-BE49-F238E27FC236}">
                    <a16:creationId xmlns:a16="http://schemas.microsoft.com/office/drawing/2014/main" id="{01E3682F-97BD-4CA3-832E-AF658E7130D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7" name="矢印: 下 316">
                <a:extLst>
                  <a:ext uri="{FF2B5EF4-FFF2-40B4-BE49-F238E27FC236}">
                    <a16:creationId xmlns:a16="http://schemas.microsoft.com/office/drawing/2014/main" id="{CD9C48F4-99BB-48F9-8E6A-D567BB6F285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3" name="グループ化 302">
              <a:extLst>
                <a:ext uri="{FF2B5EF4-FFF2-40B4-BE49-F238E27FC236}">
                  <a16:creationId xmlns:a16="http://schemas.microsoft.com/office/drawing/2014/main" id="{3258E791-55D9-48A6-A588-5D23ED06DAC7}"/>
                </a:ext>
              </a:extLst>
            </p:cNvPr>
            <p:cNvGrpSpPr/>
            <p:nvPr/>
          </p:nvGrpSpPr>
          <p:grpSpPr>
            <a:xfrm rot="10800000">
              <a:off x="5292080" y="1268760"/>
              <a:ext cx="720080" cy="720080"/>
              <a:chOff x="792000" y="2529000"/>
              <a:chExt cx="360000" cy="360000"/>
            </a:xfrm>
          </p:grpSpPr>
          <p:sp>
            <p:nvSpPr>
              <p:cNvPr id="314" name="楕円 313">
                <a:extLst>
                  <a:ext uri="{FF2B5EF4-FFF2-40B4-BE49-F238E27FC236}">
                    <a16:creationId xmlns:a16="http://schemas.microsoft.com/office/drawing/2014/main" id="{360A1259-023D-45DA-BE1A-A039EA1B54A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5" name="矢印: 下 314">
                <a:extLst>
                  <a:ext uri="{FF2B5EF4-FFF2-40B4-BE49-F238E27FC236}">
                    <a16:creationId xmlns:a16="http://schemas.microsoft.com/office/drawing/2014/main" id="{26710FF8-FF10-4DA1-A7D2-8DFD21A62580}"/>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4" name="グループ化 303">
              <a:extLst>
                <a:ext uri="{FF2B5EF4-FFF2-40B4-BE49-F238E27FC236}">
                  <a16:creationId xmlns:a16="http://schemas.microsoft.com/office/drawing/2014/main" id="{3AB0D264-2F74-4295-8A53-5EB40C0BC408}"/>
                </a:ext>
              </a:extLst>
            </p:cNvPr>
            <p:cNvGrpSpPr/>
            <p:nvPr/>
          </p:nvGrpSpPr>
          <p:grpSpPr>
            <a:xfrm rot="10800000">
              <a:off x="5292080" y="2708920"/>
              <a:ext cx="720080" cy="720080"/>
              <a:chOff x="792000" y="2529000"/>
              <a:chExt cx="360000" cy="360000"/>
            </a:xfrm>
          </p:grpSpPr>
          <p:sp>
            <p:nvSpPr>
              <p:cNvPr id="312" name="楕円 311">
                <a:extLst>
                  <a:ext uri="{FF2B5EF4-FFF2-40B4-BE49-F238E27FC236}">
                    <a16:creationId xmlns:a16="http://schemas.microsoft.com/office/drawing/2014/main" id="{751FDB81-3E8C-4D31-A719-62BDF21160B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3" name="矢印: 下 312">
                <a:extLst>
                  <a:ext uri="{FF2B5EF4-FFF2-40B4-BE49-F238E27FC236}">
                    <a16:creationId xmlns:a16="http://schemas.microsoft.com/office/drawing/2014/main" id="{A39189DE-8915-487B-9F8B-2799670219F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5" name="グループ化 304">
              <a:extLst>
                <a:ext uri="{FF2B5EF4-FFF2-40B4-BE49-F238E27FC236}">
                  <a16:creationId xmlns:a16="http://schemas.microsoft.com/office/drawing/2014/main" id="{396B1AD1-8C93-489E-879D-E3C2D9039E84}"/>
                </a:ext>
              </a:extLst>
            </p:cNvPr>
            <p:cNvGrpSpPr/>
            <p:nvPr/>
          </p:nvGrpSpPr>
          <p:grpSpPr>
            <a:xfrm rot="10800000">
              <a:off x="3851920" y="2708920"/>
              <a:ext cx="720080" cy="720080"/>
              <a:chOff x="792000" y="2529000"/>
              <a:chExt cx="360000" cy="360000"/>
            </a:xfrm>
          </p:grpSpPr>
          <p:sp>
            <p:nvSpPr>
              <p:cNvPr id="310" name="楕円 309">
                <a:extLst>
                  <a:ext uri="{FF2B5EF4-FFF2-40B4-BE49-F238E27FC236}">
                    <a16:creationId xmlns:a16="http://schemas.microsoft.com/office/drawing/2014/main" id="{97F07687-43F3-4E42-98F1-783383A8CBD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1" name="矢印: 下 310">
                <a:extLst>
                  <a:ext uri="{FF2B5EF4-FFF2-40B4-BE49-F238E27FC236}">
                    <a16:creationId xmlns:a16="http://schemas.microsoft.com/office/drawing/2014/main" id="{530C58E5-5335-4EEF-A367-7129BD3617C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06" name="直線コネクタ 305">
              <a:extLst>
                <a:ext uri="{FF2B5EF4-FFF2-40B4-BE49-F238E27FC236}">
                  <a16:creationId xmlns:a16="http://schemas.microsoft.com/office/drawing/2014/main" id="{D2F5E4D8-F8CD-4052-8024-7FEBA18424E0}"/>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7" name="直線コネクタ 306">
              <a:extLst>
                <a:ext uri="{FF2B5EF4-FFF2-40B4-BE49-F238E27FC236}">
                  <a16:creationId xmlns:a16="http://schemas.microsoft.com/office/drawing/2014/main" id="{597D5E38-B304-4704-B0D8-E0FBD21C33D6}"/>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8" name="直線コネクタ 307">
              <a:extLst>
                <a:ext uri="{FF2B5EF4-FFF2-40B4-BE49-F238E27FC236}">
                  <a16:creationId xmlns:a16="http://schemas.microsoft.com/office/drawing/2014/main" id="{50FAF4F2-9544-40C1-B7A0-5AE593411E4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9" name="直線コネクタ 308">
              <a:extLst>
                <a:ext uri="{FF2B5EF4-FFF2-40B4-BE49-F238E27FC236}">
                  <a16:creationId xmlns:a16="http://schemas.microsoft.com/office/drawing/2014/main" id="{BC879C71-0FFF-46CC-A9F2-26FEC7B57F62}"/>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8" name="テキスト ボックス 317">
                <a:extLst>
                  <a:ext uri="{FF2B5EF4-FFF2-40B4-BE49-F238E27FC236}">
                    <a16:creationId xmlns:a16="http://schemas.microsoft.com/office/drawing/2014/main" id="{ABFCD2F1-B4BA-4B7C-8ECF-7EF0482AA9FC}"/>
                  </a:ext>
                </a:extLst>
              </p:cNvPr>
              <p:cNvSpPr txBox="1"/>
              <p:nvPr/>
            </p:nvSpPr>
            <p:spPr>
              <a:xfrm>
                <a:off x="251520" y="3356992"/>
                <a:ext cx="86409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=0</m:t>
                      </m:r>
                    </m:oMath>
                  </m:oMathPara>
                </a14:m>
                <a:endParaRPr lang="ja-JP" altLang="en-US" sz="2000" dirty="0"/>
              </a:p>
            </p:txBody>
          </p:sp>
        </mc:Choice>
        <mc:Fallback xmlns="">
          <p:sp>
            <p:nvSpPr>
              <p:cNvPr id="318" name="テキスト ボックス 317">
                <a:extLst>
                  <a:ext uri="{FF2B5EF4-FFF2-40B4-BE49-F238E27FC236}">
                    <a16:creationId xmlns:a16="http://schemas.microsoft.com/office/drawing/2014/main" id="{ABFCD2F1-B4BA-4B7C-8ECF-7EF0482AA9FC}"/>
                  </a:ext>
                </a:extLst>
              </p:cNvPr>
              <p:cNvSpPr txBox="1">
                <a:spLocks noRot="1" noChangeAspect="1" noMove="1" noResize="1" noEditPoints="1" noAdjustHandles="1" noChangeArrowheads="1" noChangeShapeType="1" noTextEdit="1"/>
              </p:cNvSpPr>
              <p:nvPr/>
            </p:nvSpPr>
            <p:spPr>
              <a:xfrm>
                <a:off x="251520" y="3356992"/>
                <a:ext cx="864096"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9" name="テキスト ボックス 318">
                <a:extLst>
                  <a:ext uri="{FF2B5EF4-FFF2-40B4-BE49-F238E27FC236}">
                    <a16:creationId xmlns:a16="http://schemas.microsoft.com/office/drawing/2014/main" id="{F38DC1B0-E8BA-434E-824E-BDCE44361A6D}"/>
                  </a:ext>
                </a:extLst>
              </p:cNvPr>
              <p:cNvSpPr txBox="1"/>
              <p:nvPr/>
            </p:nvSpPr>
            <p:spPr>
              <a:xfrm>
                <a:off x="179512" y="5373216"/>
                <a:ext cx="100811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=4</m:t>
                      </m:r>
                      <m:r>
                        <m:rPr>
                          <m:sty m:val="p"/>
                        </m:rPr>
                        <a:rPr kumimoji="1" lang="en-US" altLang="ja-JP" sz="2000" b="0" i="0" smtClean="0">
                          <a:latin typeface="Cambria Math" panose="02040503050406030204" pitchFamily="18" charset="0"/>
                        </a:rPr>
                        <m:t>J</m:t>
                      </m:r>
                    </m:oMath>
                  </m:oMathPara>
                </a14:m>
                <a:endParaRPr lang="ja-JP" altLang="en-US" sz="2000" dirty="0"/>
              </a:p>
            </p:txBody>
          </p:sp>
        </mc:Choice>
        <mc:Fallback xmlns="">
          <p:sp>
            <p:nvSpPr>
              <p:cNvPr id="319" name="テキスト ボックス 318">
                <a:extLst>
                  <a:ext uri="{FF2B5EF4-FFF2-40B4-BE49-F238E27FC236}">
                    <a16:creationId xmlns:a16="http://schemas.microsoft.com/office/drawing/2014/main" id="{F38DC1B0-E8BA-434E-824E-BDCE44361A6D}"/>
                  </a:ext>
                </a:extLst>
              </p:cNvPr>
              <p:cNvSpPr txBox="1">
                <a:spLocks noRot="1" noChangeAspect="1" noMove="1" noResize="1" noEditPoints="1" noAdjustHandles="1" noChangeArrowheads="1" noChangeShapeType="1" noTextEdit="1"/>
              </p:cNvSpPr>
              <p:nvPr/>
            </p:nvSpPr>
            <p:spPr>
              <a:xfrm>
                <a:off x="179512" y="5373216"/>
                <a:ext cx="1008112" cy="400110"/>
              </a:xfrm>
              <a:prstGeom prst="rect">
                <a:avLst/>
              </a:prstGeom>
              <a:blipFill>
                <a:blip r:embed="rId3"/>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0" name="テキスト ボックス 319">
                <a:extLst>
                  <a:ext uri="{FF2B5EF4-FFF2-40B4-BE49-F238E27FC236}">
                    <a16:creationId xmlns:a16="http://schemas.microsoft.com/office/drawing/2014/main" id="{0CBEAF6F-57DA-478F-B74D-A641AF884529}"/>
                  </a:ext>
                </a:extLst>
              </p:cNvPr>
              <p:cNvSpPr txBox="1"/>
              <p:nvPr/>
            </p:nvSpPr>
            <p:spPr>
              <a:xfrm>
                <a:off x="179512" y="1484784"/>
                <a:ext cx="118762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=−4</m:t>
                      </m:r>
                      <m:r>
                        <m:rPr>
                          <m:sty m:val="p"/>
                        </m:rPr>
                        <a:rPr kumimoji="1" lang="en-US" altLang="ja-JP" sz="2000" b="0" i="0" smtClean="0">
                          <a:latin typeface="Cambria Math" panose="02040503050406030204" pitchFamily="18" charset="0"/>
                        </a:rPr>
                        <m:t>J</m:t>
                      </m:r>
                    </m:oMath>
                  </m:oMathPara>
                </a14:m>
                <a:endParaRPr lang="ja-JP" altLang="en-US" sz="2000" dirty="0"/>
              </a:p>
            </p:txBody>
          </p:sp>
        </mc:Choice>
        <mc:Fallback xmlns="">
          <p:sp>
            <p:nvSpPr>
              <p:cNvPr id="320" name="テキスト ボックス 319">
                <a:extLst>
                  <a:ext uri="{FF2B5EF4-FFF2-40B4-BE49-F238E27FC236}">
                    <a16:creationId xmlns:a16="http://schemas.microsoft.com/office/drawing/2014/main" id="{0CBEAF6F-57DA-478F-B74D-A641AF884529}"/>
                  </a:ext>
                </a:extLst>
              </p:cNvPr>
              <p:cNvSpPr txBox="1">
                <a:spLocks noRot="1" noChangeAspect="1" noMove="1" noResize="1" noEditPoints="1" noAdjustHandles="1" noChangeArrowheads="1" noChangeShapeType="1" noTextEdit="1"/>
              </p:cNvSpPr>
              <p:nvPr/>
            </p:nvSpPr>
            <p:spPr>
              <a:xfrm>
                <a:off x="179512" y="1484784"/>
                <a:ext cx="1187624" cy="400110"/>
              </a:xfrm>
              <a:prstGeom prst="rect">
                <a:avLst/>
              </a:prstGeom>
              <a:blipFill>
                <a:blip r:embed="rId4"/>
                <a:stretch>
                  <a:fillRect b="-15385"/>
                </a:stretch>
              </a:blipFill>
            </p:spPr>
            <p:txBody>
              <a:bodyPr/>
              <a:lstStyle/>
              <a:p>
                <a:r>
                  <a:rPr lang="ja-JP" altLang="en-US">
                    <a:noFill/>
                  </a:rPr>
                  <a:t> </a:t>
                </a:r>
              </a:p>
            </p:txBody>
          </p:sp>
        </mc:Fallback>
      </mc:AlternateContent>
      <p:sp>
        <p:nvSpPr>
          <p:cNvPr id="323" name="四角形: 角を丸くする 322">
            <a:extLst>
              <a:ext uri="{FF2B5EF4-FFF2-40B4-BE49-F238E27FC236}">
                <a16:creationId xmlns:a16="http://schemas.microsoft.com/office/drawing/2014/main" id="{D5E19C83-5819-46C7-8118-5C92DA04F4D5}"/>
              </a:ext>
            </a:extLst>
          </p:cNvPr>
          <p:cNvSpPr/>
          <p:nvPr/>
        </p:nvSpPr>
        <p:spPr>
          <a:xfrm>
            <a:off x="179512" y="1268760"/>
            <a:ext cx="3528392" cy="86409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4" name="四角形: 角を丸くする 323">
            <a:extLst>
              <a:ext uri="{FF2B5EF4-FFF2-40B4-BE49-F238E27FC236}">
                <a16:creationId xmlns:a16="http://schemas.microsoft.com/office/drawing/2014/main" id="{1CCEDA15-2871-4532-8C60-157BBCC66D71}"/>
              </a:ext>
            </a:extLst>
          </p:cNvPr>
          <p:cNvSpPr/>
          <p:nvPr/>
        </p:nvSpPr>
        <p:spPr>
          <a:xfrm>
            <a:off x="179512" y="2204864"/>
            <a:ext cx="4824536" cy="2880320"/>
          </a:xfrm>
          <a:prstGeom prst="roundRect">
            <a:avLst>
              <a:gd name="adj" fmla="val 6541"/>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 name="四角形: 角を丸くする 324">
            <a:extLst>
              <a:ext uri="{FF2B5EF4-FFF2-40B4-BE49-F238E27FC236}">
                <a16:creationId xmlns:a16="http://schemas.microsoft.com/office/drawing/2014/main" id="{83C32EF4-C0DA-4A0E-9095-A3E055F9F514}"/>
              </a:ext>
            </a:extLst>
          </p:cNvPr>
          <p:cNvSpPr/>
          <p:nvPr/>
        </p:nvSpPr>
        <p:spPr>
          <a:xfrm>
            <a:off x="179512" y="5157192"/>
            <a:ext cx="3528392" cy="86409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27" name="テキスト ボックス 326">
                <a:extLst>
                  <a:ext uri="{FF2B5EF4-FFF2-40B4-BE49-F238E27FC236}">
                    <a16:creationId xmlns:a16="http://schemas.microsoft.com/office/drawing/2014/main" id="{45CE2948-BB6E-4D09-9D07-5CEBFBC32D82}"/>
                  </a:ext>
                </a:extLst>
              </p:cNvPr>
              <p:cNvSpPr txBox="1"/>
              <p:nvPr/>
            </p:nvSpPr>
            <p:spPr>
              <a:xfrm>
                <a:off x="5868144" y="1412776"/>
                <a:ext cx="269979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𝑔</m:t>
                      </m:r>
                      <m:d>
                        <m:dPr>
                          <m:ctrlPr>
                            <a:rPr lang="en-US" altLang="ja-JP" sz="2800" i="1" smtClean="0">
                              <a:latin typeface="Cambria Math" panose="02040503050406030204" pitchFamily="18" charset="0"/>
                            </a:rPr>
                          </m:ctrlPr>
                        </m:dPr>
                        <m:e>
                          <m:r>
                            <a:rPr lang="en-US" altLang="ja-JP" sz="2800" b="0" i="1" smtClean="0">
                              <a:latin typeface="Cambria Math" panose="02040503050406030204" pitchFamily="18" charset="0"/>
                            </a:rPr>
                            <m:t>−4</m:t>
                          </m:r>
                          <m:r>
                            <a:rPr lang="en-US" altLang="ja-JP" sz="2800" b="0" i="1" smtClean="0">
                              <a:latin typeface="Cambria Math" panose="02040503050406030204" pitchFamily="18" charset="0"/>
                            </a:rPr>
                            <m:t>𝐽</m:t>
                          </m:r>
                        </m:e>
                      </m:d>
                      <m:r>
                        <a:rPr lang="en-US" altLang="ja-JP" sz="2800" b="0" i="1" smtClean="0">
                          <a:latin typeface="Cambria Math" panose="02040503050406030204" pitchFamily="18" charset="0"/>
                        </a:rPr>
                        <m:t>=2</m:t>
                      </m:r>
                    </m:oMath>
                  </m:oMathPara>
                </a14:m>
                <a:endParaRPr lang="ja-JP" altLang="en-US" sz="2800" dirty="0"/>
              </a:p>
            </p:txBody>
          </p:sp>
        </mc:Choice>
        <mc:Fallback xmlns="">
          <p:sp>
            <p:nvSpPr>
              <p:cNvPr id="327" name="テキスト ボックス 326">
                <a:extLst>
                  <a:ext uri="{FF2B5EF4-FFF2-40B4-BE49-F238E27FC236}">
                    <a16:creationId xmlns:a16="http://schemas.microsoft.com/office/drawing/2014/main" id="{45CE2948-BB6E-4D09-9D07-5CEBFBC32D82}"/>
                  </a:ext>
                </a:extLst>
              </p:cNvPr>
              <p:cNvSpPr txBox="1">
                <a:spLocks noRot="1" noChangeAspect="1" noMove="1" noResize="1" noEditPoints="1" noAdjustHandles="1" noChangeArrowheads="1" noChangeShapeType="1" noTextEdit="1"/>
              </p:cNvSpPr>
              <p:nvPr/>
            </p:nvSpPr>
            <p:spPr>
              <a:xfrm>
                <a:off x="5868144" y="1412776"/>
                <a:ext cx="2699792" cy="52322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8" name="テキスト ボックス 327">
                <a:extLst>
                  <a:ext uri="{FF2B5EF4-FFF2-40B4-BE49-F238E27FC236}">
                    <a16:creationId xmlns:a16="http://schemas.microsoft.com/office/drawing/2014/main" id="{028E16F6-2120-4B88-BAC4-E3CA41A11FE4}"/>
                  </a:ext>
                </a:extLst>
              </p:cNvPr>
              <p:cNvSpPr txBox="1"/>
              <p:nvPr/>
            </p:nvSpPr>
            <p:spPr>
              <a:xfrm>
                <a:off x="5868144" y="3140968"/>
                <a:ext cx="269979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𝑔</m:t>
                      </m:r>
                      <m:d>
                        <m:dPr>
                          <m:ctrlPr>
                            <a:rPr lang="en-US" altLang="ja-JP" sz="2800" i="1" smtClean="0">
                              <a:latin typeface="Cambria Math" panose="02040503050406030204" pitchFamily="18" charset="0"/>
                            </a:rPr>
                          </m:ctrlPr>
                        </m:dPr>
                        <m:e>
                          <m:r>
                            <a:rPr lang="en-US" altLang="ja-JP" sz="2800" b="0" i="1" smtClean="0">
                              <a:latin typeface="Cambria Math" panose="02040503050406030204" pitchFamily="18" charset="0"/>
                            </a:rPr>
                            <m:t>0</m:t>
                          </m:r>
                        </m:e>
                      </m:d>
                      <m:r>
                        <a:rPr lang="en-US" altLang="ja-JP" sz="2800" b="0" i="1" smtClean="0">
                          <a:latin typeface="Cambria Math" panose="02040503050406030204" pitchFamily="18" charset="0"/>
                        </a:rPr>
                        <m:t>=12</m:t>
                      </m:r>
                    </m:oMath>
                  </m:oMathPara>
                </a14:m>
                <a:endParaRPr lang="ja-JP" altLang="en-US" sz="2800" dirty="0"/>
              </a:p>
            </p:txBody>
          </p:sp>
        </mc:Choice>
        <mc:Fallback xmlns="">
          <p:sp>
            <p:nvSpPr>
              <p:cNvPr id="328" name="テキスト ボックス 327">
                <a:extLst>
                  <a:ext uri="{FF2B5EF4-FFF2-40B4-BE49-F238E27FC236}">
                    <a16:creationId xmlns:a16="http://schemas.microsoft.com/office/drawing/2014/main" id="{028E16F6-2120-4B88-BAC4-E3CA41A11FE4}"/>
                  </a:ext>
                </a:extLst>
              </p:cNvPr>
              <p:cNvSpPr txBox="1">
                <a:spLocks noRot="1" noChangeAspect="1" noMove="1" noResize="1" noEditPoints="1" noAdjustHandles="1" noChangeArrowheads="1" noChangeShapeType="1" noTextEdit="1"/>
              </p:cNvSpPr>
              <p:nvPr/>
            </p:nvSpPr>
            <p:spPr>
              <a:xfrm>
                <a:off x="5868144" y="3140968"/>
                <a:ext cx="2699792" cy="52322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9" name="テキスト ボックス 328">
                <a:extLst>
                  <a:ext uri="{FF2B5EF4-FFF2-40B4-BE49-F238E27FC236}">
                    <a16:creationId xmlns:a16="http://schemas.microsoft.com/office/drawing/2014/main" id="{38EEF9F5-8964-4584-B7FD-AB5F0D16769B}"/>
                  </a:ext>
                </a:extLst>
              </p:cNvPr>
              <p:cNvSpPr txBox="1"/>
              <p:nvPr/>
            </p:nvSpPr>
            <p:spPr>
              <a:xfrm>
                <a:off x="5868144" y="5301208"/>
                <a:ext cx="269979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𝑔</m:t>
                      </m:r>
                      <m:d>
                        <m:dPr>
                          <m:ctrlPr>
                            <a:rPr lang="en-US" altLang="ja-JP" sz="2800" i="1" smtClean="0">
                              <a:latin typeface="Cambria Math" panose="02040503050406030204" pitchFamily="18" charset="0"/>
                            </a:rPr>
                          </m:ctrlPr>
                        </m:dPr>
                        <m:e>
                          <m:r>
                            <a:rPr lang="en-US" altLang="ja-JP" sz="2800" b="0" i="1" smtClean="0">
                              <a:latin typeface="Cambria Math" panose="02040503050406030204" pitchFamily="18" charset="0"/>
                            </a:rPr>
                            <m:t>4</m:t>
                          </m:r>
                          <m:r>
                            <a:rPr lang="en-US" altLang="ja-JP" sz="2800" b="0" i="1" smtClean="0">
                              <a:latin typeface="Cambria Math" panose="02040503050406030204" pitchFamily="18" charset="0"/>
                            </a:rPr>
                            <m:t>𝐽</m:t>
                          </m:r>
                        </m:e>
                      </m:d>
                      <m:r>
                        <a:rPr lang="en-US" altLang="ja-JP" sz="2800" b="0" i="1" smtClean="0">
                          <a:latin typeface="Cambria Math" panose="02040503050406030204" pitchFamily="18" charset="0"/>
                        </a:rPr>
                        <m:t>=2</m:t>
                      </m:r>
                    </m:oMath>
                  </m:oMathPara>
                </a14:m>
                <a:endParaRPr lang="ja-JP" altLang="en-US" sz="2800" dirty="0"/>
              </a:p>
            </p:txBody>
          </p:sp>
        </mc:Choice>
        <mc:Fallback xmlns="">
          <p:sp>
            <p:nvSpPr>
              <p:cNvPr id="329" name="テキスト ボックス 328">
                <a:extLst>
                  <a:ext uri="{FF2B5EF4-FFF2-40B4-BE49-F238E27FC236}">
                    <a16:creationId xmlns:a16="http://schemas.microsoft.com/office/drawing/2014/main" id="{38EEF9F5-8964-4584-B7FD-AB5F0D16769B}"/>
                  </a:ext>
                </a:extLst>
              </p:cNvPr>
              <p:cNvSpPr txBox="1">
                <a:spLocks noRot="1" noChangeAspect="1" noMove="1" noResize="1" noEditPoints="1" noAdjustHandles="1" noChangeArrowheads="1" noChangeShapeType="1" noTextEdit="1"/>
              </p:cNvSpPr>
              <p:nvPr/>
            </p:nvSpPr>
            <p:spPr>
              <a:xfrm>
                <a:off x="5868144" y="5301208"/>
                <a:ext cx="2699792" cy="523220"/>
              </a:xfrm>
              <a:prstGeom prst="rect">
                <a:avLst/>
              </a:prstGeom>
              <a:blipFill>
                <a:blip r:embed="rId7"/>
                <a:stretch>
                  <a:fillRect/>
                </a:stretch>
              </a:blipFill>
            </p:spPr>
            <p:txBody>
              <a:bodyPr/>
              <a:lstStyle/>
              <a:p>
                <a:r>
                  <a:rPr lang="ja-JP" altLang="en-US">
                    <a:noFill/>
                  </a:rPr>
                  <a:t> </a:t>
                </a:r>
              </a:p>
            </p:txBody>
          </p:sp>
        </mc:Fallback>
      </mc:AlternateContent>
      <p:sp>
        <p:nvSpPr>
          <p:cNvPr id="330" name="テキスト ボックス 329">
            <a:extLst>
              <a:ext uri="{FF2B5EF4-FFF2-40B4-BE49-F238E27FC236}">
                <a16:creationId xmlns:a16="http://schemas.microsoft.com/office/drawing/2014/main" id="{9FDB75A2-1542-489A-B8F4-68A39864577B}"/>
              </a:ext>
            </a:extLst>
          </p:cNvPr>
          <p:cNvSpPr txBox="1"/>
          <p:nvPr/>
        </p:nvSpPr>
        <p:spPr>
          <a:xfrm>
            <a:off x="251520" y="6237312"/>
            <a:ext cx="4730782" cy="400110"/>
          </a:xfrm>
          <a:prstGeom prst="rect">
            <a:avLst/>
          </a:prstGeom>
          <a:noFill/>
        </p:spPr>
        <p:txBody>
          <a:bodyPr wrap="none" rtlCol="0">
            <a:spAutoFit/>
          </a:bodyPr>
          <a:lstStyle/>
          <a:p>
            <a:r>
              <a:rPr kumimoji="1" lang="ja-JP" altLang="en-US" sz="2000" dirty="0"/>
              <a:t>これを一般の</a:t>
            </a:r>
            <a:r>
              <a:rPr kumimoji="1" lang="en-US" altLang="ja-JP" sz="2000" dirty="0"/>
              <a:t>N</a:t>
            </a:r>
            <a:r>
              <a:rPr kumimoji="1" lang="ja-JP" altLang="en-US" sz="2000" dirty="0"/>
              <a:t>で求めるのは極めて大変</a:t>
            </a:r>
          </a:p>
        </p:txBody>
      </p:sp>
      <p:sp>
        <p:nvSpPr>
          <p:cNvPr id="331" name="矢印: 右 330">
            <a:extLst>
              <a:ext uri="{FF2B5EF4-FFF2-40B4-BE49-F238E27FC236}">
                <a16:creationId xmlns:a16="http://schemas.microsoft.com/office/drawing/2014/main" id="{0AE5167B-A2ED-49A4-A69C-87C53B6519C3}"/>
              </a:ext>
            </a:extLst>
          </p:cNvPr>
          <p:cNvSpPr/>
          <p:nvPr/>
        </p:nvSpPr>
        <p:spPr>
          <a:xfrm>
            <a:off x="4932040" y="6309320"/>
            <a:ext cx="288032"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2" name="テキスト ボックス 331">
            <a:extLst>
              <a:ext uri="{FF2B5EF4-FFF2-40B4-BE49-F238E27FC236}">
                <a16:creationId xmlns:a16="http://schemas.microsoft.com/office/drawing/2014/main" id="{85E2656C-F4C2-4631-85D3-026EF0A19675}"/>
              </a:ext>
            </a:extLst>
          </p:cNvPr>
          <p:cNvSpPr txBox="1"/>
          <p:nvPr/>
        </p:nvSpPr>
        <p:spPr>
          <a:xfrm>
            <a:off x="5220072" y="6237312"/>
            <a:ext cx="3262432" cy="400110"/>
          </a:xfrm>
          <a:prstGeom prst="rect">
            <a:avLst/>
          </a:prstGeom>
          <a:noFill/>
        </p:spPr>
        <p:txBody>
          <a:bodyPr wrap="none" rtlCol="0">
            <a:spAutoFit/>
          </a:bodyPr>
          <a:lstStyle/>
          <a:p>
            <a:r>
              <a:rPr kumimoji="1" lang="ja-JP" altLang="en-US" sz="2000" dirty="0"/>
              <a:t>モンテカルロサンプリング</a:t>
            </a:r>
          </a:p>
        </p:txBody>
      </p:sp>
    </p:spTree>
    <p:extLst>
      <p:ext uri="{BB962C8B-B14F-4D97-AF65-F5344CB8AC3E}">
        <p14:creationId xmlns:p14="http://schemas.microsoft.com/office/powerpoint/2010/main" val="4011886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0E6F8D0-FECC-4ABF-AD5B-E8638FF02C7A}"/>
              </a:ext>
            </a:extLst>
          </p:cNvPr>
          <p:cNvSpPr>
            <a:spLocks noGrp="1"/>
          </p:cNvSpPr>
          <p:nvPr>
            <p:ph type="body" sz="quarter" idx="10"/>
          </p:nvPr>
        </p:nvSpPr>
        <p:spPr/>
        <p:txBody>
          <a:bodyPr/>
          <a:lstStyle/>
          <a:p>
            <a:r>
              <a:rPr lang="ja-JP" altLang="en-US"/>
              <a:t>単純サンプリング</a:t>
            </a:r>
            <a:endParaRPr kumimoji="1" lang="ja-JP" altLang="en-US"/>
          </a:p>
        </p:txBody>
      </p:sp>
      <p:grpSp>
        <p:nvGrpSpPr>
          <p:cNvPr id="3" name="グループ化 2">
            <a:extLst>
              <a:ext uri="{FF2B5EF4-FFF2-40B4-BE49-F238E27FC236}">
                <a16:creationId xmlns:a16="http://schemas.microsoft.com/office/drawing/2014/main" id="{1CEF6176-E58A-4C83-B3CC-88DB9ABF0FE6}"/>
              </a:ext>
            </a:extLst>
          </p:cNvPr>
          <p:cNvGrpSpPr/>
          <p:nvPr/>
        </p:nvGrpSpPr>
        <p:grpSpPr>
          <a:xfrm rot="10800000">
            <a:off x="1403648" y="2780928"/>
            <a:ext cx="720080" cy="720080"/>
            <a:chOff x="3851920" y="1268760"/>
            <a:chExt cx="2160240" cy="2160240"/>
          </a:xfrm>
        </p:grpSpPr>
        <p:grpSp>
          <p:nvGrpSpPr>
            <p:cNvPr id="4" name="グループ化 3">
              <a:extLst>
                <a:ext uri="{FF2B5EF4-FFF2-40B4-BE49-F238E27FC236}">
                  <a16:creationId xmlns:a16="http://schemas.microsoft.com/office/drawing/2014/main" id="{91EF73A0-D1B7-4A8D-933E-CCD9987B6472}"/>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EAA6AA30-43C2-4939-A06D-3933BD791AF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FA140CEB-3C9D-4931-AC9C-2D9C8D2C3AC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11E87A2C-1DB0-46EE-96D5-E04959893F56}"/>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B2802349-640E-421B-A3C2-55B298F4C89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BE2ABC9A-B195-4744-87E3-7FADB96B3E5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25971591-0FD9-4A01-8E90-B4EB79B256AE}"/>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9F263238-5ADB-4EAC-B655-E1700280966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73569E4F-CE22-4A39-9D5A-62D91F6DE41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56875DEC-0623-467E-82FD-7A126C246A19}"/>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1945564A-01DE-40E2-A4EC-AB29D61BB2C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B810BEE5-4FAE-4DDE-A5C9-72230E01C3B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F269A0D5-3AC2-45E2-A3D5-254DFA46C0CB}"/>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A67EF18-9D0A-42AD-8A9E-4BB5C75444F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ACF38F4-4367-4DDA-AF72-C5239ACA80F8}"/>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5A98E88-9D85-4346-92BF-EFA348AF70F9}"/>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グループ化 19">
            <a:extLst>
              <a:ext uri="{FF2B5EF4-FFF2-40B4-BE49-F238E27FC236}">
                <a16:creationId xmlns:a16="http://schemas.microsoft.com/office/drawing/2014/main" id="{0D7F1E84-06D1-4F54-B421-D60DD3620B63}"/>
              </a:ext>
            </a:extLst>
          </p:cNvPr>
          <p:cNvGrpSpPr/>
          <p:nvPr/>
        </p:nvGrpSpPr>
        <p:grpSpPr>
          <a:xfrm>
            <a:off x="539552" y="2780928"/>
            <a:ext cx="720080" cy="720080"/>
            <a:chOff x="3851920" y="1268760"/>
            <a:chExt cx="2160240" cy="2160240"/>
          </a:xfrm>
        </p:grpSpPr>
        <p:grpSp>
          <p:nvGrpSpPr>
            <p:cNvPr id="21" name="グループ化 20">
              <a:extLst>
                <a:ext uri="{FF2B5EF4-FFF2-40B4-BE49-F238E27FC236}">
                  <a16:creationId xmlns:a16="http://schemas.microsoft.com/office/drawing/2014/main" id="{B69D6233-EB97-49F6-81A4-B15D5A8FC9FE}"/>
                </a:ext>
              </a:extLst>
            </p:cNvPr>
            <p:cNvGrpSpPr/>
            <p:nvPr/>
          </p:nvGrpSpPr>
          <p:grpSpPr>
            <a:xfrm rot="10800000">
              <a:off x="3851920" y="1268760"/>
              <a:ext cx="720080" cy="720080"/>
              <a:chOff x="792000" y="2529000"/>
              <a:chExt cx="360000" cy="360000"/>
            </a:xfrm>
          </p:grpSpPr>
          <p:sp>
            <p:nvSpPr>
              <p:cNvPr id="35" name="楕円 34">
                <a:extLst>
                  <a:ext uri="{FF2B5EF4-FFF2-40B4-BE49-F238E27FC236}">
                    <a16:creationId xmlns:a16="http://schemas.microsoft.com/office/drawing/2014/main" id="{75060857-F4EE-4491-8BD1-140299E37ED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37227779-308B-47C3-A782-D138A53738F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7FD46990-9E89-429F-841A-70E0EC599361}"/>
                </a:ext>
              </a:extLst>
            </p:cNvPr>
            <p:cNvGrpSpPr/>
            <p:nvPr/>
          </p:nvGrpSpPr>
          <p:grpSpPr>
            <a:xfrm rot="10800000">
              <a:off x="5292080" y="1268760"/>
              <a:ext cx="720080" cy="720080"/>
              <a:chOff x="792000" y="2529000"/>
              <a:chExt cx="360000" cy="360000"/>
            </a:xfrm>
          </p:grpSpPr>
          <p:sp>
            <p:nvSpPr>
              <p:cNvPr id="33" name="楕円 32">
                <a:extLst>
                  <a:ext uri="{FF2B5EF4-FFF2-40B4-BE49-F238E27FC236}">
                    <a16:creationId xmlns:a16="http://schemas.microsoft.com/office/drawing/2014/main" id="{10403F0A-6169-44C6-90C1-B547004B282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矢印: 下 33">
                <a:extLst>
                  <a:ext uri="{FF2B5EF4-FFF2-40B4-BE49-F238E27FC236}">
                    <a16:creationId xmlns:a16="http://schemas.microsoft.com/office/drawing/2014/main" id="{9001E0CF-6FF1-4687-9E75-694D8D8F6FD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6BB2FBC3-D5A5-463B-84CF-094DA75AB37D}"/>
                </a:ext>
              </a:extLst>
            </p:cNvPr>
            <p:cNvGrpSpPr/>
            <p:nvPr/>
          </p:nvGrpSpPr>
          <p:grpSpPr>
            <a:xfrm rot="10800000">
              <a:off x="5292080" y="2708920"/>
              <a:ext cx="720080" cy="720080"/>
              <a:chOff x="792000" y="2529000"/>
              <a:chExt cx="360000" cy="360000"/>
            </a:xfrm>
          </p:grpSpPr>
          <p:sp>
            <p:nvSpPr>
              <p:cNvPr id="31" name="楕円 30">
                <a:extLst>
                  <a:ext uri="{FF2B5EF4-FFF2-40B4-BE49-F238E27FC236}">
                    <a16:creationId xmlns:a16="http://schemas.microsoft.com/office/drawing/2014/main" id="{DD6E2C53-C7C9-4EF7-A48A-525DD0E292D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0B7FE1D7-2560-49B5-865C-18B5FE44059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A849FF8B-7586-40E7-9622-D556ED6B69D1}"/>
                </a:ext>
              </a:extLst>
            </p:cNvPr>
            <p:cNvGrpSpPr/>
            <p:nvPr/>
          </p:nvGrpSpPr>
          <p:grpSpPr>
            <a:xfrm rot="10800000">
              <a:off x="3851920" y="2708920"/>
              <a:ext cx="720080" cy="720080"/>
              <a:chOff x="792000" y="2529000"/>
              <a:chExt cx="360000" cy="360000"/>
            </a:xfrm>
          </p:grpSpPr>
          <p:sp>
            <p:nvSpPr>
              <p:cNvPr id="29" name="楕円 28">
                <a:extLst>
                  <a:ext uri="{FF2B5EF4-FFF2-40B4-BE49-F238E27FC236}">
                    <a16:creationId xmlns:a16="http://schemas.microsoft.com/office/drawing/2014/main" id="{1A6F4A3D-9C9E-40C8-9B81-406A7EE75F4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1593DC32-9694-41E9-A359-0F8EE01D3C2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D6E8A803-CC4D-4F3C-8007-5A6E240D592B}"/>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A6ECBC9B-B262-42EC-99E5-19E6E4DD91C8}"/>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F95D494-2FE1-45AE-97E3-5BE775F0A53F}"/>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13A5836-8317-4158-AD79-851487995181}"/>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7" name="グループ化 36">
            <a:extLst>
              <a:ext uri="{FF2B5EF4-FFF2-40B4-BE49-F238E27FC236}">
                <a16:creationId xmlns:a16="http://schemas.microsoft.com/office/drawing/2014/main" id="{5839252F-BC84-404C-BEAA-F37F15E930D0}"/>
              </a:ext>
            </a:extLst>
          </p:cNvPr>
          <p:cNvGrpSpPr/>
          <p:nvPr/>
        </p:nvGrpSpPr>
        <p:grpSpPr>
          <a:xfrm>
            <a:off x="539552" y="3717032"/>
            <a:ext cx="720080" cy="720080"/>
            <a:chOff x="3851920" y="1268760"/>
            <a:chExt cx="2160240" cy="2160240"/>
          </a:xfrm>
        </p:grpSpPr>
        <p:grpSp>
          <p:nvGrpSpPr>
            <p:cNvPr id="38" name="グループ化 37">
              <a:extLst>
                <a:ext uri="{FF2B5EF4-FFF2-40B4-BE49-F238E27FC236}">
                  <a16:creationId xmlns:a16="http://schemas.microsoft.com/office/drawing/2014/main" id="{3A54AEA2-FA55-4EE4-A458-E22A6A35C15C}"/>
                </a:ext>
              </a:extLst>
            </p:cNvPr>
            <p:cNvGrpSpPr/>
            <p:nvPr/>
          </p:nvGrpSpPr>
          <p:grpSpPr>
            <a:xfrm rot="10800000">
              <a:off x="3851920" y="1268760"/>
              <a:ext cx="720080" cy="720080"/>
              <a:chOff x="792000" y="2529000"/>
              <a:chExt cx="360000" cy="360000"/>
            </a:xfrm>
          </p:grpSpPr>
          <p:sp>
            <p:nvSpPr>
              <p:cNvPr id="52" name="楕円 51">
                <a:extLst>
                  <a:ext uri="{FF2B5EF4-FFF2-40B4-BE49-F238E27FC236}">
                    <a16:creationId xmlns:a16="http://schemas.microsoft.com/office/drawing/2014/main" id="{3971CE4C-B8AD-41C0-9AFE-5898544CFF2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矢印: 下 52">
                <a:extLst>
                  <a:ext uri="{FF2B5EF4-FFF2-40B4-BE49-F238E27FC236}">
                    <a16:creationId xmlns:a16="http://schemas.microsoft.com/office/drawing/2014/main" id="{143CFB8C-0177-4439-AE8E-2553F03BE0D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 name="グループ化 38">
              <a:extLst>
                <a:ext uri="{FF2B5EF4-FFF2-40B4-BE49-F238E27FC236}">
                  <a16:creationId xmlns:a16="http://schemas.microsoft.com/office/drawing/2014/main" id="{88D7D075-C6BE-4210-AD96-DBF76129F652}"/>
                </a:ext>
              </a:extLst>
            </p:cNvPr>
            <p:cNvGrpSpPr/>
            <p:nvPr/>
          </p:nvGrpSpPr>
          <p:grpSpPr>
            <a:xfrm rot="10800000">
              <a:off x="5292080" y="1268760"/>
              <a:ext cx="720080" cy="720080"/>
              <a:chOff x="792000" y="2529000"/>
              <a:chExt cx="360000" cy="360000"/>
            </a:xfrm>
          </p:grpSpPr>
          <p:sp>
            <p:nvSpPr>
              <p:cNvPr id="50" name="楕円 49">
                <a:extLst>
                  <a:ext uri="{FF2B5EF4-FFF2-40B4-BE49-F238E27FC236}">
                    <a16:creationId xmlns:a16="http://schemas.microsoft.com/office/drawing/2014/main" id="{A107947B-0A4E-44C7-AE68-79D4216CBCC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矢印: 下 50">
                <a:extLst>
                  <a:ext uri="{FF2B5EF4-FFF2-40B4-BE49-F238E27FC236}">
                    <a16:creationId xmlns:a16="http://schemas.microsoft.com/office/drawing/2014/main" id="{052B1169-E3AA-4806-9638-BE86A857A16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0" name="グループ化 39">
              <a:extLst>
                <a:ext uri="{FF2B5EF4-FFF2-40B4-BE49-F238E27FC236}">
                  <a16:creationId xmlns:a16="http://schemas.microsoft.com/office/drawing/2014/main" id="{2F2C131B-9E74-4B3A-AF6E-9FF2C3329DD5}"/>
                </a:ext>
              </a:extLst>
            </p:cNvPr>
            <p:cNvGrpSpPr/>
            <p:nvPr/>
          </p:nvGrpSpPr>
          <p:grpSpPr>
            <a:xfrm rot="10800000">
              <a:off x="5292080" y="2708920"/>
              <a:ext cx="720080" cy="720080"/>
              <a:chOff x="792000" y="2529000"/>
              <a:chExt cx="360000" cy="360000"/>
            </a:xfrm>
          </p:grpSpPr>
          <p:sp>
            <p:nvSpPr>
              <p:cNvPr id="48" name="楕円 47">
                <a:extLst>
                  <a:ext uri="{FF2B5EF4-FFF2-40B4-BE49-F238E27FC236}">
                    <a16:creationId xmlns:a16="http://schemas.microsoft.com/office/drawing/2014/main" id="{B219FB3B-AEC4-4C75-83E2-0931F6DBE65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矢印: 下 48">
                <a:extLst>
                  <a:ext uri="{FF2B5EF4-FFF2-40B4-BE49-F238E27FC236}">
                    <a16:creationId xmlns:a16="http://schemas.microsoft.com/office/drawing/2014/main" id="{99E028F6-7B4F-45E1-9007-5C918CCD9D9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640300D7-DFA1-4582-A216-49DC93AFAD91}"/>
                </a:ext>
              </a:extLst>
            </p:cNvPr>
            <p:cNvGrpSpPr/>
            <p:nvPr/>
          </p:nvGrpSpPr>
          <p:grpSpPr>
            <a:xfrm rot="10800000">
              <a:off x="3851920" y="2708920"/>
              <a:ext cx="720080" cy="720080"/>
              <a:chOff x="792000" y="2529000"/>
              <a:chExt cx="360000" cy="360000"/>
            </a:xfrm>
          </p:grpSpPr>
          <p:sp>
            <p:nvSpPr>
              <p:cNvPr id="46" name="楕円 45">
                <a:extLst>
                  <a:ext uri="{FF2B5EF4-FFF2-40B4-BE49-F238E27FC236}">
                    <a16:creationId xmlns:a16="http://schemas.microsoft.com/office/drawing/2014/main" id="{10719576-30A7-4758-B6F2-CA887A4B211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矢印: 下 46">
                <a:extLst>
                  <a:ext uri="{FF2B5EF4-FFF2-40B4-BE49-F238E27FC236}">
                    <a16:creationId xmlns:a16="http://schemas.microsoft.com/office/drawing/2014/main" id="{E335E7BE-2D8E-4862-86EB-1D0E749ECBE6}"/>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2" name="直線コネクタ 41">
              <a:extLst>
                <a:ext uri="{FF2B5EF4-FFF2-40B4-BE49-F238E27FC236}">
                  <a16:creationId xmlns:a16="http://schemas.microsoft.com/office/drawing/2014/main" id="{7FCD014B-B1C9-40C6-9ACF-7A1808B1E747}"/>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0B74F5E-0F3B-49C0-B22C-511379BF143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31DB335E-A646-45D2-B27B-6FB7FEC5DE0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410413F8-9D86-485A-B145-FB65F4437F57}"/>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4" name="グループ化 53">
            <a:extLst>
              <a:ext uri="{FF2B5EF4-FFF2-40B4-BE49-F238E27FC236}">
                <a16:creationId xmlns:a16="http://schemas.microsoft.com/office/drawing/2014/main" id="{03753DB1-FE6A-47FE-AA4F-EB1D8963E602}"/>
              </a:ext>
            </a:extLst>
          </p:cNvPr>
          <p:cNvGrpSpPr/>
          <p:nvPr/>
        </p:nvGrpSpPr>
        <p:grpSpPr>
          <a:xfrm>
            <a:off x="1403648" y="3717032"/>
            <a:ext cx="720080" cy="720080"/>
            <a:chOff x="3851920" y="1268760"/>
            <a:chExt cx="2160240" cy="2160240"/>
          </a:xfrm>
        </p:grpSpPr>
        <p:grpSp>
          <p:nvGrpSpPr>
            <p:cNvPr id="55" name="グループ化 54">
              <a:extLst>
                <a:ext uri="{FF2B5EF4-FFF2-40B4-BE49-F238E27FC236}">
                  <a16:creationId xmlns:a16="http://schemas.microsoft.com/office/drawing/2014/main" id="{23DBC25A-1A3A-41B5-AF27-04DAD099A7E5}"/>
                </a:ext>
              </a:extLst>
            </p:cNvPr>
            <p:cNvGrpSpPr/>
            <p:nvPr/>
          </p:nvGrpSpPr>
          <p:grpSpPr>
            <a:xfrm rot="10800000">
              <a:off x="3851920" y="1268760"/>
              <a:ext cx="720080" cy="720080"/>
              <a:chOff x="792000" y="2529000"/>
              <a:chExt cx="360000" cy="360000"/>
            </a:xfrm>
          </p:grpSpPr>
          <p:sp>
            <p:nvSpPr>
              <p:cNvPr id="69" name="楕円 68">
                <a:extLst>
                  <a:ext uri="{FF2B5EF4-FFF2-40B4-BE49-F238E27FC236}">
                    <a16:creationId xmlns:a16="http://schemas.microsoft.com/office/drawing/2014/main" id="{DA7841D5-AAA7-4D5D-A4CE-8D4FC0FC5AD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矢印: 下 69">
                <a:extLst>
                  <a:ext uri="{FF2B5EF4-FFF2-40B4-BE49-F238E27FC236}">
                    <a16:creationId xmlns:a16="http://schemas.microsoft.com/office/drawing/2014/main" id="{7FADFE41-8A41-4612-9EE9-490F90C148C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62766AF4-F81C-4BCE-AB31-C787955BDCAD}"/>
                </a:ext>
              </a:extLst>
            </p:cNvPr>
            <p:cNvGrpSpPr/>
            <p:nvPr/>
          </p:nvGrpSpPr>
          <p:grpSpPr>
            <a:xfrm rot="10800000">
              <a:off x="5292080" y="1268760"/>
              <a:ext cx="720080" cy="720080"/>
              <a:chOff x="792000" y="2529000"/>
              <a:chExt cx="360000" cy="360000"/>
            </a:xfrm>
          </p:grpSpPr>
          <p:sp>
            <p:nvSpPr>
              <p:cNvPr id="67" name="楕円 66">
                <a:extLst>
                  <a:ext uri="{FF2B5EF4-FFF2-40B4-BE49-F238E27FC236}">
                    <a16:creationId xmlns:a16="http://schemas.microsoft.com/office/drawing/2014/main" id="{F09A5587-CCFC-40CF-B449-539A5691833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矢印: 下 67">
                <a:extLst>
                  <a:ext uri="{FF2B5EF4-FFF2-40B4-BE49-F238E27FC236}">
                    <a16:creationId xmlns:a16="http://schemas.microsoft.com/office/drawing/2014/main" id="{19BD2854-EE0E-4769-9788-B7498A098B1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a:extLst>
                <a:ext uri="{FF2B5EF4-FFF2-40B4-BE49-F238E27FC236}">
                  <a16:creationId xmlns:a16="http://schemas.microsoft.com/office/drawing/2014/main" id="{3F565ED5-70ED-4A52-B0E7-3F7A13E83E94}"/>
                </a:ext>
              </a:extLst>
            </p:cNvPr>
            <p:cNvGrpSpPr/>
            <p:nvPr/>
          </p:nvGrpSpPr>
          <p:grpSpPr>
            <a:xfrm rot="10800000">
              <a:off x="5292080" y="2708920"/>
              <a:ext cx="720080" cy="720080"/>
              <a:chOff x="792000" y="2529000"/>
              <a:chExt cx="360000" cy="360000"/>
            </a:xfrm>
          </p:grpSpPr>
          <p:sp>
            <p:nvSpPr>
              <p:cNvPr id="65" name="楕円 64">
                <a:extLst>
                  <a:ext uri="{FF2B5EF4-FFF2-40B4-BE49-F238E27FC236}">
                    <a16:creationId xmlns:a16="http://schemas.microsoft.com/office/drawing/2014/main" id="{2463BC3C-0917-4E87-935A-33F0598C70A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矢印: 下 65">
                <a:extLst>
                  <a:ext uri="{FF2B5EF4-FFF2-40B4-BE49-F238E27FC236}">
                    <a16:creationId xmlns:a16="http://schemas.microsoft.com/office/drawing/2014/main" id="{5F2A65F8-98A5-444B-9BAD-53EC77837EB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9624E769-333F-4FB8-8737-2BFF744B06A2}"/>
                </a:ext>
              </a:extLst>
            </p:cNvPr>
            <p:cNvGrpSpPr/>
            <p:nvPr/>
          </p:nvGrpSpPr>
          <p:grpSpPr>
            <a:xfrm rot="10800000">
              <a:off x="3851920" y="2708920"/>
              <a:ext cx="720080" cy="720080"/>
              <a:chOff x="792000" y="2529000"/>
              <a:chExt cx="360000" cy="360000"/>
            </a:xfrm>
          </p:grpSpPr>
          <p:sp>
            <p:nvSpPr>
              <p:cNvPr id="63" name="楕円 62">
                <a:extLst>
                  <a:ext uri="{FF2B5EF4-FFF2-40B4-BE49-F238E27FC236}">
                    <a16:creationId xmlns:a16="http://schemas.microsoft.com/office/drawing/2014/main" id="{9426DA68-1D11-490A-BDCD-AB9609B3A0D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矢印: 下 63">
                <a:extLst>
                  <a:ext uri="{FF2B5EF4-FFF2-40B4-BE49-F238E27FC236}">
                    <a16:creationId xmlns:a16="http://schemas.microsoft.com/office/drawing/2014/main" id="{AA0931B9-D29A-449A-8446-CD8AAC416D95}"/>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9" name="直線コネクタ 58">
              <a:extLst>
                <a:ext uri="{FF2B5EF4-FFF2-40B4-BE49-F238E27FC236}">
                  <a16:creationId xmlns:a16="http://schemas.microsoft.com/office/drawing/2014/main" id="{023297BE-EB7F-45CA-823F-C94134B33411}"/>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1F4D9663-8CFE-42C9-A954-FBE9500B3DA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8853E663-9282-4CD3-B295-F1F6EBC688E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81DD0D25-E870-4C77-8949-859F67EFA77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1" name="グループ化 70">
            <a:extLst>
              <a:ext uri="{FF2B5EF4-FFF2-40B4-BE49-F238E27FC236}">
                <a16:creationId xmlns:a16="http://schemas.microsoft.com/office/drawing/2014/main" id="{200E04E5-E481-4BD2-85EF-7D505FCA445C}"/>
              </a:ext>
            </a:extLst>
          </p:cNvPr>
          <p:cNvGrpSpPr/>
          <p:nvPr/>
        </p:nvGrpSpPr>
        <p:grpSpPr>
          <a:xfrm>
            <a:off x="2267744" y="3717032"/>
            <a:ext cx="720080" cy="720080"/>
            <a:chOff x="3851920" y="1268760"/>
            <a:chExt cx="2160240" cy="2160240"/>
          </a:xfrm>
        </p:grpSpPr>
        <p:grpSp>
          <p:nvGrpSpPr>
            <p:cNvPr id="72" name="グループ化 71">
              <a:extLst>
                <a:ext uri="{FF2B5EF4-FFF2-40B4-BE49-F238E27FC236}">
                  <a16:creationId xmlns:a16="http://schemas.microsoft.com/office/drawing/2014/main" id="{A25B24B1-781D-4495-893F-E77CAD2CC21C}"/>
                </a:ext>
              </a:extLst>
            </p:cNvPr>
            <p:cNvGrpSpPr/>
            <p:nvPr/>
          </p:nvGrpSpPr>
          <p:grpSpPr>
            <a:xfrm rot="10800000">
              <a:off x="3851920" y="1268760"/>
              <a:ext cx="720080" cy="720080"/>
              <a:chOff x="792000" y="2529000"/>
              <a:chExt cx="360000" cy="360000"/>
            </a:xfrm>
          </p:grpSpPr>
          <p:sp>
            <p:nvSpPr>
              <p:cNvPr id="86" name="楕円 85">
                <a:extLst>
                  <a:ext uri="{FF2B5EF4-FFF2-40B4-BE49-F238E27FC236}">
                    <a16:creationId xmlns:a16="http://schemas.microsoft.com/office/drawing/2014/main" id="{3621B0BB-641E-418E-B96E-49F80E492D4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矢印: 下 86">
                <a:extLst>
                  <a:ext uri="{FF2B5EF4-FFF2-40B4-BE49-F238E27FC236}">
                    <a16:creationId xmlns:a16="http://schemas.microsoft.com/office/drawing/2014/main" id="{6B21D6E7-CACA-43EA-9BBB-9BF9180BF53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3" name="グループ化 72">
              <a:extLst>
                <a:ext uri="{FF2B5EF4-FFF2-40B4-BE49-F238E27FC236}">
                  <a16:creationId xmlns:a16="http://schemas.microsoft.com/office/drawing/2014/main" id="{344EFCCA-DA78-4012-A73B-D1CB49C78CEC}"/>
                </a:ext>
              </a:extLst>
            </p:cNvPr>
            <p:cNvGrpSpPr/>
            <p:nvPr/>
          </p:nvGrpSpPr>
          <p:grpSpPr>
            <a:xfrm rot="10800000">
              <a:off x="5292080" y="1268760"/>
              <a:ext cx="720080" cy="720080"/>
              <a:chOff x="792000" y="2529000"/>
              <a:chExt cx="360000" cy="360000"/>
            </a:xfrm>
          </p:grpSpPr>
          <p:sp>
            <p:nvSpPr>
              <p:cNvPr id="84" name="楕円 83">
                <a:extLst>
                  <a:ext uri="{FF2B5EF4-FFF2-40B4-BE49-F238E27FC236}">
                    <a16:creationId xmlns:a16="http://schemas.microsoft.com/office/drawing/2014/main" id="{28E919FD-94BA-4AE5-9C9D-AC50AB3102E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矢印: 下 84">
                <a:extLst>
                  <a:ext uri="{FF2B5EF4-FFF2-40B4-BE49-F238E27FC236}">
                    <a16:creationId xmlns:a16="http://schemas.microsoft.com/office/drawing/2014/main" id="{0BBFB2CF-8412-406A-B650-FB8E50DD91D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a:extLst>
                <a:ext uri="{FF2B5EF4-FFF2-40B4-BE49-F238E27FC236}">
                  <a16:creationId xmlns:a16="http://schemas.microsoft.com/office/drawing/2014/main" id="{F7847670-12E0-4749-B3C7-D47FEC75DEBC}"/>
                </a:ext>
              </a:extLst>
            </p:cNvPr>
            <p:cNvGrpSpPr/>
            <p:nvPr/>
          </p:nvGrpSpPr>
          <p:grpSpPr>
            <a:xfrm rot="10800000">
              <a:off x="5292080" y="2708920"/>
              <a:ext cx="720080" cy="720080"/>
              <a:chOff x="792000" y="2529000"/>
              <a:chExt cx="360000" cy="360000"/>
            </a:xfrm>
          </p:grpSpPr>
          <p:sp>
            <p:nvSpPr>
              <p:cNvPr id="82" name="楕円 81">
                <a:extLst>
                  <a:ext uri="{FF2B5EF4-FFF2-40B4-BE49-F238E27FC236}">
                    <a16:creationId xmlns:a16="http://schemas.microsoft.com/office/drawing/2014/main" id="{0E8A89F2-0921-4F2E-9DAF-4ADDC816931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矢印: 下 82">
                <a:extLst>
                  <a:ext uri="{FF2B5EF4-FFF2-40B4-BE49-F238E27FC236}">
                    <a16:creationId xmlns:a16="http://schemas.microsoft.com/office/drawing/2014/main" id="{8117250E-1F60-4809-B26C-E5A24311FC8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a:extLst>
                <a:ext uri="{FF2B5EF4-FFF2-40B4-BE49-F238E27FC236}">
                  <a16:creationId xmlns:a16="http://schemas.microsoft.com/office/drawing/2014/main" id="{AB699A01-8428-4D06-BB2A-49E48DBCE629}"/>
                </a:ext>
              </a:extLst>
            </p:cNvPr>
            <p:cNvGrpSpPr/>
            <p:nvPr/>
          </p:nvGrpSpPr>
          <p:grpSpPr>
            <a:xfrm rot="10800000">
              <a:off x="3851920" y="2708920"/>
              <a:ext cx="720080" cy="720080"/>
              <a:chOff x="792000" y="2529000"/>
              <a:chExt cx="360000" cy="360000"/>
            </a:xfrm>
          </p:grpSpPr>
          <p:sp>
            <p:nvSpPr>
              <p:cNvPr id="80" name="楕円 79">
                <a:extLst>
                  <a:ext uri="{FF2B5EF4-FFF2-40B4-BE49-F238E27FC236}">
                    <a16:creationId xmlns:a16="http://schemas.microsoft.com/office/drawing/2014/main" id="{5A5699F3-89E1-4E18-9AD7-6231E3B6A91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矢印: 下 80">
                <a:extLst>
                  <a:ext uri="{FF2B5EF4-FFF2-40B4-BE49-F238E27FC236}">
                    <a16:creationId xmlns:a16="http://schemas.microsoft.com/office/drawing/2014/main" id="{8AD6408B-7F41-444B-B2AC-E2AC55DCF88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6" name="直線コネクタ 75">
              <a:extLst>
                <a:ext uri="{FF2B5EF4-FFF2-40B4-BE49-F238E27FC236}">
                  <a16:creationId xmlns:a16="http://schemas.microsoft.com/office/drawing/2014/main" id="{68F37DB9-337B-4028-9EBE-540D3477C1D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1DE3496-0333-48A6-BE2F-BCEBD10B1757}"/>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1A4767BE-350B-4C7C-A44F-F38D328B6CC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1D7A5FD-E684-46BE-A72E-22A2B3A57C44}"/>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C0946F2E-36DF-4D67-AA62-364FE4CACF80}"/>
              </a:ext>
            </a:extLst>
          </p:cNvPr>
          <p:cNvGrpSpPr/>
          <p:nvPr/>
        </p:nvGrpSpPr>
        <p:grpSpPr>
          <a:xfrm>
            <a:off x="3131840" y="3717032"/>
            <a:ext cx="720080" cy="720080"/>
            <a:chOff x="3851920" y="1268760"/>
            <a:chExt cx="2160240" cy="2160240"/>
          </a:xfrm>
        </p:grpSpPr>
        <p:grpSp>
          <p:nvGrpSpPr>
            <p:cNvPr id="89" name="グループ化 88">
              <a:extLst>
                <a:ext uri="{FF2B5EF4-FFF2-40B4-BE49-F238E27FC236}">
                  <a16:creationId xmlns:a16="http://schemas.microsoft.com/office/drawing/2014/main" id="{55C8A8E6-61F1-4A5C-96E1-9668BE5C37C1}"/>
                </a:ext>
              </a:extLst>
            </p:cNvPr>
            <p:cNvGrpSpPr/>
            <p:nvPr/>
          </p:nvGrpSpPr>
          <p:grpSpPr>
            <a:xfrm rot="10800000">
              <a:off x="3851920" y="1268760"/>
              <a:ext cx="720080" cy="720080"/>
              <a:chOff x="792000" y="2529000"/>
              <a:chExt cx="360000" cy="360000"/>
            </a:xfrm>
          </p:grpSpPr>
          <p:sp>
            <p:nvSpPr>
              <p:cNvPr id="103" name="楕円 102">
                <a:extLst>
                  <a:ext uri="{FF2B5EF4-FFF2-40B4-BE49-F238E27FC236}">
                    <a16:creationId xmlns:a16="http://schemas.microsoft.com/office/drawing/2014/main" id="{21303BB3-8C09-4018-BCC8-9A8DD1AB7FE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矢印: 下 103">
                <a:extLst>
                  <a:ext uri="{FF2B5EF4-FFF2-40B4-BE49-F238E27FC236}">
                    <a16:creationId xmlns:a16="http://schemas.microsoft.com/office/drawing/2014/main" id="{28199112-0ADD-4897-A6B8-9632C7DED5E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0" name="グループ化 89">
              <a:extLst>
                <a:ext uri="{FF2B5EF4-FFF2-40B4-BE49-F238E27FC236}">
                  <a16:creationId xmlns:a16="http://schemas.microsoft.com/office/drawing/2014/main" id="{8665D7C7-BBE4-4DC2-9FA9-8733ADF8528B}"/>
                </a:ext>
              </a:extLst>
            </p:cNvPr>
            <p:cNvGrpSpPr/>
            <p:nvPr/>
          </p:nvGrpSpPr>
          <p:grpSpPr>
            <a:xfrm rot="10800000">
              <a:off x="5292080" y="1268760"/>
              <a:ext cx="720080" cy="720080"/>
              <a:chOff x="792000" y="2529000"/>
              <a:chExt cx="360000" cy="360000"/>
            </a:xfrm>
          </p:grpSpPr>
          <p:sp>
            <p:nvSpPr>
              <p:cNvPr id="101" name="楕円 100">
                <a:extLst>
                  <a:ext uri="{FF2B5EF4-FFF2-40B4-BE49-F238E27FC236}">
                    <a16:creationId xmlns:a16="http://schemas.microsoft.com/office/drawing/2014/main" id="{73A6C711-A501-4F6C-9303-EEA28E69B03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矢印: 下 101">
                <a:extLst>
                  <a:ext uri="{FF2B5EF4-FFF2-40B4-BE49-F238E27FC236}">
                    <a16:creationId xmlns:a16="http://schemas.microsoft.com/office/drawing/2014/main" id="{730977B2-714C-4493-8339-5CF072867DC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1" name="グループ化 90">
              <a:extLst>
                <a:ext uri="{FF2B5EF4-FFF2-40B4-BE49-F238E27FC236}">
                  <a16:creationId xmlns:a16="http://schemas.microsoft.com/office/drawing/2014/main" id="{3DE8D377-2634-44AD-A575-C6CAF682D8CD}"/>
                </a:ext>
              </a:extLst>
            </p:cNvPr>
            <p:cNvGrpSpPr/>
            <p:nvPr/>
          </p:nvGrpSpPr>
          <p:grpSpPr>
            <a:xfrm rot="10800000">
              <a:off x="5292080" y="2708920"/>
              <a:ext cx="720080" cy="720080"/>
              <a:chOff x="792000" y="2529000"/>
              <a:chExt cx="360000" cy="360000"/>
            </a:xfrm>
          </p:grpSpPr>
          <p:sp>
            <p:nvSpPr>
              <p:cNvPr id="99" name="楕円 98">
                <a:extLst>
                  <a:ext uri="{FF2B5EF4-FFF2-40B4-BE49-F238E27FC236}">
                    <a16:creationId xmlns:a16="http://schemas.microsoft.com/office/drawing/2014/main" id="{AECBA3F1-C5C4-45F5-A83E-06BC7191AD4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矢印: 下 99">
                <a:extLst>
                  <a:ext uri="{FF2B5EF4-FFF2-40B4-BE49-F238E27FC236}">
                    <a16:creationId xmlns:a16="http://schemas.microsoft.com/office/drawing/2014/main" id="{7D7ECB2C-0E17-4433-8D07-0089F1C0F94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2" name="グループ化 91">
              <a:extLst>
                <a:ext uri="{FF2B5EF4-FFF2-40B4-BE49-F238E27FC236}">
                  <a16:creationId xmlns:a16="http://schemas.microsoft.com/office/drawing/2014/main" id="{4F4296B2-0275-49E5-8A4B-086C5F84A24A}"/>
                </a:ext>
              </a:extLst>
            </p:cNvPr>
            <p:cNvGrpSpPr/>
            <p:nvPr/>
          </p:nvGrpSpPr>
          <p:grpSpPr>
            <a:xfrm rot="10800000">
              <a:off x="3851920" y="2708920"/>
              <a:ext cx="720080" cy="720080"/>
              <a:chOff x="792000" y="2529000"/>
              <a:chExt cx="360000" cy="360000"/>
            </a:xfrm>
          </p:grpSpPr>
          <p:sp>
            <p:nvSpPr>
              <p:cNvPr id="97" name="楕円 96">
                <a:extLst>
                  <a:ext uri="{FF2B5EF4-FFF2-40B4-BE49-F238E27FC236}">
                    <a16:creationId xmlns:a16="http://schemas.microsoft.com/office/drawing/2014/main" id="{882C25B3-2BA8-4746-89F0-159F0CC706E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矢印: 下 97">
                <a:extLst>
                  <a:ext uri="{FF2B5EF4-FFF2-40B4-BE49-F238E27FC236}">
                    <a16:creationId xmlns:a16="http://schemas.microsoft.com/office/drawing/2014/main" id="{42FF9F10-A345-4E3C-9CBF-44B7AA413D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コネクタ 92">
              <a:extLst>
                <a:ext uri="{FF2B5EF4-FFF2-40B4-BE49-F238E27FC236}">
                  <a16:creationId xmlns:a16="http://schemas.microsoft.com/office/drawing/2014/main" id="{101E8FA5-FFCF-4160-B108-8675A53FED7C}"/>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3CF80102-3046-4190-AAD7-3CA9B14B53BA}"/>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CB6D1A18-9995-4163-B171-630ADCED8A7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2A71DEC6-04B2-483F-A88D-62955FA507A4}"/>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5" name="グループ化 104">
            <a:extLst>
              <a:ext uri="{FF2B5EF4-FFF2-40B4-BE49-F238E27FC236}">
                <a16:creationId xmlns:a16="http://schemas.microsoft.com/office/drawing/2014/main" id="{7BE52ED6-6BBF-4BCC-9F12-A435164CF5D7}"/>
              </a:ext>
            </a:extLst>
          </p:cNvPr>
          <p:cNvGrpSpPr/>
          <p:nvPr/>
        </p:nvGrpSpPr>
        <p:grpSpPr>
          <a:xfrm rot="10800000">
            <a:off x="539552" y="4653136"/>
            <a:ext cx="720080" cy="720080"/>
            <a:chOff x="3851920" y="1268760"/>
            <a:chExt cx="2160240" cy="2160240"/>
          </a:xfrm>
        </p:grpSpPr>
        <p:grpSp>
          <p:nvGrpSpPr>
            <p:cNvPr id="106" name="グループ化 105">
              <a:extLst>
                <a:ext uri="{FF2B5EF4-FFF2-40B4-BE49-F238E27FC236}">
                  <a16:creationId xmlns:a16="http://schemas.microsoft.com/office/drawing/2014/main" id="{7FD4BD88-9840-4B14-941A-2213F5348109}"/>
                </a:ext>
              </a:extLst>
            </p:cNvPr>
            <p:cNvGrpSpPr/>
            <p:nvPr/>
          </p:nvGrpSpPr>
          <p:grpSpPr>
            <a:xfrm rot="10800000">
              <a:off x="3851920" y="1268760"/>
              <a:ext cx="720080" cy="720080"/>
              <a:chOff x="792000" y="2529000"/>
              <a:chExt cx="360000" cy="360000"/>
            </a:xfrm>
          </p:grpSpPr>
          <p:sp>
            <p:nvSpPr>
              <p:cNvPr id="120" name="楕円 119">
                <a:extLst>
                  <a:ext uri="{FF2B5EF4-FFF2-40B4-BE49-F238E27FC236}">
                    <a16:creationId xmlns:a16="http://schemas.microsoft.com/office/drawing/2014/main" id="{D4EAB41D-1DBB-4E7D-A262-D2ED374C9B7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1" name="矢印: 下 120">
                <a:extLst>
                  <a:ext uri="{FF2B5EF4-FFF2-40B4-BE49-F238E27FC236}">
                    <a16:creationId xmlns:a16="http://schemas.microsoft.com/office/drawing/2014/main" id="{242A782B-8DE3-4505-A359-01C32A998A2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7" name="グループ化 106">
              <a:extLst>
                <a:ext uri="{FF2B5EF4-FFF2-40B4-BE49-F238E27FC236}">
                  <a16:creationId xmlns:a16="http://schemas.microsoft.com/office/drawing/2014/main" id="{C0A60F8F-1BBD-4810-8743-99F229BC15B6}"/>
                </a:ext>
              </a:extLst>
            </p:cNvPr>
            <p:cNvGrpSpPr/>
            <p:nvPr/>
          </p:nvGrpSpPr>
          <p:grpSpPr>
            <a:xfrm rot="10800000">
              <a:off x="5292080" y="1268760"/>
              <a:ext cx="720080" cy="720080"/>
              <a:chOff x="792000" y="2529000"/>
              <a:chExt cx="360000" cy="360000"/>
            </a:xfrm>
          </p:grpSpPr>
          <p:sp>
            <p:nvSpPr>
              <p:cNvPr id="118" name="楕円 117">
                <a:extLst>
                  <a:ext uri="{FF2B5EF4-FFF2-40B4-BE49-F238E27FC236}">
                    <a16:creationId xmlns:a16="http://schemas.microsoft.com/office/drawing/2014/main" id="{57848CE3-BBF6-440A-AB1F-FE8F6446434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9" name="矢印: 下 118">
                <a:extLst>
                  <a:ext uri="{FF2B5EF4-FFF2-40B4-BE49-F238E27FC236}">
                    <a16:creationId xmlns:a16="http://schemas.microsoft.com/office/drawing/2014/main" id="{A7D60552-3D93-4D85-BA2B-57B1D3E2C62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8" name="グループ化 107">
              <a:extLst>
                <a:ext uri="{FF2B5EF4-FFF2-40B4-BE49-F238E27FC236}">
                  <a16:creationId xmlns:a16="http://schemas.microsoft.com/office/drawing/2014/main" id="{4488B93D-4E6E-4123-8148-8E90600C113C}"/>
                </a:ext>
              </a:extLst>
            </p:cNvPr>
            <p:cNvGrpSpPr/>
            <p:nvPr/>
          </p:nvGrpSpPr>
          <p:grpSpPr>
            <a:xfrm rot="10800000">
              <a:off x="5292080" y="2708920"/>
              <a:ext cx="720080" cy="720080"/>
              <a:chOff x="792000" y="2529000"/>
              <a:chExt cx="360000" cy="360000"/>
            </a:xfrm>
          </p:grpSpPr>
          <p:sp>
            <p:nvSpPr>
              <p:cNvPr id="116" name="楕円 115">
                <a:extLst>
                  <a:ext uri="{FF2B5EF4-FFF2-40B4-BE49-F238E27FC236}">
                    <a16:creationId xmlns:a16="http://schemas.microsoft.com/office/drawing/2014/main" id="{E7DD20B0-5C0D-4E8C-BBC4-41B3F9B70F6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7" name="矢印: 下 116">
                <a:extLst>
                  <a:ext uri="{FF2B5EF4-FFF2-40B4-BE49-F238E27FC236}">
                    <a16:creationId xmlns:a16="http://schemas.microsoft.com/office/drawing/2014/main" id="{94FA6306-4E15-4B5C-A6B4-7DF7C667089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9" name="グループ化 108">
              <a:extLst>
                <a:ext uri="{FF2B5EF4-FFF2-40B4-BE49-F238E27FC236}">
                  <a16:creationId xmlns:a16="http://schemas.microsoft.com/office/drawing/2014/main" id="{5B5825CF-17B1-425A-BDAB-1039EE5A7A13}"/>
                </a:ext>
              </a:extLst>
            </p:cNvPr>
            <p:cNvGrpSpPr/>
            <p:nvPr/>
          </p:nvGrpSpPr>
          <p:grpSpPr>
            <a:xfrm rot="10800000">
              <a:off x="3851920" y="2708920"/>
              <a:ext cx="720080" cy="720080"/>
              <a:chOff x="792000" y="2529000"/>
              <a:chExt cx="360000" cy="360000"/>
            </a:xfrm>
          </p:grpSpPr>
          <p:sp>
            <p:nvSpPr>
              <p:cNvPr id="114" name="楕円 113">
                <a:extLst>
                  <a:ext uri="{FF2B5EF4-FFF2-40B4-BE49-F238E27FC236}">
                    <a16:creationId xmlns:a16="http://schemas.microsoft.com/office/drawing/2014/main" id="{B0E89736-8282-4406-8032-5970500A05B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5" name="矢印: 下 114">
                <a:extLst>
                  <a:ext uri="{FF2B5EF4-FFF2-40B4-BE49-F238E27FC236}">
                    <a16:creationId xmlns:a16="http://schemas.microsoft.com/office/drawing/2014/main" id="{DB03363D-6271-4CFD-B18E-D4E0AB8043F8}"/>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0" name="直線コネクタ 109">
              <a:extLst>
                <a:ext uri="{FF2B5EF4-FFF2-40B4-BE49-F238E27FC236}">
                  <a16:creationId xmlns:a16="http://schemas.microsoft.com/office/drawing/2014/main" id="{02879D2F-F93F-4F70-BAB7-E24EDEA4C414}"/>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FF832B40-E2DB-4F55-906F-CEF8910C4AC6}"/>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26D86175-13D3-48FD-A65D-79206F88996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B487911B-AE6E-422F-85E9-02307CF5839C}"/>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2" name="グループ化 121">
            <a:extLst>
              <a:ext uri="{FF2B5EF4-FFF2-40B4-BE49-F238E27FC236}">
                <a16:creationId xmlns:a16="http://schemas.microsoft.com/office/drawing/2014/main" id="{D79A998B-BD6F-4909-A685-3BD1BFD588E0}"/>
              </a:ext>
            </a:extLst>
          </p:cNvPr>
          <p:cNvGrpSpPr/>
          <p:nvPr/>
        </p:nvGrpSpPr>
        <p:grpSpPr>
          <a:xfrm rot="10800000">
            <a:off x="1403648" y="4653136"/>
            <a:ext cx="720080" cy="720080"/>
            <a:chOff x="3851920" y="1268760"/>
            <a:chExt cx="2160240" cy="2160240"/>
          </a:xfrm>
        </p:grpSpPr>
        <p:grpSp>
          <p:nvGrpSpPr>
            <p:cNvPr id="123" name="グループ化 122">
              <a:extLst>
                <a:ext uri="{FF2B5EF4-FFF2-40B4-BE49-F238E27FC236}">
                  <a16:creationId xmlns:a16="http://schemas.microsoft.com/office/drawing/2014/main" id="{6BBABDD2-4B10-4AD3-AC90-D7317950F7F6}"/>
                </a:ext>
              </a:extLst>
            </p:cNvPr>
            <p:cNvGrpSpPr/>
            <p:nvPr/>
          </p:nvGrpSpPr>
          <p:grpSpPr>
            <a:xfrm rot="10800000">
              <a:off x="3851920" y="1268760"/>
              <a:ext cx="720080" cy="720080"/>
              <a:chOff x="792000" y="2529000"/>
              <a:chExt cx="360000" cy="360000"/>
            </a:xfrm>
          </p:grpSpPr>
          <p:sp>
            <p:nvSpPr>
              <p:cNvPr id="137" name="楕円 136">
                <a:extLst>
                  <a:ext uri="{FF2B5EF4-FFF2-40B4-BE49-F238E27FC236}">
                    <a16:creationId xmlns:a16="http://schemas.microsoft.com/office/drawing/2014/main" id="{51104FED-C3B2-4195-80A3-FF62673EBB3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8" name="矢印: 下 137">
                <a:extLst>
                  <a:ext uri="{FF2B5EF4-FFF2-40B4-BE49-F238E27FC236}">
                    <a16:creationId xmlns:a16="http://schemas.microsoft.com/office/drawing/2014/main" id="{E142FC8D-5C60-4831-AA99-2F71E9925D5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4" name="グループ化 123">
              <a:extLst>
                <a:ext uri="{FF2B5EF4-FFF2-40B4-BE49-F238E27FC236}">
                  <a16:creationId xmlns:a16="http://schemas.microsoft.com/office/drawing/2014/main" id="{824048F7-F6BA-414E-A524-0DD22AC1D5D5}"/>
                </a:ext>
              </a:extLst>
            </p:cNvPr>
            <p:cNvGrpSpPr/>
            <p:nvPr/>
          </p:nvGrpSpPr>
          <p:grpSpPr>
            <a:xfrm rot="10800000">
              <a:off x="5292080" y="1268760"/>
              <a:ext cx="720080" cy="720080"/>
              <a:chOff x="792000" y="2529000"/>
              <a:chExt cx="360000" cy="360000"/>
            </a:xfrm>
          </p:grpSpPr>
          <p:sp>
            <p:nvSpPr>
              <p:cNvPr id="135" name="楕円 134">
                <a:extLst>
                  <a:ext uri="{FF2B5EF4-FFF2-40B4-BE49-F238E27FC236}">
                    <a16:creationId xmlns:a16="http://schemas.microsoft.com/office/drawing/2014/main" id="{4D4D7C54-8708-4B72-9654-A30DE1D4965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6" name="矢印: 下 135">
                <a:extLst>
                  <a:ext uri="{FF2B5EF4-FFF2-40B4-BE49-F238E27FC236}">
                    <a16:creationId xmlns:a16="http://schemas.microsoft.com/office/drawing/2014/main" id="{ED4BD616-3A9F-4834-9D2B-CE3BC676AD3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 name="グループ化 124">
              <a:extLst>
                <a:ext uri="{FF2B5EF4-FFF2-40B4-BE49-F238E27FC236}">
                  <a16:creationId xmlns:a16="http://schemas.microsoft.com/office/drawing/2014/main" id="{7C07BD91-CF39-4DFC-9504-336D13276524}"/>
                </a:ext>
              </a:extLst>
            </p:cNvPr>
            <p:cNvGrpSpPr/>
            <p:nvPr/>
          </p:nvGrpSpPr>
          <p:grpSpPr>
            <a:xfrm rot="10800000">
              <a:off x="5292080" y="2708920"/>
              <a:ext cx="720080" cy="720080"/>
              <a:chOff x="792000" y="2529000"/>
              <a:chExt cx="360000" cy="360000"/>
            </a:xfrm>
          </p:grpSpPr>
          <p:sp>
            <p:nvSpPr>
              <p:cNvPr id="133" name="楕円 132">
                <a:extLst>
                  <a:ext uri="{FF2B5EF4-FFF2-40B4-BE49-F238E27FC236}">
                    <a16:creationId xmlns:a16="http://schemas.microsoft.com/office/drawing/2014/main" id="{75867B2E-7BE0-4952-BC82-EDCD74BE1C8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 name="矢印: 下 133">
                <a:extLst>
                  <a:ext uri="{FF2B5EF4-FFF2-40B4-BE49-F238E27FC236}">
                    <a16:creationId xmlns:a16="http://schemas.microsoft.com/office/drawing/2014/main" id="{B4CCD448-A20A-4A10-9EE0-4A4048774FB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6" name="グループ化 125">
              <a:extLst>
                <a:ext uri="{FF2B5EF4-FFF2-40B4-BE49-F238E27FC236}">
                  <a16:creationId xmlns:a16="http://schemas.microsoft.com/office/drawing/2014/main" id="{BCBF5140-0777-48DA-8B7A-4FB99FF3251D}"/>
                </a:ext>
              </a:extLst>
            </p:cNvPr>
            <p:cNvGrpSpPr/>
            <p:nvPr/>
          </p:nvGrpSpPr>
          <p:grpSpPr>
            <a:xfrm rot="10800000">
              <a:off x="3851920" y="2708920"/>
              <a:ext cx="720080" cy="720080"/>
              <a:chOff x="792000" y="2529000"/>
              <a:chExt cx="360000" cy="360000"/>
            </a:xfrm>
          </p:grpSpPr>
          <p:sp>
            <p:nvSpPr>
              <p:cNvPr id="131" name="楕円 130">
                <a:extLst>
                  <a:ext uri="{FF2B5EF4-FFF2-40B4-BE49-F238E27FC236}">
                    <a16:creationId xmlns:a16="http://schemas.microsoft.com/office/drawing/2014/main" id="{017D9703-9EE4-4E81-9947-41342E06196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 name="矢印: 下 131">
                <a:extLst>
                  <a:ext uri="{FF2B5EF4-FFF2-40B4-BE49-F238E27FC236}">
                    <a16:creationId xmlns:a16="http://schemas.microsoft.com/office/drawing/2014/main" id="{BD847FAF-25A3-4B86-8718-3F21EC4AA0DE}"/>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7" name="直線コネクタ 126">
              <a:extLst>
                <a:ext uri="{FF2B5EF4-FFF2-40B4-BE49-F238E27FC236}">
                  <a16:creationId xmlns:a16="http://schemas.microsoft.com/office/drawing/2014/main" id="{6DF30F9A-8E1E-45AC-A8B9-A8B2CD7C751F}"/>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CBC27F1F-E201-4CD7-A5AC-7219AB79E9CE}"/>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BA2F3310-D3F7-4CDB-B335-9C1D171B7596}"/>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57E81534-F381-41C2-9C03-AEF9FC639023}"/>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9" name="グループ化 138">
            <a:extLst>
              <a:ext uri="{FF2B5EF4-FFF2-40B4-BE49-F238E27FC236}">
                <a16:creationId xmlns:a16="http://schemas.microsoft.com/office/drawing/2014/main" id="{47E2AEE4-E595-43D8-803D-5AD5B0DB2405}"/>
              </a:ext>
            </a:extLst>
          </p:cNvPr>
          <p:cNvGrpSpPr/>
          <p:nvPr/>
        </p:nvGrpSpPr>
        <p:grpSpPr>
          <a:xfrm rot="10800000">
            <a:off x="2267744" y="4653136"/>
            <a:ext cx="720080" cy="720080"/>
            <a:chOff x="3851920" y="1268760"/>
            <a:chExt cx="2160240" cy="2160240"/>
          </a:xfrm>
        </p:grpSpPr>
        <p:grpSp>
          <p:nvGrpSpPr>
            <p:cNvPr id="140" name="グループ化 139">
              <a:extLst>
                <a:ext uri="{FF2B5EF4-FFF2-40B4-BE49-F238E27FC236}">
                  <a16:creationId xmlns:a16="http://schemas.microsoft.com/office/drawing/2014/main" id="{A4669F50-983F-4549-B3E4-91A55EB3263D}"/>
                </a:ext>
              </a:extLst>
            </p:cNvPr>
            <p:cNvGrpSpPr/>
            <p:nvPr/>
          </p:nvGrpSpPr>
          <p:grpSpPr>
            <a:xfrm rot="10800000">
              <a:off x="3851920" y="1268760"/>
              <a:ext cx="720080" cy="720080"/>
              <a:chOff x="792000" y="2529000"/>
              <a:chExt cx="360000" cy="360000"/>
            </a:xfrm>
          </p:grpSpPr>
          <p:sp>
            <p:nvSpPr>
              <p:cNvPr id="154" name="楕円 153">
                <a:extLst>
                  <a:ext uri="{FF2B5EF4-FFF2-40B4-BE49-F238E27FC236}">
                    <a16:creationId xmlns:a16="http://schemas.microsoft.com/office/drawing/2014/main" id="{F6DB6A01-4F10-40DF-ACA8-8095D601A3A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5" name="矢印: 下 154">
                <a:extLst>
                  <a:ext uri="{FF2B5EF4-FFF2-40B4-BE49-F238E27FC236}">
                    <a16:creationId xmlns:a16="http://schemas.microsoft.com/office/drawing/2014/main" id="{836AB6A2-211A-45FA-9C49-05FA8966E82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1" name="グループ化 140">
              <a:extLst>
                <a:ext uri="{FF2B5EF4-FFF2-40B4-BE49-F238E27FC236}">
                  <a16:creationId xmlns:a16="http://schemas.microsoft.com/office/drawing/2014/main" id="{0A46DAC2-C5CA-4091-8074-77D9BFD1FE8C}"/>
                </a:ext>
              </a:extLst>
            </p:cNvPr>
            <p:cNvGrpSpPr/>
            <p:nvPr/>
          </p:nvGrpSpPr>
          <p:grpSpPr>
            <a:xfrm rot="10800000">
              <a:off x="5292080" y="1268760"/>
              <a:ext cx="720080" cy="720080"/>
              <a:chOff x="792000" y="2529000"/>
              <a:chExt cx="360000" cy="360000"/>
            </a:xfrm>
          </p:grpSpPr>
          <p:sp>
            <p:nvSpPr>
              <p:cNvPr id="152" name="楕円 151">
                <a:extLst>
                  <a:ext uri="{FF2B5EF4-FFF2-40B4-BE49-F238E27FC236}">
                    <a16:creationId xmlns:a16="http://schemas.microsoft.com/office/drawing/2014/main" id="{DA4F1F69-0BCF-4D63-B66E-9356C40FE4F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3" name="矢印: 下 152">
                <a:extLst>
                  <a:ext uri="{FF2B5EF4-FFF2-40B4-BE49-F238E27FC236}">
                    <a16:creationId xmlns:a16="http://schemas.microsoft.com/office/drawing/2014/main" id="{8017E791-C172-42BE-8185-FF91D37407F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2" name="グループ化 141">
              <a:extLst>
                <a:ext uri="{FF2B5EF4-FFF2-40B4-BE49-F238E27FC236}">
                  <a16:creationId xmlns:a16="http://schemas.microsoft.com/office/drawing/2014/main" id="{FA5ED0ED-34D0-455B-AC55-66B5460B62D8}"/>
                </a:ext>
              </a:extLst>
            </p:cNvPr>
            <p:cNvGrpSpPr/>
            <p:nvPr/>
          </p:nvGrpSpPr>
          <p:grpSpPr>
            <a:xfrm rot="10800000">
              <a:off x="5292080" y="2708920"/>
              <a:ext cx="720080" cy="720080"/>
              <a:chOff x="792000" y="2529000"/>
              <a:chExt cx="360000" cy="360000"/>
            </a:xfrm>
          </p:grpSpPr>
          <p:sp>
            <p:nvSpPr>
              <p:cNvPr id="150" name="楕円 149">
                <a:extLst>
                  <a:ext uri="{FF2B5EF4-FFF2-40B4-BE49-F238E27FC236}">
                    <a16:creationId xmlns:a16="http://schemas.microsoft.com/office/drawing/2014/main" id="{451BB59D-9057-4457-88ED-B7DE544AD14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1" name="矢印: 下 150">
                <a:extLst>
                  <a:ext uri="{FF2B5EF4-FFF2-40B4-BE49-F238E27FC236}">
                    <a16:creationId xmlns:a16="http://schemas.microsoft.com/office/drawing/2014/main" id="{9C72BC34-03FC-4F9B-9173-1FD8A39561B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3" name="グループ化 142">
              <a:extLst>
                <a:ext uri="{FF2B5EF4-FFF2-40B4-BE49-F238E27FC236}">
                  <a16:creationId xmlns:a16="http://schemas.microsoft.com/office/drawing/2014/main" id="{4651397E-AC1D-4211-814F-9CFBA8EDCA1F}"/>
                </a:ext>
              </a:extLst>
            </p:cNvPr>
            <p:cNvGrpSpPr/>
            <p:nvPr/>
          </p:nvGrpSpPr>
          <p:grpSpPr>
            <a:xfrm rot="10800000">
              <a:off x="3851920" y="2708920"/>
              <a:ext cx="720080" cy="720080"/>
              <a:chOff x="792000" y="2529000"/>
              <a:chExt cx="360000" cy="360000"/>
            </a:xfrm>
          </p:grpSpPr>
          <p:sp>
            <p:nvSpPr>
              <p:cNvPr id="148" name="楕円 147">
                <a:extLst>
                  <a:ext uri="{FF2B5EF4-FFF2-40B4-BE49-F238E27FC236}">
                    <a16:creationId xmlns:a16="http://schemas.microsoft.com/office/drawing/2014/main" id="{E593ED33-4413-4F06-B3DD-A40156E1231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9" name="矢印: 下 148">
                <a:extLst>
                  <a:ext uri="{FF2B5EF4-FFF2-40B4-BE49-F238E27FC236}">
                    <a16:creationId xmlns:a16="http://schemas.microsoft.com/office/drawing/2014/main" id="{568D33F5-ABE6-4234-AE5D-AFB5B1093F1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4" name="直線コネクタ 143">
              <a:extLst>
                <a:ext uri="{FF2B5EF4-FFF2-40B4-BE49-F238E27FC236}">
                  <a16:creationId xmlns:a16="http://schemas.microsoft.com/office/drawing/2014/main" id="{B34D0740-5E72-497F-98E2-E0291A652F9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451EDA50-DE8B-4C5A-A108-B52E64C7C3E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F1DC436A-7976-4070-B4C6-23195049072F}"/>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直線コネクタ 146">
              <a:extLst>
                <a:ext uri="{FF2B5EF4-FFF2-40B4-BE49-F238E27FC236}">
                  <a16:creationId xmlns:a16="http://schemas.microsoft.com/office/drawing/2014/main" id="{D32F49F2-7906-4B7C-922B-79DDBA4F526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グループ化 155">
            <a:extLst>
              <a:ext uri="{FF2B5EF4-FFF2-40B4-BE49-F238E27FC236}">
                <a16:creationId xmlns:a16="http://schemas.microsoft.com/office/drawing/2014/main" id="{80A39F75-273A-459D-9489-2D120FDC6AB6}"/>
              </a:ext>
            </a:extLst>
          </p:cNvPr>
          <p:cNvGrpSpPr/>
          <p:nvPr/>
        </p:nvGrpSpPr>
        <p:grpSpPr>
          <a:xfrm rot="10800000">
            <a:off x="3131840" y="4653136"/>
            <a:ext cx="720080" cy="720080"/>
            <a:chOff x="3851920" y="1268760"/>
            <a:chExt cx="2160240" cy="2160240"/>
          </a:xfrm>
        </p:grpSpPr>
        <p:grpSp>
          <p:nvGrpSpPr>
            <p:cNvPr id="157" name="グループ化 156">
              <a:extLst>
                <a:ext uri="{FF2B5EF4-FFF2-40B4-BE49-F238E27FC236}">
                  <a16:creationId xmlns:a16="http://schemas.microsoft.com/office/drawing/2014/main" id="{41EABD05-46BA-4233-900D-19C5581D088B}"/>
                </a:ext>
              </a:extLst>
            </p:cNvPr>
            <p:cNvGrpSpPr/>
            <p:nvPr/>
          </p:nvGrpSpPr>
          <p:grpSpPr>
            <a:xfrm rot="10800000">
              <a:off x="3851920" y="1268760"/>
              <a:ext cx="720080" cy="720080"/>
              <a:chOff x="792000" y="2529000"/>
              <a:chExt cx="360000" cy="360000"/>
            </a:xfrm>
          </p:grpSpPr>
          <p:sp>
            <p:nvSpPr>
              <p:cNvPr id="171" name="楕円 170">
                <a:extLst>
                  <a:ext uri="{FF2B5EF4-FFF2-40B4-BE49-F238E27FC236}">
                    <a16:creationId xmlns:a16="http://schemas.microsoft.com/office/drawing/2014/main" id="{FFCA23EF-DDA1-4C83-A5E4-3FAD92CCA1C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2" name="矢印: 下 171">
                <a:extLst>
                  <a:ext uri="{FF2B5EF4-FFF2-40B4-BE49-F238E27FC236}">
                    <a16:creationId xmlns:a16="http://schemas.microsoft.com/office/drawing/2014/main" id="{29A12FB0-80EA-496A-A193-67F9AD309E0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8" name="グループ化 157">
              <a:extLst>
                <a:ext uri="{FF2B5EF4-FFF2-40B4-BE49-F238E27FC236}">
                  <a16:creationId xmlns:a16="http://schemas.microsoft.com/office/drawing/2014/main" id="{ADC347FE-563F-4533-B858-A70E2D403E26}"/>
                </a:ext>
              </a:extLst>
            </p:cNvPr>
            <p:cNvGrpSpPr/>
            <p:nvPr/>
          </p:nvGrpSpPr>
          <p:grpSpPr>
            <a:xfrm rot="10800000">
              <a:off x="5292080" y="1268760"/>
              <a:ext cx="720080" cy="720080"/>
              <a:chOff x="792000" y="2529000"/>
              <a:chExt cx="360000" cy="360000"/>
            </a:xfrm>
          </p:grpSpPr>
          <p:sp>
            <p:nvSpPr>
              <p:cNvPr id="169" name="楕円 168">
                <a:extLst>
                  <a:ext uri="{FF2B5EF4-FFF2-40B4-BE49-F238E27FC236}">
                    <a16:creationId xmlns:a16="http://schemas.microsoft.com/office/drawing/2014/main" id="{FF437406-4AC3-4E1D-8A12-FBA776B07C8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0" name="矢印: 下 169">
                <a:extLst>
                  <a:ext uri="{FF2B5EF4-FFF2-40B4-BE49-F238E27FC236}">
                    <a16:creationId xmlns:a16="http://schemas.microsoft.com/office/drawing/2014/main" id="{26982000-2C57-4237-95D0-EEC7416505C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9" name="グループ化 158">
              <a:extLst>
                <a:ext uri="{FF2B5EF4-FFF2-40B4-BE49-F238E27FC236}">
                  <a16:creationId xmlns:a16="http://schemas.microsoft.com/office/drawing/2014/main" id="{91053D14-B85D-4CD7-B573-442EEFAB75F0}"/>
                </a:ext>
              </a:extLst>
            </p:cNvPr>
            <p:cNvGrpSpPr/>
            <p:nvPr/>
          </p:nvGrpSpPr>
          <p:grpSpPr>
            <a:xfrm rot="10800000">
              <a:off x="5292080" y="2708920"/>
              <a:ext cx="720080" cy="720080"/>
              <a:chOff x="792000" y="2529000"/>
              <a:chExt cx="360000" cy="360000"/>
            </a:xfrm>
          </p:grpSpPr>
          <p:sp>
            <p:nvSpPr>
              <p:cNvPr id="167" name="楕円 166">
                <a:extLst>
                  <a:ext uri="{FF2B5EF4-FFF2-40B4-BE49-F238E27FC236}">
                    <a16:creationId xmlns:a16="http://schemas.microsoft.com/office/drawing/2014/main" id="{0A801CE1-23EB-4512-8AB8-11BEEF3B11D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8" name="矢印: 下 167">
                <a:extLst>
                  <a:ext uri="{FF2B5EF4-FFF2-40B4-BE49-F238E27FC236}">
                    <a16:creationId xmlns:a16="http://schemas.microsoft.com/office/drawing/2014/main" id="{206AEC3A-6892-470D-B6D4-5EB200F9265B}"/>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0" name="グループ化 159">
              <a:extLst>
                <a:ext uri="{FF2B5EF4-FFF2-40B4-BE49-F238E27FC236}">
                  <a16:creationId xmlns:a16="http://schemas.microsoft.com/office/drawing/2014/main" id="{1249E542-2F28-4DA6-B109-ABB243AE0902}"/>
                </a:ext>
              </a:extLst>
            </p:cNvPr>
            <p:cNvGrpSpPr/>
            <p:nvPr/>
          </p:nvGrpSpPr>
          <p:grpSpPr>
            <a:xfrm rot="10800000">
              <a:off x="3851920" y="2708920"/>
              <a:ext cx="720080" cy="720080"/>
              <a:chOff x="792000" y="2529000"/>
              <a:chExt cx="360000" cy="360000"/>
            </a:xfrm>
          </p:grpSpPr>
          <p:sp>
            <p:nvSpPr>
              <p:cNvPr id="165" name="楕円 164">
                <a:extLst>
                  <a:ext uri="{FF2B5EF4-FFF2-40B4-BE49-F238E27FC236}">
                    <a16:creationId xmlns:a16="http://schemas.microsoft.com/office/drawing/2014/main" id="{9B70CFF7-925C-4E83-8429-0F21C2E9913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6" name="矢印: 下 165">
                <a:extLst>
                  <a:ext uri="{FF2B5EF4-FFF2-40B4-BE49-F238E27FC236}">
                    <a16:creationId xmlns:a16="http://schemas.microsoft.com/office/drawing/2014/main" id="{C31D5ADE-5CC7-4741-AED8-12C8A668BEB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1" name="直線コネクタ 160">
              <a:extLst>
                <a:ext uri="{FF2B5EF4-FFF2-40B4-BE49-F238E27FC236}">
                  <a16:creationId xmlns:a16="http://schemas.microsoft.com/office/drawing/2014/main" id="{C0D365AA-B7FB-48FA-83B8-F1EC966A8217}"/>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B19D69A4-14FA-4ACE-8054-65478713F3A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51CADA76-7B49-4F54-B40B-4E3BEC4703B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C3FE2D2E-26E9-45DD-94BC-3D712DBD281F}"/>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3" name="グループ化 172">
            <a:extLst>
              <a:ext uri="{FF2B5EF4-FFF2-40B4-BE49-F238E27FC236}">
                <a16:creationId xmlns:a16="http://schemas.microsoft.com/office/drawing/2014/main" id="{B72A6901-D7F8-4C06-B0EE-5B82C9EFEDA0}"/>
              </a:ext>
            </a:extLst>
          </p:cNvPr>
          <p:cNvGrpSpPr/>
          <p:nvPr/>
        </p:nvGrpSpPr>
        <p:grpSpPr>
          <a:xfrm>
            <a:off x="539552" y="5661248"/>
            <a:ext cx="720080" cy="720080"/>
            <a:chOff x="3851920" y="1268760"/>
            <a:chExt cx="2160240" cy="2160240"/>
          </a:xfrm>
        </p:grpSpPr>
        <p:grpSp>
          <p:nvGrpSpPr>
            <p:cNvPr id="174" name="グループ化 173">
              <a:extLst>
                <a:ext uri="{FF2B5EF4-FFF2-40B4-BE49-F238E27FC236}">
                  <a16:creationId xmlns:a16="http://schemas.microsoft.com/office/drawing/2014/main" id="{3E7F30EE-0A08-4523-B4CF-CC88F912129B}"/>
                </a:ext>
              </a:extLst>
            </p:cNvPr>
            <p:cNvGrpSpPr/>
            <p:nvPr/>
          </p:nvGrpSpPr>
          <p:grpSpPr>
            <a:xfrm rot="10800000">
              <a:off x="3851920" y="1268760"/>
              <a:ext cx="720080" cy="720080"/>
              <a:chOff x="792000" y="2529000"/>
              <a:chExt cx="360000" cy="360000"/>
            </a:xfrm>
          </p:grpSpPr>
          <p:sp>
            <p:nvSpPr>
              <p:cNvPr id="188" name="楕円 187">
                <a:extLst>
                  <a:ext uri="{FF2B5EF4-FFF2-40B4-BE49-F238E27FC236}">
                    <a16:creationId xmlns:a16="http://schemas.microsoft.com/office/drawing/2014/main" id="{8009C118-E3C8-4633-84C7-990CF37896F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9" name="矢印: 下 188">
                <a:extLst>
                  <a:ext uri="{FF2B5EF4-FFF2-40B4-BE49-F238E27FC236}">
                    <a16:creationId xmlns:a16="http://schemas.microsoft.com/office/drawing/2014/main" id="{FB6ADBEB-6586-400B-A696-0A79ACC035B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75" name="グループ化 174">
              <a:extLst>
                <a:ext uri="{FF2B5EF4-FFF2-40B4-BE49-F238E27FC236}">
                  <a16:creationId xmlns:a16="http://schemas.microsoft.com/office/drawing/2014/main" id="{287DE3C0-5CFA-46B4-9356-6F15183ED8F4}"/>
                </a:ext>
              </a:extLst>
            </p:cNvPr>
            <p:cNvGrpSpPr/>
            <p:nvPr/>
          </p:nvGrpSpPr>
          <p:grpSpPr>
            <a:xfrm rot="10800000">
              <a:off x="5292080" y="1268760"/>
              <a:ext cx="720080" cy="720080"/>
              <a:chOff x="792000" y="2529000"/>
              <a:chExt cx="360000" cy="360000"/>
            </a:xfrm>
          </p:grpSpPr>
          <p:sp>
            <p:nvSpPr>
              <p:cNvPr id="186" name="楕円 185">
                <a:extLst>
                  <a:ext uri="{FF2B5EF4-FFF2-40B4-BE49-F238E27FC236}">
                    <a16:creationId xmlns:a16="http://schemas.microsoft.com/office/drawing/2014/main" id="{E900BFD3-2A48-43D6-815A-A603E4F5CA7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7" name="矢印: 下 186">
                <a:extLst>
                  <a:ext uri="{FF2B5EF4-FFF2-40B4-BE49-F238E27FC236}">
                    <a16:creationId xmlns:a16="http://schemas.microsoft.com/office/drawing/2014/main" id="{37B491D5-AE53-4EB1-9E75-DE104000CFF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6" name="グループ化 175">
              <a:extLst>
                <a:ext uri="{FF2B5EF4-FFF2-40B4-BE49-F238E27FC236}">
                  <a16:creationId xmlns:a16="http://schemas.microsoft.com/office/drawing/2014/main" id="{A5564AFF-6648-4DA2-874B-F23A7D056E3A}"/>
                </a:ext>
              </a:extLst>
            </p:cNvPr>
            <p:cNvGrpSpPr/>
            <p:nvPr/>
          </p:nvGrpSpPr>
          <p:grpSpPr>
            <a:xfrm rot="10800000">
              <a:off x="5292080" y="2708920"/>
              <a:ext cx="720080" cy="720080"/>
              <a:chOff x="792000" y="2529000"/>
              <a:chExt cx="360000" cy="360000"/>
            </a:xfrm>
          </p:grpSpPr>
          <p:sp>
            <p:nvSpPr>
              <p:cNvPr id="184" name="楕円 183">
                <a:extLst>
                  <a:ext uri="{FF2B5EF4-FFF2-40B4-BE49-F238E27FC236}">
                    <a16:creationId xmlns:a16="http://schemas.microsoft.com/office/drawing/2014/main" id="{96EAC0BC-847A-44DC-A04B-3CD70BFF1DA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矢印: 下 184">
                <a:extLst>
                  <a:ext uri="{FF2B5EF4-FFF2-40B4-BE49-F238E27FC236}">
                    <a16:creationId xmlns:a16="http://schemas.microsoft.com/office/drawing/2014/main" id="{9E4F46B0-DA7C-408D-BFB5-E72CE6B3042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7" name="グループ化 176">
              <a:extLst>
                <a:ext uri="{FF2B5EF4-FFF2-40B4-BE49-F238E27FC236}">
                  <a16:creationId xmlns:a16="http://schemas.microsoft.com/office/drawing/2014/main" id="{9B761F6E-9793-4F18-A322-A2C1AAC19C14}"/>
                </a:ext>
              </a:extLst>
            </p:cNvPr>
            <p:cNvGrpSpPr/>
            <p:nvPr/>
          </p:nvGrpSpPr>
          <p:grpSpPr>
            <a:xfrm rot="10800000">
              <a:off x="3851920" y="2708920"/>
              <a:ext cx="720080" cy="720080"/>
              <a:chOff x="792000" y="2529000"/>
              <a:chExt cx="360000" cy="360000"/>
            </a:xfrm>
          </p:grpSpPr>
          <p:sp>
            <p:nvSpPr>
              <p:cNvPr id="182" name="楕円 181">
                <a:extLst>
                  <a:ext uri="{FF2B5EF4-FFF2-40B4-BE49-F238E27FC236}">
                    <a16:creationId xmlns:a16="http://schemas.microsoft.com/office/drawing/2014/main" id="{4EC9D755-35CB-4ABE-B0FD-1B4582667C3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3" name="矢印: 下 182">
                <a:extLst>
                  <a:ext uri="{FF2B5EF4-FFF2-40B4-BE49-F238E27FC236}">
                    <a16:creationId xmlns:a16="http://schemas.microsoft.com/office/drawing/2014/main" id="{8D170638-F44C-46F9-AA3E-750F3BD2271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8" name="直線コネクタ 177">
              <a:extLst>
                <a:ext uri="{FF2B5EF4-FFF2-40B4-BE49-F238E27FC236}">
                  <a16:creationId xmlns:a16="http://schemas.microsoft.com/office/drawing/2014/main" id="{A69F8A41-4F59-428A-92C7-A1BF7CECE5C3}"/>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D03ECD56-476C-4EDB-97A1-94821CB7A52C}"/>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077DBB6-5462-429F-8C2E-1DC2299AEB8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48CE723-7FC8-44B5-8AAA-E942A41541EA}"/>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0" name="グループ化 189">
            <a:extLst>
              <a:ext uri="{FF2B5EF4-FFF2-40B4-BE49-F238E27FC236}">
                <a16:creationId xmlns:a16="http://schemas.microsoft.com/office/drawing/2014/main" id="{A3D498B8-B510-4FFB-B3A8-40814E91A7C7}"/>
              </a:ext>
            </a:extLst>
          </p:cNvPr>
          <p:cNvGrpSpPr/>
          <p:nvPr/>
        </p:nvGrpSpPr>
        <p:grpSpPr>
          <a:xfrm rot="10800000">
            <a:off x="1403648" y="5661248"/>
            <a:ext cx="720080" cy="720080"/>
            <a:chOff x="3851920" y="1268760"/>
            <a:chExt cx="2160240" cy="2160240"/>
          </a:xfrm>
        </p:grpSpPr>
        <p:grpSp>
          <p:nvGrpSpPr>
            <p:cNvPr id="191" name="グループ化 190">
              <a:extLst>
                <a:ext uri="{FF2B5EF4-FFF2-40B4-BE49-F238E27FC236}">
                  <a16:creationId xmlns:a16="http://schemas.microsoft.com/office/drawing/2014/main" id="{C59754DE-6B3F-48C8-9970-C962824188A2}"/>
                </a:ext>
              </a:extLst>
            </p:cNvPr>
            <p:cNvGrpSpPr/>
            <p:nvPr/>
          </p:nvGrpSpPr>
          <p:grpSpPr>
            <a:xfrm rot="10800000">
              <a:off x="3851920" y="1268760"/>
              <a:ext cx="720080" cy="720080"/>
              <a:chOff x="792000" y="2529000"/>
              <a:chExt cx="360000" cy="360000"/>
            </a:xfrm>
          </p:grpSpPr>
          <p:sp>
            <p:nvSpPr>
              <p:cNvPr id="205" name="楕円 204">
                <a:extLst>
                  <a:ext uri="{FF2B5EF4-FFF2-40B4-BE49-F238E27FC236}">
                    <a16:creationId xmlns:a16="http://schemas.microsoft.com/office/drawing/2014/main" id="{86D8BF62-ACF6-4818-86D1-993B650E4F3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6" name="矢印: 下 205">
                <a:extLst>
                  <a:ext uri="{FF2B5EF4-FFF2-40B4-BE49-F238E27FC236}">
                    <a16:creationId xmlns:a16="http://schemas.microsoft.com/office/drawing/2014/main" id="{BAE0697F-99BB-4319-B108-6D05304AA69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92" name="グループ化 191">
              <a:extLst>
                <a:ext uri="{FF2B5EF4-FFF2-40B4-BE49-F238E27FC236}">
                  <a16:creationId xmlns:a16="http://schemas.microsoft.com/office/drawing/2014/main" id="{07EC15D7-8C99-4089-BCC5-C3EFCCA15745}"/>
                </a:ext>
              </a:extLst>
            </p:cNvPr>
            <p:cNvGrpSpPr/>
            <p:nvPr/>
          </p:nvGrpSpPr>
          <p:grpSpPr>
            <a:xfrm rot="10800000">
              <a:off x="5292080" y="1268760"/>
              <a:ext cx="720080" cy="720080"/>
              <a:chOff x="792000" y="2529000"/>
              <a:chExt cx="360000" cy="360000"/>
            </a:xfrm>
          </p:grpSpPr>
          <p:sp>
            <p:nvSpPr>
              <p:cNvPr id="203" name="楕円 202">
                <a:extLst>
                  <a:ext uri="{FF2B5EF4-FFF2-40B4-BE49-F238E27FC236}">
                    <a16:creationId xmlns:a16="http://schemas.microsoft.com/office/drawing/2014/main" id="{4607A24B-0509-496C-8B2C-868C91A9F9B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4" name="矢印: 下 203">
                <a:extLst>
                  <a:ext uri="{FF2B5EF4-FFF2-40B4-BE49-F238E27FC236}">
                    <a16:creationId xmlns:a16="http://schemas.microsoft.com/office/drawing/2014/main" id="{4D9F715F-190E-4E4E-9640-25297CD46F7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3" name="グループ化 192">
              <a:extLst>
                <a:ext uri="{FF2B5EF4-FFF2-40B4-BE49-F238E27FC236}">
                  <a16:creationId xmlns:a16="http://schemas.microsoft.com/office/drawing/2014/main" id="{A9A5978C-A4ED-435B-8E06-EB734CF3C3CF}"/>
                </a:ext>
              </a:extLst>
            </p:cNvPr>
            <p:cNvGrpSpPr/>
            <p:nvPr/>
          </p:nvGrpSpPr>
          <p:grpSpPr>
            <a:xfrm rot="10800000">
              <a:off x="5292080" y="2708920"/>
              <a:ext cx="720080" cy="720080"/>
              <a:chOff x="792000" y="2529000"/>
              <a:chExt cx="360000" cy="360000"/>
            </a:xfrm>
          </p:grpSpPr>
          <p:sp>
            <p:nvSpPr>
              <p:cNvPr id="201" name="楕円 200">
                <a:extLst>
                  <a:ext uri="{FF2B5EF4-FFF2-40B4-BE49-F238E27FC236}">
                    <a16:creationId xmlns:a16="http://schemas.microsoft.com/office/drawing/2014/main" id="{5E90B0DB-6E52-48D3-996D-4F34E921CC9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2" name="矢印: 下 201">
                <a:extLst>
                  <a:ext uri="{FF2B5EF4-FFF2-40B4-BE49-F238E27FC236}">
                    <a16:creationId xmlns:a16="http://schemas.microsoft.com/office/drawing/2014/main" id="{4FE6CF58-2D66-4609-9109-B30085910D7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4" name="グループ化 193">
              <a:extLst>
                <a:ext uri="{FF2B5EF4-FFF2-40B4-BE49-F238E27FC236}">
                  <a16:creationId xmlns:a16="http://schemas.microsoft.com/office/drawing/2014/main" id="{D26A5521-9481-4EBF-ADED-427750B09F56}"/>
                </a:ext>
              </a:extLst>
            </p:cNvPr>
            <p:cNvGrpSpPr/>
            <p:nvPr/>
          </p:nvGrpSpPr>
          <p:grpSpPr>
            <a:xfrm rot="10800000">
              <a:off x="3851920" y="2708920"/>
              <a:ext cx="720080" cy="720080"/>
              <a:chOff x="792000" y="2529000"/>
              <a:chExt cx="360000" cy="360000"/>
            </a:xfrm>
          </p:grpSpPr>
          <p:sp>
            <p:nvSpPr>
              <p:cNvPr id="199" name="楕円 198">
                <a:extLst>
                  <a:ext uri="{FF2B5EF4-FFF2-40B4-BE49-F238E27FC236}">
                    <a16:creationId xmlns:a16="http://schemas.microsoft.com/office/drawing/2014/main" id="{EE1A812A-9839-43DD-887D-84F089E5560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0" name="矢印: 下 199">
                <a:extLst>
                  <a:ext uri="{FF2B5EF4-FFF2-40B4-BE49-F238E27FC236}">
                    <a16:creationId xmlns:a16="http://schemas.microsoft.com/office/drawing/2014/main" id="{00D6ECED-09E6-413B-8558-10EF1E8BB32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5" name="直線コネクタ 194">
              <a:extLst>
                <a:ext uri="{FF2B5EF4-FFF2-40B4-BE49-F238E27FC236}">
                  <a16:creationId xmlns:a16="http://schemas.microsoft.com/office/drawing/2014/main" id="{B564E229-6F35-4ED3-8E23-B0523394206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D79F1C6-61DA-42CE-8608-D26141790D3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110564D6-9221-4A78-ABEF-BF2A5F022D2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直線コネクタ 197">
              <a:extLst>
                <a:ext uri="{FF2B5EF4-FFF2-40B4-BE49-F238E27FC236}">
                  <a16:creationId xmlns:a16="http://schemas.microsoft.com/office/drawing/2014/main" id="{70A96A55-4EB3-41EC-A0CC-128B500CAAC2}"/>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7" name="グループ化 206">
            <a:extLst>
              <a:ext uri="{FF2B5EF4-FFF2-40B4-BE49-F238E27FC236}">
                <a16:creationId xmlns:a16="http://schemas.microsoft.com/office/drawing/2014/main" id="{4886226B-038C-48B2-B799-AA0C6930C64F}"/>
              </a:ext>
            </a:extLst>
          </p:cNvPr>
          <p:cNvGrpSpPr/>
          <p:nvPr/>
        </p:nvGrpSpPr>
        <p:grpSpPr>
          <a:xfrm>
            <a:off x="2267744" y="5661248"/>
            <a:ext cx="720080" cy="720080"/>
            <a:chOff x="3851920" y="1268760"/>
            <a:chExt cx="2160240" cy="2160240"/>
          </a:xfrm>
        </p:grpSpPr>
        <p:grpSp>
          <p:nvGrpSpPr>
            <p:cNvPr id="208" name="グループ化 207">
              <a:extLst>
                <a:ext uri="{FF2B5EF4-FFF2-40B4-BE49-F238E27FC236}">
                  <a16:creationId xmlns:a16="http://schemas.microsoft.com/office/drawing/2014/main" id="{0BDC4871-A699-4863-A715-812A68D28104}"/>
                </a:ext>
              </a:extLst>
            </p:cNvPr>
            <p:cNvGrpSpPr/>
            <p:nvPr/>
          </p:nvGrpSpPr>
          <p:grpSpPr>
            <a:xfrm rot="10800000">
              <a:off x="3851920" y="1268760"/>
              <a:ext cx="720080" cy="720080"/>
              <a:chOff x="792000" y="2529000"/>
              <a:chExt cx="360000" cy="360000"/>
            </a:xfrm>
          </p:grpSpPr>
          <p:sp>
            <p:nvSpPr>
              <p:cNvPr id="222" name="楕円 221">
                <a:extLst>
                  <a:ext uri="{FF2B5EF4-FFF2-40B4-BE49-F238E27FC236}">
                    <a16:creationId xmlns:a16="http://schemas.microsoft.com/office/drawing/2014/main" id="{8A35565D-045F-4567-846A-B48C44E87D3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3" name="矢印: 下 222">
                <a:extLst>
                  <a:ext uri="{FF2B5EF4-FFF2-40B4-BE49-F238E27FC236}">
                    <a16:creationId xmlns:a16="http://schemas.microsoft.com/office/drawing/2014/main" id="{FE73F0F4-EA21-4BFF-B534-F96DE7EA88F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9" name="グループ化 208">
              <a:extLst>
                <a:ext uri="{FF2B5EF4-FFF2-40B4-BE49-F238E27FC236}">
                  <a16:creationId xmlns:a16="http://schemas.microsoft.com/office/drawing/2014/main" id="{C490E9B2-836E-49FA-8BF9-0F57C6DE3CB7}"/>
                </a:ext>
              </a:extLst>
            </p:cNvPr>
            <p:cNvGrpSpPr/>
            <p:nvPr/>
          </p:nvGrpSpPr>
          <p:grpSpPr>
            <a:xfrm rot="10800000">
              <a:off x="5292080" y="1268760"/>
              <a:ext cx="720080" cy="720080"/>
              <a:chOff x="792000" y="2529000"/>
              <a:chExt cx="360000" cy="360000"/>
            </a:xfrm>
          </p:grpSpPr>
          <p:sp>
            <p:nvSpPr>
              <p:cNvPr id="220" name="楕円 219">
                <a:extLst>
                  <a:ext uri="{FF2B5EF4-FFF2-40B4-BE49-F238E27FC236}">
                    <a16:creationId xmlns:a16="http://schemas.microsoft.com/office/drawing/2014/main" id="{CC87A552-A5D7-4B79-B02D-1C1D56C581A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1" name="矢印: 下 220">
                <a:extLst>
                  <a:ext uri="{FF2B5EF4-FFF2-40B4-BE49-F238E27FC236}">
                    <a16:creationId xmlns:a16="http://schemas.microsoft.com/office/drawing/2014/main" id="{D4E25482-9378-4441-969F-52438922BB2C}"/>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0" name="グループ化 209">
              <a:extLst>
                <a:ext uri="{FF2B5EF4-FFF2-40B4-BE49-F238E27FC236}">
                  <a16:creationId xmlns:a16="http://schemas.microsoft.com/office/drawing/2014/main" id="{72D5B054-F945-4653-AE92-39C45742D6B4}"/>
                </a:ext>
              </a:extLst>
            </p:cNvPr>
            <p:cNvGrpSpPr/>
            <p:nvPr/>
          </p:nvGrpSpPr>
          <p:grpSpPr>
            <a:xfrm rot="10800000">
              <a:off x="5292080" y="2708920"/>
              <a:ext cx="720080" cy="720080"/>
              <a:chOff x="792000" y="2529000"/>
              <a:chExt cx="360000" cy="360000"/>
            </a:xfrm>
          </p:grpSpPr>
          <p:sp>
            <p:nvSpPr>
              <p:cNvPr id="218" name="楕円 217">
                <a:extLst>
                  <a:ext uri="{FF2B5EF4-FFF2-40B4-BE49-F238E27FC236}">
                    <a16:creationId xmlns:a16="http://schemas.microsoft.com/office/drawing/2014/main" id="{505F7BF9-F8D9-4060-BCA2-441E04EE65F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9" name="矢印: 下 218">
                <a:extLst>
                  <a:ext uri="{FF2B5EF4-FFF2-40B4-BE49-F238E27FC236}">
                    <a16:creationId xmlns:a16="http://schemas.microsoft.com/office/drawing/2014/main" id="{AE8A267C-8FDF-4FFF-AEA2-4A783051795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1" name="グループ化 210">
              <a:extLst>
                <a:ext uri="{FF2B5EF4-FFF2-40B4-BE49-F238E27FC236}">
                  <a16:creationId xmlns:a16="http://schemas.microsoft.com/office/drawing/2014/main" id="{EE92EB60-6803-4D86-AA75-DA84684B56EE}"/>
                </a:ext>
              </a:extLst>
            </p:cNvPr>
            <p:cNvGrpSpPr/>
            <p:nvPr/>
          </p:nvGrpSpPr>
          <p:grpSpPr>
            <a:xfrm rot="10800000">
              <a:off x="3851920" y="2708920"/>
              <a:ext cx="720080" cy="720080"/>
              <a:chOff x="792000" y="2529000"/>
              <a:chExt cx="360000" cy="360000"/>
            </a:xfrm>
          </p:grpSpPr>
          <p:sp>
            <p:nvSpPr>
              <p:cNvPr id="216" name="楕円 215">
                <a:extLst>
                  <a:ext uri="{FF2B5EF4-FFF2-40B4-BE49-F238E27FC236}">
                    <a16:creationId xmlns:a16="http://schemas.microsoft.com/office/drawing/2014/main" id="{97E0A71C-517E-4484-B561-41F3BAC08A7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7" name="矢印: 下 216">
                <a:extLst>
                  <a:ext uri="{FF2B5EF4-FFF2-40B4-BE49-F238E27FC236}">
                    <a16:creationId xmlns:a16="http://schemas.microsoft.com/office/drawing/2014/main" id="{F3615812-CC65-4982-8610-C3AC40EF38C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2" name="直線コネクタ 211">
              <a:extLst>
                <a:ext uri="{FF2B5EF4-FFF2-40B4-BE49-F238E27FC236}">
                  <a16:creationId xmlns:a16="http://schemas.microsoft.com/office/drawing/2014/main" id="{B8248A1F-71B8-424C-AE03-259E18A890C5}"/>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2291A468-A513-44D9-88E0-2BD46F4FED48}"/>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18F2C4DB-9979-4A1F-9020-43A3F79887F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C045226C-4B0A-4B7E-A5DC-842B965F6C7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4" name="グループ化 223">
            <a:extLst>
              <a:ext uri="{FF2B5EF4-FFF2-40B4-BE49-F238E27FC236}">
                <a16:creationId xmlns:a16="http://schemas.microsoft.com/office/drawing/2014/main" id="{C72EE13B-63D3-4B7E-B521-A85FF4209080}"/>
              </a:ext>
            </a:extLst>
          </p:cNvPr>
          <p:cNvGrpSpPr/>
          <p:nvPr/>
        </p:nvGrpSpPr>
        <p:grpSpPr>
          <a:xfrm rot="10800000">
            <a:off x="3131840" y="5661248"/>
            <a:ext cx="720080" cy="720080"/>
            <a:chOff x="3851920" y="1268760"/>
            <a:chExt cx="2160240" cy="2160240"/>
          </a:xfrm>
        </p:grpSpPr>
        <p:grpSp>
          <p:nvGrpSpPr>
            <p:cNvPr id="225" name="グループ化 224">
              <a:extLst>
                <a:ext uri="{FF2B5EF4-FFF2-40B4-BE49-F238E27FC236}">
                  <a16:creationId xmlns:a16="http://schemas.microsoft.com/office/drawing/2014/main" id="{F70F6A39-E06F-4FFD-8546-9A126FD58B99}"/>
                </a:ext>
              </a:extLst>
            </p:cNvPr>
            <p:cNvGrpSpPr/>
            <p:nvPr/>
          </p:nvGrpSpPr>
          <p:grpSpPr>
            <a:xfrm rot="10800000">
              <a:off x="3851920" y="1268760"/>
              <a:ext cx="720080" cy="720080"/>
              <a:chOff x="792000" y="2529000"/>
              <a:chExt cx="360000" cy="360000"/>
            </a:xfrm>
          </p:grpSpPr>
          <p:sp>
            <p:nvSpPr>
              <p:cNvPr id="239" name="楕円 238">
                <a:extLst>
                  <a:ext uri="{FF2B5EF4-FFF2-40B4-BE49-F238E27FC236}">
                    <a16:creationId xmlns:a16="http://schemas.microsoft.com/office/drawing/2014/main" id="{64B4B6C9-E4F6-4309-92D3-11F14ECA051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0" name="矢印: 下 239">
                <a:extLst>
                  <a:ext uri="{FF2B5EF4-FFF2-40B4-BE49-F238E27FC236}">
                    <a16:creationId xmlns:a16="http://schemas.microsoft.com/office/drawing/2014/main" id="{35728DBA-8A21-40C2-9C9A-80C3A52B3F4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6" name="グループ化 225">
              <a:extLst>
                <a:ext uri="{FF2B5EF4-FFF2-40B4-BE49-F238E27FC236}">
                  <a16:creationId xmlns:a16="http://schemas.microsoft.com/office/drawing/2014/main" id="{40C0CB84-B3CD-4CFE-BC6B-CEDC5A4D4BC8}"/>
                </a:ext>
              </a:extLst>
            </p:cNvPr>
            <p:cNvGrpSpPr/>
            <p:nvPr/>
          </p:nvGrpSpPr>
          <p:grpSpPr>
            <a:xfrm rot="10800000">
              <a:off x="5292080" y="1268760"/>
              <a:ext cx="720080" cy="720080"/>
              <a:chOff x="792000" y="2529000"/>
              <a:chExt cx="360000" cy="360000"/>
            </a:xfrm>
          </p:grpSpPr>
          <p:sp>
            <p:nvSpPr>
              <p:cNvPr id="237" name="楕円 236">
                <a:extLst>
                  <a:ext uri="{FF2B5EF4-FFF2-40B4-BE49-F238E27FC236}">
                    <a16:creationId xmlns:a16="http://schemas.microsoft.com/office/drawing/2014/main" id="{BF578797-6867-4AA9-8423-7BC044866E1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8" name="矢印: 下 237">
                <a:extLst>
                  <a:ext uri="{FF2B5EF4-FFF2-40B4-BE49-F238E27FC236}">
                    <a16:creationId xmlns:a16="http://schemas.microsoft.com/office/drawing/2014/main" id="{99239D41-9FC1-4944-981C-D86874FB2D5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7" name="グループ化 226">
              <a:extLst>
                <a:ext uri="{FF2B5EF4-FFF2-40B4-BE49-F238E27FC236}">
                  <a16:creationId xmlns:a16="http://schemas.microsoft.com/office/drawing/2014/main" id="{800AA5EE-70D5-43A2-AB62-B3823FFF1FCC}"/>
                </a:ext>
              </a:extLst>
            </p:cNvPr>
            <p:cNvGrpSpPr/>
            <p:nvPr/>
          </p:nvGrpSpPr>
          <p:grpSpPr>
            <a:xfrm rot="10800000">
              <a:off x="5292080" y="2708920"/>
              <a:ext cx="720080" cy="720080"/>
              <a:chOff x="792000" y="2529000"/>
              <a:chExt cx="360000" cy="360000"/>
            </a:xfrm>
          </p:grpSpPr>
          <p:sp>
            <p:nvSpPr>
              <p:cNvPr id="235" name="楕円 234">
                <a:extLst>
                  <a:ext uri="{FF2B5EF4-FFF2-40B4-BE49-F238E27FC236}">
                    <a16:creationId xmlns:a16="http://schemas.microsoft.com/office/drawing/2014/main" id="{F23AA7D8-CBB2-4F4C-B30A-1EBE39BE616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6" name="矢印: 下 235">
                <a:extLst>
                  <a:ext uri="{FF2B5EF4-FFF2-40B4-BE49-F238E27FC236}">
                    <a16:creationId xmlns:a16="http://schemas.microsoft.com/office/drawing/2014/main" id="{1106F496-E551-4029-9289-B7DE2B6A707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8" name="グループ化 227">
              <a:extLst>
                <a:ext uri="{FF2B5EF4-FFF2-40B4-BE49-F238E27FC236}">
                  <a16:creationId xmlns:a16="http://schemas.microsoft.com/office/drawing/2014/main" id="{C7DDF5ED-338B-4A38-9941-A0555908EA13}"/>
                </a:ext>
              </a:extLst>
            </p:cNvPr>
            <p:cNvGrpSpPr/>
            <p:nvPr/>
          </p:nvGrpSpPr>
          <p:grpSpPr>
            <a:xfrm rot="10800000">
              <a:off x="3851920" y="2708920"/>
              <a:ext cx="720080" cy="720080"/>
              <a:chOff x="792000" y="2529000"/>
              <a:chExt cx="360000" cy="360000"/>
            </a:xfrm>
          </p:grpSpPr>
          <p:sp>
            <p:nvSpPr>
              <p:cNvPr id="233" name="楕円 232">
                <a:extLst>
                  <a:ext uri="{FF2B5EF4-FFF2-40B4-BE49-F238E27FC236}">
                    <a16:creationId xmlns:a16="http://schemas.microsoft.com/office/drawing/2014/main" id="{EB3D405A-68F8-4C9C-B1EB-D583E81E856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4" name="矢印: 下 233">
                <a:extLst>
                  <a:ext uri="{FF2B5EF4-FFF2-40B4-BE49-F238E27FC236}">
                    <a16:creationId xmlns:a16="http://schemas.microsoft.com/office/drawing/2014/main" id="{4778D4F7-88B1-47A3-94B2-4C997D9374B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29" name="直線コネクタ 228">
              <a:extLst>
                <a:ext uri="{FF2B5EF4-FFF2-40B4-BE49-F238E27FC236}">
                  <a16:creationId xmlns:a16="http://schemas.microsoft.com/office/drawing/2014/main" id="{8D2DCE38-74F9-4DCB-8615-FA52D3079CEC}"/>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77DF0B7D-E24B-437C-BDE1-FEF8D8AAD7F2}"/>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B2CBC3A0-D8CD-4713-9A90-EB60C1D702D3}"/>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2" name="直線コネクタ 231">
              <a:extLst>
                <a:ext uri="{FF2B5EF4-FFF2-40B4-BE49-F238E27FC236}">
                  <a16:creationId xmlns:a16="http://schemas.microsoft.com/office/drawing/2014/main" id="{C006848B-B6C5-40A1-B0C7-ED31E2F2449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1" name="グループ化 240">
            <a:extLst>
              <a:ext uri="{FF2B5EF4-FFF2-40B4-BE49-F238E27FC236}">
                <a16:creationId xmlns:a16="http://schemas.microsoft.com/office/drawing/2014/main" id="{FC1F6BA2-F3E9-455E-803F-3330861A87B5}"/>
              </a:ext>
            </a:extLst>
          </p:cNvPr>
          <p:cNvGrpSpPr/>
          <p:nvPr/>
        </p:nvGrpSpPr>
        <p:grpSpPr>
          <a:xfrm>
            <a:off x="2267744" y="2780928"/>
            <a:ext cx="720080" cy="720080"/>
            <a:chOff x="3851920" y="1268760"/>
            <a:chExt cx="2160240" cy="2160240"/>
          </a:xfrm>
        </p:grpSpPr>
        <p:grpSp>
          <p:nvGrpSpPr>
            <p:cNvPr id="242" name="グループ化 241">
              <a:extLst>
                <a:ext uri="{FF2B5EF4-FFF2-40B4-BE49-F238E27FC236}">
                  <a16:creationId xmlns:a16="http://schemas.microsoft.com/office/drawing/2014/main" id="{78CB9D36-5AE5-4FBF-9828-43DFCAF6DC47}"/>
                </a:ext>
              </a:extLst>
            </p:cNvPr>
            <p:cNvGrpSpPr/>
            <p:nvPr/>
          </p:nvGrpSpPr>
          <p:grpSpPr>
            <a:xfrm rot="10800000">
              <a:off x="3851920" y="1268760"/>
              <a:ext cx="720080" cy="720080"/>
              <a:chOff x="792000" y="2529000"/>
              <a:chExt cx="360000" cy="360000"/>
            </a:xfrm>
          </p:grpSpPr>
          <p:sp>
            <p:nvSpPr>
              <p:cNvPr id="256" name="楕円 255">
                <a:extLst>
                  <a:ext uri="{FF2B5EF4-FFF2-40B4-BE49-F238E27FC236}">
                    <a16:creationId xmlns:a16="http://schemas.microsoft.com/office/drawing/2014/main" id="{9DF52CFC-F9AA-4FC1-84E9-3EC05560F09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7" name="矢印: 下 256">
                <a:extLst>
                  <a:ext uri="{FF2B5EF4-FFF2-40B4-BE49-F238E27FC236}">
                    <a16:creationId xmlns:a16="http://schemas.microsoft.com/office/drawing/2014/main" id="{51E70611-E8B8-4100-9F0D-DF8C9DF0C7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3" name="グループ化 242">
              <a:extLst>
                <a:ext uri="{FF2B5EF4-FFF2-40B4-BE49-F238E27FC236}">
                  <a16:creationId xmlns:a16="http://schemas.microsoft.com/office/drawing/2014/main" id="{29BA477D-D593-464A-B95B-BBE104D8853B}"/>
                </a:ext>
              </a:extLst>
            </p:cNvPr>
            <p:cNvGrpSpPr/>
            <p:nvPr/>
          </p:nvGrpSpPr>
          <p:grpSpPr>
            <a:xfrm rot="10800000">
              <a:off x="5292080" y="1268760"/>
              <a:ext cx="720080" cy="720080"/>
              <a:chOff x="792000" y="2529000"/>
              <a:chExt cx="360000" cy="360000"/>
            </a:xfrm>
          </p:grpSpPr>
          <p:sp>
            <p:nvSpPr>
              <p:cNvPr id="254" name="楕円 253">
                <a:extLst>
                  <a:ext uri="{FF2B5EF4-FFF2-40B4-BE49-F238E27FC236}">
                    <a16:creationId xmlns:a16="http://schemas.microsoft.com/office/drawing/2014/main" id="{018A9925-6A93-4DA5-AE5D-29772B88804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5" name="矢印: 下 254">
                <a:extLst>
                  <a:ext uri="{FF2B5EF4-FFF2-40B4-BE49-F238E27FC236}">
                    <a16:creationId xmlns:a16="http://schemas.microsoft.com/office/drawing/2014/main" id="{FA344196-06D5-4353-94BA-B4D1D2D36DCB}"/>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4" name="グループ化 243">
              <a:extLst>
                <a:ext uri="{FF2B5EF4-FFF2-40B4-BE49-F238E27FC236}">
                  <a16:creationId xmlns:a16="http://schemas.microsoft.com/office/drawing/2014/main" id="{0CD36764-1288-475C-B3BC-C9492E1FD763}"/>
                </a:ext>
              </a:extLst>
            </p:cNvPr>
            <p:cNvGrpSpPr/>
            <p:nvPr/>
          </p:nvGrpSpPr>
          <p:grpSpPr>
            <a:xfrm rot="10800000">
              <a:off x="5292080" y="2708920"/>
              <a:ext cx="720080" cy="720080"/>
              <a:chOff x="792000" y="2529000"/>
              <a:chExt cx="360000" cy="360000"/>
            </a:xfrm>
          </p:grpSpPr>
          <p:sp>
            <p:nvSpPr>
              <p:cNvPr id="252" name="楕円 251">
                <a:extLst>
                  <a:ext uri="{FF2B5EF4-FFF2-40B4-BE49-F238E27FC236}">
                    <a16:creationId xmlns:a16="http://schemas.microsoft.com/office/drawing/2014/main" id="{9E9F8FD1-1115-4C8F-9F32-4E6A7CECA1A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3" name="矢印: 下 252">
                <a:extLst>
                  <a:ext uri="{FF2B5EF4-FFF2-40B4-BE49-F238E27FC236}">
                    <a16:creationId xmlns:a16="http://schemas.microsoft.com/office/drawing/2014/main" id="{54A92F00-5E3B-413F-8508-E23057F8271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5" name="グループ化 244">
              <a:extLst>
                <a:ext uri="{FF2B5EF4-FFF2-40B4-BE49-F238E27FC236}">
                  <a16:creationId xmlns:a16="http://schemas.microsoft.com/office/drawing/2014/main" id="{2682362A-B33D-4E04-AC0D-3D080C35A570}"/>
                </a:ext>
              </a:extLst>
            </p:cNvPr>
            <p:cNvGrpSpPr/>
            <p:nvPr/>
          </p:nvGrpSpPr>
          <p:grpSpPr>
            <a:xfrm rot="10800000">
              <a:off x="3851920" y="2708920"/>
              <a:ext cx="720080" cy="720080"/>
              <a:chOff x="792000" y="2529000"/>
              <a:chExt cx="360000" cy="360000"/>
            </a:xfrm>
          </p:grpSpPr>
          <p:sp>
            <p:nvSpPr>
              <p:cNvPr id="250" name="楕円 249">
                <a:extLst>
                  <a:ext uri="{FF2B5EF4-FFF2-40B4-BE49-F238E27FC236}">
                    <a16:creationId xmlns:a16="http://schemas.microsoft.com/office/drawing/2014/main" id="{961A5BAB-50D7-4032-97D4-11415788CB7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1" name="矢印: 下 250">
                <a:extLst>
                  <a:ext uri="{FF2B5EF4-FFF2-40B4-BE49-F238E27FC236}">
                    <a16:creationId xmlns:a16="http://schemas.microsoft.com/office/drawing/2014/main" id="{DC82B5EE-7644-47F8-86EB-9C12AB1A691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6" name="直線コネクタ 245">
              <a:extLst>
                <a:ext uri="{FF2B5EF4-FFF2-40B4-BE49-F238E27FC236}">
                  <a16:creationId xmlns:a16="http://schemas.microsoft.com/office/drawing/2014/main" id="{E12D580E-6D4E-4BFF-8B1C-D4EC1433E250}"/>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7" name="直線コネクタ 246">
              <a:extLst>
                <a:ext uri="{FF2B5EF4-FFF2-40B4-BE49-F238E27FC236}">
                  <a16:creationId xmlns:a16="http://schemas.microsoft.com/office/drawing/2014/main" id="{7B5B891F-53E4-41CE-A9F4-DF5D5B96C33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31B475E-1445-4C3F-9A61-AE8F11144F6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F9CAA9F9-61B8-4C90-92D1-C252A0CC30A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8" name="グループ化 257">
            <a:extLst>
              <a:ext uri="{FF2B5EF4-FFF2-40B4-BE49-F238E27FC236}">
                <a16:creationId xmlns:a16="http://schemas.microsoft.com/office/drawing/2014/main" id="{4153F83F-A59D-4730-955D-5E7ECC763731}"/>
              </a:ext>
            </a:extLst>
          </p:cNvPr>
          <p:cNvGrpSpPr/>
          <p:nvPr/>
        </p:nvGrpSpPr>
        <p:grpSpPr>
          <a:xfrm rot="10800000">
            <a:off x="3131840" y="2780928"/>
            <a:ext cx="720080" cy="720080"/>
            <a:chOff x="3851920" y="1268760"/>
            <a:chExt cx="2160240" cy="2160240"/>
          </a:xfrm>
        </p:grpSpPr>
        <p:grpSp>
          <p:nvGrpSpPr>
            <p:cNvPr id="259" name="グループ化 258">
              <a:extLst>
                <a:ext uri="{FF2B5EF4-FFF2-40B4-BE49-F238E27FC236}">
                  <a16:creationId xmlns:a16="http://schemas.microsoft.com/office/drawing/2014/main" id="{C2A7926B-18C3-410E-91FE-A3A42B9AF39D}"/>
                </a:ext>
              </a:extLst>
            </p:cNvPr>
            <p:cNvGrpSpPr/>
            <p:nvPr/>
          </p:nvGrpSpPr>
          <p:grpSpPr>
            <a:xfrm rot="10800000">
              <a:off x="3851920" y="1268760"/>
              <a:ext cx="720080" cy="720080"/>
              <a:chOff x="792000" y="2529000"/>
              <a:chExt cx="360000" cy="360000"/>
            </a:xfrm>
          </p:grpSpPr>
          <p:sp>
            <p:nvSpPr>
              <p:cNvPr id="273" name="楕円 272">
                <a:extLst>
                  <a:ext uri="{FF2B5EF4-FFF2-40B4-BE49-F238E27FC236}">
                    <a16:creationId xmlns:a16="http://schemas.microsoft.com/office/drawing/2014/main" id="{0447DD2A-A8E6-4BC7-8CDB-FDF07A1DA69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4" name="矢印: 下 273">
                <a:extLst>
                  <a:ext uri="{FF2B5EF4-FFF2-40B4-BE49-F238E27FC236}">
                    <a16:creationId xmlns:a16="http://schemas.microsoft.com/office/drawing/2014/main" id="{F2108D73-97AF-411D-A2E7-0EC2DDBCE1B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0" name="グループ化 259">
              <a:extLst>
                <a:ext uri="{FF2B5EF4-FFF2-40B4-BE49-F238E27FC236}">
                  <a16:creationId xmlns:a16="http://schemas.microsoft.com/office/drawing/2014/main" id="{CC1A064D-8679-4083-A101-2CA178051F94}"/>
                </a:ext>
              </a:extLst>
            </p:cNvPr>
            <p:cNvGrpSpPr/>
            <p:nvPr/>
          </p:nvGrpSpPr>
          <p:grpSpPr>
            <a:xfrm rot="10800000">
              <a:off x="5292080" y="1268760"/>
              <a:ext cx="720080" cy="720080"/>
              <a:chOff x="792000" y="2529000"/>
              <a:chExt cx="360000" cy="360000"/>
            </a:xfrm>
          </p:grpSpPr>
          <p:sp>
            <p:nvSpPr>
              <p:cNvPr id="271" name="楕円 270">
                <a:extLst>
                  <a:ext uri="{FF2B5EF4-FFF2-40B4-BE49-F238E27FC236}">
                    <a16:creationId xmlns:a16="http://schemas.microsoft.com/office/drawing/2014/main" id="{2600612B-1115-441A-A0F0-2C1C18455F3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2" name="矢印: 下 271">
                <a:extLst>
                  <a:ext uri="{FF2B5EF4-FFF2-40B4-BE49-F238E27FC236}">
                    <a16:creationId xmlns:a16="http://schemas.microsoft.com/office/drawing/2014/main" id="{2EE8CB67-1DD5-4EE8-8619-5163AC8C6492}"/>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1" name="グループ化 260">
              <a:extLst>
                <a:ext uri="{FF2B5EF4-FFF2-40B4-BE49-F238E27FC236}">
                  <a16:creationId xmlns:a16="http://schemas.microsoft.com/office/drawing/2014/main" id="{9877981F-EA3B-4FA2-B6B3-83F820EA38CB}"/>
                </a:ext>
              </a:extLst>
            </p:cNvPr>
            <p:cNvGrpSpPr/>
            <p:nvPr/>
          </p:nvGrpSpPr>
          <p:grpSpPr>
            <a:xfrm rot="10800000">
              <a:off x="5292080" y="2708920"/>
              <a:ext cx="720080" cy="720080"/>
              <a:chOff x="792000" y="2529000"/>
              <a:chExt cx="360000" cy="360000"/>
            </a:xfrm>
          </p:grpSpPr>
          <p:sp>
            <p:nvSpPr>
              <p:cNvPr id="269" name="楕円 268">
                <a:extLst>
                  <a:ext uri="{FF2B5EF4-FFF2-40B4-BE49-F238E27FC236}">
                    <a16:creationId xmlns:a16="http://schemas.microsoft.com/office/drawing/2014/main" id="{569CE86C-517A-45F2-AA42-4D11DCBAFBF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0" name="矢印: 下 269">
                <a:extLst>
                  <a:ext uri="{FF2B5EF4-FFF2-40B4-BE49-F238E27FC236}">
                    <a16:creationId xmlns:a16="http://schemas.microsoft.com/office/drawing/2014/main" id="{CA584680-719C-461D-A388-8405DF95DEC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2" name="グループ化 261">
              <a:extLst>
                <a:ext uri="{FF2B5EF4-FFF2-40B4-BE49-F238E27FC236}">
                  <a16:creationId xmlns:a16="http://schemas.microsoft.com/office/drawing/2014/main" id="{871CC0AD-B087-4A1E-AC58-71A94BCE17D3}"/>
                </a:ext>
              </a:extLst>
            </p:cNvPr>
            <p:cNvGrpSpPr/>
            <p:nvPr/>
          </p:nvGrpSpPr>
          <p:grpSpPr>
            <a:xfrm rot="10800000">
              <a:off x="3851920" y="2708920"/>
              <a:ext cx="720080" cy="720080"/>
              <a:chOff x="792000" y="2529000"/>
              <a:chExt cx="360000" cy="360000"/>
            </a:xfrm>
          </p:grpSpPr>
          <p:sp>
            <p:nvSpPr>
              <p:cNvPr id="267" name="楕円 266">
                <a:extLst>
                  <a:ext uri="{FF2B5EF4-FFF2-40B4-BE49-F238E27FC236}">
                    <a16:creationId xmlns:a16="http://schemas.microsoft.com/office/drawing/2014/main" id="{DDC8D44B-A7D8-4407-AAC4-BAA20360FBA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8" name="矢印: 下 267">
                <a:extLst>
                  <a:ext uri="{FF2B5EF4-FFF2-40B4-BE49-F238E27FC236}">
                    <a16:creationId xmlns:a16="http://schemas.microsoft.com/office/drawing/2014/main" id="{3D2E6D88-A5BA-4CAE-9F1B-278EA8FBBC9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63" name="直線コネクタ 262">
              <a:extLst>
                <a:ext uri="{FF2B5EF4-FFF2-40B4-BE49-F238E27FC236}">
                  <a16:creationId xmlns:a16="http://schemas.microsoft.com/office/drawing/2014/main" id="{AC2D4250-7917-42AF-8C40-0744F4D56BFA}"/>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08C88482-B6AB-4FF9-ABE5-B18846D6E21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直線コネクタ 264">
              <a:extLst>
                <a:ext uri="{FF2B5EF4-FFF2-40B4-BE49-F238E27FC236}">
                  <a16:creationId xmlns:a16="http://schemas.microsoft.com/office/drawing/2014/main" id="{015B3626-DB33-4F0A-883B-0D43108465B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6" name="直線コネクタ 265">
              <a:extLst>
                <a:ext uri="{FF2B5EF4-FFF2-40B4-BE49-F238E27FC236}">
                  <a16:creationId xmlns:a16="http://schemas.microsoft.com/office/drawing/2014/main" id="{5B8F6F13-062D-49FE-8DFE-53C442A950F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81" name="四角形: 角を丸くする 280">
            <a:extLst>
              <a:ext uri="{FF2B5EF4-FFF2-40B4-BE49-F238E27FC236}">
                <a16:creationId xmlns:a16="http://schemas.microsoft.com/office/drawing/2014/main" id="{92A15FA9-A8D7-4E7E-BD11-7A5F532682AA}"/>
              </a:ext>
            </a:extLst>
          </p:cNvPr>
          <p:cNvSpPr/>
          <p:nvPr/>
        </p:nvSpPr>
        <p:spPr>
          <a:xfrm>
            <a:off x="323528" y="2636912"/>
            <a:ext cx="3744416" cy="3888432"/>
          </a:xfrm>
          <a:prstGeom prst="roundRect">
            <a:avLst>
              <a:gd name="adj" fmla="val 7837"/>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82" name="テキスト ボックス 281">
                <a:extLst>
                  <a:ext uri="{FF2B5EF4-FFF2-40B4-BE49-F238E27FC236}">
                    <a16:creationId xmlns:a16="http://schemas.microsoft.com/office/drawing/2014/main" id="{4C90E401-0F17-4103-9B13-F3CBB89C0C27}"/>
                  </a:ext>
                </a:extLst>
              </p:cNvPr>
              <p:cNvSpPr txBox="1"/>
              <p:nvPr/>
            </p:nvSpPr>
            <p:spPr>
              <a:xfrm>
                <a:off x="467544" y="1052736"/>
                <a:ext cx="5889754" cy="1015663"/>
              </a:xfrm>
              <a:prstGeom prst="rect">
                <a:avLst/>
              </a:prstGeom>
              <a:noFill/>
            </p:spPr>
            <p:txBody>
              <a:bodyPr wrap="none" rtlCol="0">
                <a:spAutoFit/>
              </a:bodyPr>
              <a:lstStyle/>
              <a:p>
                <a:pPr marL="457200" indent="-457200">
                  <a:buFont typeface="+mj-lt"/>
                  <a:buAutoNum type="arabicPeriod"/>
                </a:pPr>
                <a:r>
                  <a:rPr lang="ja-JP" altLang="en-US" sz="2000"/>
                  <a:t>全ての可能な状態から無作為に一つ選ぶ</a:t>
                </a:r>
                <a:endParaRPr lang="en-US" altLang="ja-JP" sz="2000"/>
              </a:p>
              <a:p>
                <a:pPr marL="457200" indent="-457200">
                  <a:buFont typeface="+mj-lt"/>
                  <a:buAutoNum type="arabicPeriod"/>
                </a:pPr>
                <a:r>
                  <a:rPr kumimoji="1" lang="ja-JP" altLang="en-US" sz="2000"/>
                  <a:t>その状態のエネルギー</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𝐸</m:t>
                        </m:r>
                      </m:e>
                      <m:sub>
                        <m:r>
                          <a:rPr kumimoji="1" lang="en-US" altLang="ja-JP" sz="2000" b="0" i="1" smtClean="0">
                            <a:latin typeface="Cambria Math" panose="02040503050406030204" pitchFamily="18" charset="0"/>
                          </a:rPr>
                          <m:t>𝑖</m:t>
                        </m:r>
                      </m:sub>
                    </m:sSub>
                    <m:r>
                      <a:rPr lang="ja-JP" altLang="en-US" sz="2000" i="1">
                        <a:latin typeface="Cambria Math" panose="02040503050406030204" pitchFamily="18" charset="0"/>
                      </a:rPr>
                      <m:t>と</m:t>
                    </m:r>
                  </m:oMath>
                </a14:m>
                <a:r>
                  <a:rPr kumimoji="1" lang="ja-JP" altLang="en-US" sz="2000"/>
                  <a:t>重み</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𝑖</m:t>
                        </m:r>
                      </m:sub>
                    </m:sSub>
                    <m:r>
                      <a:rPr lang="ja-JP" altLang="en-US" sz="2000" i="1">
                        <a:latin typeface="Cambria Math" panose="02040503050406030204" pitchFamily="18" charset="0"/>
                      </a:rPr>
                      <m:t>を</m:t>
                    </m:r>
                  </m:oMath>
                </a14:m>
                <a:r>
                  <a:rPr kumimoji="1" lang="ja-JP" altLang="en-US" sz="2000"/>
                  <a:t>計算する</a:t>
                </a:r>
                <a:endParaRPr lang="en-US" altLang="ja-JP" sz="2000"/>
              </a:p>
              <a:p>
                <a:pPr marL="457200" indent="-457200">
                  <a:buFont typeface="+mj-lt"/>
                  <a:buAutoNum type="arabicPeriod"/>
                </a:pPr>
                <a:r>
                  <a:rPr kumimoji="1" lang="en-US" altLang="ja-JP" sz="2000"/>
                  <a:t>1-2</a:t>
                </a:r>
                <a:r>
                  <a:rPr kumimoji="1" lang="ja-JP" altLang="en-US" sz="2000"/>
                  <a:t>を繰り返し、重み付きで平均をとる</a:t>
                </a:r>
                <a:endParaRPr kumimoji="1" lang="en-US" altLang="ja-JP" sz="2000"/>
              </a:p>
            </p:txBody>
          </p:sp>
        </mc:Choice>
        <mc:Fallback xmlns="">
          <p:sp>
            <p:nvSpPr>
              <p:cNvPr id="282" name="テキスト ボックス 281">
                <a:extLst>
                  <a:ext uri="{FF2B5EF4-FFF2-40B4-BE49-F238E27FC236}">
                    <a16:creationId xmlns:a16="http://schemas.microsoft.com/office/drawing/2014/main" id="{4C90E401-0F17-4103-9B13-F3CBB89C0C27}"/>
                  </a:ext>
                </a:extLst>
              </p:cNvPr>
              <p:cNvSpPr txBox="1">
                <a:spLocks noRot="1" noChangeAspect="1" noMove="1" noResize="1" noEditPoints="1" noAdjustHandles="1" noChangeArrowheads="1" noChangeShapeType="1" noTextEdit="1"/>
              </p:cNvSpPr>
              <p:nvPr/>
            </p:nvSpPr>
            <p:spPr>
              <a:xfrm>
                <a:off x="467544" y="1052736"/>
                <a:ext cx="5889754" cy="1015663"/>
              </a:xfrm>
              <a:prstGeom prst="rect">
                <a:avLst/>
              </a:prstGeom>
              <a:blipFill>
                <a:blip r:embed="rId2"/>
                <a:stretch>
                  <a:fillRect l="-932" t="-4819" b="-10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3" name="テキスト ボックス 282">
                <a:extLst>
                  <a:ext uri="{FF2B5EF4-FFF2-40B4-BE49-F238E27FC236}">
                    <a16:creationId xmlns:a16="http://schemas.microsoft.com/office/drawing/2014/main" id="{ED923929-267F-4D9D-BC89-A6D144A30793}"/>
                  </a:ext>
                </a:extLst>
              </p:cNvPr>
              <p:cNvSpPr txBox="1"/>
              <p:nvPr/>
            </p:nvSpPr>
            <p:spPr>
              <a:xfrm>
                <a:off x="4355976" y="3212976"/>
                <a:ext cx="4288353" cy="1015663"/>
              </a:xfrm>
              <a:prstGeom prst="rect">
                <a:avLst/>
              </a:prstGeom>
              <a:noFill/>
            </p:spPr>
            <p:txBody>
              <a:bodyPr wrap="none" rtlCol="0">
                <a:spAutoFit/>
              </a:bodyPr>
              <a:lstStyle/>
              <a:p>
                <a:r>
                  <a:rPr kumimoji="1" lang="ja-JP" altLang="en-US" sz="2000"/>
                  <a:t>スピンが</a:t>
                </a:r>
                <a14:m>
                  <m:oMath xmlns:m="http://schemas.openxmlformats.org/officeDocument/2006/math">
                    <m:r>
                      <a:rPr kumimoji="1" lang="en-US" altLang="ja-JP" sz="2000" b="0" i="1" smtClean="0">
                        <a:latin typeface="Cambria Math" panose="02040503050406030204" pitchFamily="18" charset="0"/>
                      </a:rPr>
                      <m:t>𝑁</m:t>
                    </m:r>
                    <m:r>
                      <a:rPr lang="ja-JP" altLang="en-US" sz="2000" i="1">
                        <a:latin typeface="Cambria Math" panose="02040503050406030204" pitchFamily="18" charset="0"/>
                      </a:rPr>
                      <m:t>個</m:t>
                    </m:r>
                  </m:oMath>
                </a14:m>
                <a:r>
                  <a:rPr kumimoji="1" lang="ja-JP" altLang="en-US" sz="2000"/>
                  <a:t>なら、状態は</a:t>
                </a:r>
                <a14:m>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2</m:t>
                        </m:r>
                      </m:e>
                      <m:sup>
                        <m:r>
                          <a:rPr kumimoji="1" lang="en-US" altLang="ja-JP" sz="2000" b="0" i="1" smtClean="0">
                            <a:latin typeface="Cambria Math" panose="02040503050406030204" pitchFamily="18" charset="0"/>
                          </a:rPr>
                          <m:t>𝑁</m:t>
                        </m:r>
                      </m:sup>
                    </m:sSup>
                    <m:r>
                      <a:rPr lang="ja-JP" altLang="en-US" sz="2000" i="1">
                        <a:latin typeface="Cambria Math" panose="02040503050406030204" pitchFamily="18" charset="0"/>
                      </a:rPr>
                      <m:t>個</m:t>
                    </m:r>
                  </m:oMath>
                </a14:m>
                <a:endParaRPr kumimoji="1" lang="en-US" altLang="ja-JP" sz="2000"/>
              </a:p>
              <a:p>
                <a:r>
                  <a:rPr lang="ja-JP" altLang="en-US" sz="2000"/>
                  <a:t>ほとんどの状態は重みが小さいので</a:t>
                </a:r>
                <a:endParaRPr lang="en-US" altLang="ja-JP" sz="2000"/>
              </a:p>
              <a:p>
                <a:r>
                  <a:rPr lang="ja-JP" altLang="en-US" sz="2000"/>
                  <a:t>サンプリング効率が悪い</a:t>
                </a:r>
                <a:endParaRPr lang="en-US" altLang="ja-JP" sz="2000"/>
              </a:p>
            </p:txBody>
          </p:sp>
        </mc:Choice>
        <mc:Fallback xmlns="">
          <p:sp>
            <p:nvSpPr>
              <p:cNvPr id="283" name="テキスト ボックス 282">
                <a:extLst>
                  <a:ext uri="{FF2B5EF4-FFF2-40B4-BE49-F238E27FC236}">
                    <a16:creationId xmlns:a16="http://schemas.microsoft.com/office/drawing/2014/main" id="{ED923929-267F-4D9D-BC89-A6D144A30793}"/>
                  </a:ext>
                </a:extLst>
              </p:cNvPr>
              <p:cNvSpPr txBox="1">
                <a:spLocks noRot="1" noChangeAspect="1" noMove="1" noResize="1" noEditPoints="1" noAdjustHandles="1" noChangeArrowheads="1" noChangeShapeType="1" noTextEdit="1"/>
              </p:cNvSpPr>
              <p:nvPr/>
            </p:nvSpPr>
            <p:spPr>
              <a:xfrm>
                <a:off x="4355976" y="3212976"/>
                <a:ext cx="4288353" cy="1015663"/>
              </a:xfrm>
              <a:prstGeom prst="rect">
                <a:avLst/>
              </a:prstGeom>
              <a:blipFill>
                <a:blip r:embed="rId3"/>
                <a:stretch>
                  <a:fillRect l="-1565" t="-4192" r="-569" b="-8383"/>
                </a:stretch>
              </a:blipFill>
            </p:spPr>
            <p:txBody>
              <a:bodyPr/>
              <a:lstStyle/>
              <a:p>
                <a:r>
                  <a:rPr lang="ja-JP" altLang="en-US">
                    <a:noFill/>
                  </a:rPr>
                  <a:t> </a:t>
                </a:r>
              </a:p>
            </p:txBody>
          </p:sp>
        </mc:Fallback>
      </mc:AlternateContent>
      <p:sp>
        <p:nvSpPr>
          <p:cNvPr id="284" name="矢印: 右 283">
            <a:extLst>
              <a:ext uri="{FF2B5EF4-FFF2-40B4-BE49-F238E27FC236}">
                <a16:creationId xmlns:a16="http://schemas.microsoft.com/office/drawing/2014/main" id="{AFB7997A-416F-4B2E-A38F-B50A3930690C}"/>
              </a:ext>
            </a:extLst>
          </p:cNvPr>
          <p:cNvSpPr/>
          <p:nvPr/>
        </p:nvSpPr>
        <p:spPr>
          <a:xfrm>
            <a:off x="4427984" y="5589240"/>
            <a:ext cx="504056"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テキスト ボックス 284">
            <a:extLst>
              <a:ext uri="{FF2B5EF4-FFF2-40B4-BE49-F238E27FC236}">
                <a16:creationId xmlns:a16="http://schemas.microsoft.com/office/drawing/2014/main" id="{FDF004A0-6D12-45C8-A9EF-D6E681560B09}"/>
              </a:ext>
            </a:extLst>
          </p:cNvPr>
          <p:cNvSpPr txBox="1"/>
          <p:nvPr/>
        </p:nvSpPr>
        <p:spPr>
          <a:xfrm>
            <a:off x="5058921" y="5651956"/>
            <a:ext cx="3185487" cy="369332"/>
          </a:xfrm>
          <a:prstGeom prst="rect">
            <a:avLst/>
          </a:prstGeom>
          <a:noFill/>
        </p:spPr>
        <p:txBody>
          <a:bodyPr wrap="none" rtlCol="0">
            <a:spAutoFit/>
          </a:bodyPr>
          <a:lstStyle/>
          <a:p>
            <a:r>
              <a:rPr kumimoji="1" lang="ja-JP" altLang="en-US"/>
              <a:t>マルコフ連鎖モンテカルロ法</a:t>
            </a:r>
          </a:p>
        </p:txBody>
      </p:sp>
      <p:sp>
        <p:nvSpPr>
          <p:cNvPr id="286" name="テキスト ボックス 285">
            <a:extLst>
              <a:ext uri="{FF2B5EF4-FFF2-40B4-BE49-F238E27FC236}">
                <a16:creationId xmlns:a16="http://schemas.microsoft.com/office/drawing/2014/main" id="{669FD558-08B9-437B-9C7C-48D0529E9C17}"/>
              </a:ext>
            </a:extLst>
          </p:cNvPr>
          <p:cNvSpPr txBox="1"/>
          <p:nvPr/>
        </p:nvSpPr>
        <p:spPr>
          <a:xfrm>
            <a:off x="4139952" y="2204864"/>
            <a:ext cx="3185487" cy="369332"/>
          </a:xfrm>
          <a:prstGeom prst="rect">
            <a:avLst/>
          </a:prstGeom>
          <a:noFill/>
        </p:spPr>
        <p:txBody>
          <a:bodyPr wrap="none" rtlCol="0">
            <a:spAutoFit/>
          </a:bodyPr>
          <a:lstStyle/>
          <a:p>
            <a:r>
              <a:rPr kumimoji="1" lang="ja-JP" altLang="en-US"/>
              <a:t>この中から無作為に一つ選ぶ</a:t>
            </a:r>
          </a:p>
        </p:txBody>
      </p:sp>
      <p:cxnSp>
        <p:nvCxnSpPr>
          <p:cNvPr id="288" name="コネクタ: カギ線 287">
            <a:extLst>
              <a:ext uri="{FF2B5EF4-FFF2-40B4-BE49-F238E27FC236}">
                <a16:creationId xmlns:a16="http://schemas.microsoft.com/office/drawing/2014/main" id="{054CD713-C11F-4A97-B17F-03642F3D7BDE}"/>
              </a:ext>
            </a:extLst>
          </p:cNvPr>
          <p:cNvCxnSpPr>
            <a:cxnSpLocks/>
            <a:stCxn id="286" idx="1"/>
            <a:endCxn id="281" idx="0"/>
          </p:cNvCxnSpPr>
          <p:nvPr/>
        </p:nvCxnSpPr>
        <p:spPr>
          <a:xfrm rot="10800000" flipV="1">
            <a:off x="2195736" y="2389530"/>
            <a:ext cx="1944216" cy="247382"/>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67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695E4C7-8A7E-4805-A1B3-301394C67BFE}"/>
              </a:ext>
            </a:extLst>
          </p:cNvPr>
          <p:cNvSpPr>
            <a:spLocks noGrp="1"/>
          </p:cNvSpPr>
          <p:nvPr>
            <p:ph type="body" sz="quarter" idx="10"/>
          </p:nvPr>
        </p:nvSpPr>
        <p:spPr/>
        <p:txBody>
          <a:bodyPr/>
          <a:lstStyle/>
          <a:p>
            <a:r>
              <a:rPr lang="ja-JP" altLang="en-US"/>
              <a:t>マルコフ連鎖モンテカルロ法</a:t>
            </a:r>
            <a:endParaRPr kumimoji="1" lang="ja-JP" altLang="en-US"/>
          </a:p>
        </p:txBody>
      </p:sp>
      <p:sp>
        <p:nvSpPr>
          <p:cNvPr id="3" name="テキスト ボックス 2">
            <a:extLst>
              <a:ext uri="{FF2B5EF4-FFF2-40B4-BE49-F238E27FC236}">
                <a16:creationId xmlns:a16="http://schemas.microsoft.com/office/drawing/2014/main" id="{4561FE59-C70C-4E69-94F2-C991D19EA878}"/>
              </a:ext>
            </a:extLst>
          </p:cNvPr>
          <p:cNvSpPr txBox="1"/>
          <p:nvPr/>
        </p:nvSpPr>
        <p:spPr>
          <a:xfrm>
            <a:off x="683568" y="1700808"/>
            <a:ext cx="6912768" cy="830997"/>
          </a:xfrm>
          <a:prstGeom prst="rect">
            <a:avLst/>
          </a:prstGeom>
          <a:noFill/>
        </p:spPr>
        <p:txBody>
          <a:bodyPr wrap="square" rtlCol="0">
            <a:spAutoFit/>
          </a:bodyPr>
          <a:lstStyle/>
          <a:p>
            <a:r>
              <a:rPr kumimoji="1" lang="ja-JP" altLang="en-US" sz="2400"/>
              <a:t>現在の状態から遷移可能な状態を限定し、その中から一つ無作為に選ぶ</a:t>
            </a:r>
          </a:p>
        </p:txBody>
      </p:sp>
      <p:sp>
        <p:nvSpPr>
          <p:cNvPr id="4" name="テキスト ボックス 3">
            <a:extLst>
              <a:ext uri="{FF2B5EF4-FFF2-40B4-BE49-F238E27FC236}">
                <a16:creationId xmlns:a16="http://schemas.microsoft.com/office/drawing/2014/main" id="{8E67D10E-0339-4F20-BF17-85259F463B34}"/>
              </a:ext>
            </a:extLst>
          </p:cNvPr>
          <p:cNvSpPr txBox="1"/>
          <p:nvPr/>
        </p:nvSpPr>
        <p:spPr>
          <a:xfrm>
            <a:off x="323528" y="1124744"/>
            <a:ext cx="3877985" cy="461665"/>
          </a:xfrm>
          <a:prstGeom prst="rect">
            <a:avLst/>
          </a:prstGeom>
          <a:noFill/>
        </p:spPr>
        <p:txBody>
          <a:bodyPr wrap="none" rtlCol="0">
            <a:spAutoFit/>
          </a:bodyPr>
          <a:lstStyle/>
          <a:p>
            <a:r>
              <a:rPr lang="ja-JP" altLang="en-US" sz="2400">
                <a:solidFill>
                  <a:srgbClr val="011893"/>
                </a:solidFill>
              </a:rPr>
              <a:t>サンプリング候補の決め方</a:t>
            </a:r>
            <a:endParaRPr kumimoji="1" lang="ja-JP" altLang="en-US" sz="2400">
              <a:solidFill>
                <a:srgbClr val="011893"/>
              </a:solidFill>
            </a:endParaRPr>
          </a:p>
        </p:txBody>
      </p:sp>
      <p:sp>
        <p:nvSpPr>
          <p:cNvPr id="5" name="テキスト ボックス 4">
            <a:extLst>
              <a:ext uri="{FF2B5EF4-FFF2-40B4-BE49-F238E27FC236}">
                <a16:creationId xmlns:a16="http://schemas.microsoft.com/office/drawing/2014/main" id="{CB6DABE5-54DC-4DAA-82C2-55EC33D29069}"/>
              </a:ext>
            </a:extLst>
          </p:cNvPr>
          <p:cNvSpPr txBox="1"/>
          <p:nvPr/>
        </p:nvSpPr>
        <p:spPr>
          <a:xfrm>
            <a:off x="251520" y="2780928"/>
            <a:ext cx="3262432" cy="461665"/>
          </a:xfrm>
          <a:prstGeom prst="rect">
            <a:avLst/>
          </a:prstGeom>
          <a:noFill/>
        </p:spPr>
        <p:txBody>
          <a:bodyPr wrap="none" rtlCol="0">
            <a:spAutoFit/>
          </a:bodyPr>
          <a:lstStyle/>
          <a:p>
            <a:r>
              <a:rPr kumimoji="1" lang="ja-JP" altLang="en-US" sz="2400">
                <a:solidFill>
                  <a:srgbClr val="011893"/>
                </a:solidFill>
              </a:rPr>
              <a:t>イジング模型</a:t>
            </a:r>
            <a:r>
              <a:rPr lang="ja-JP" altLang="en-US" sz="2400">
                <a:solidFill>
                  <a:srgbClr val="011893"/>
                </a:solidFill>
              </a:rPr>
              <a:t>への適用</a:t>
            </a:r>
            <a:endParaRPr kumimoji="1" lang="en-US" altLang="ja-JP" sz="2400">
              <a:solidFill>
                <a:srgbClr val="011893"/>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B8754B2-6BFE-479C-9547-3444D06463B6}"/>
                  </a:ext>
                </a:extLst>
              </p:cNvPr>
              <p:cNvSpPr txBox="1"/>
              <p:nvPr/>
            </p:nvSpPr>
            <p:spPr>
              <a:xfrm>
                <a:off x="683568" y="3356992"/>
                <a:ext cx="7848872" cy="2308324"/>
              </a:xfrm>
              <a:prstGeom prst="rect">
                <a:avLst/>
              </a:prstGeom>
              <a:noFill/>
            </p:spPr>
            <p:txBody>
              <a:bodyPr wrap="square" rtlCol="0">
                <a:spAutoFit/>
              </a:bodyPr>
              <a:lstStyle/>
              <a:p>
                <a:pPr marL="457200" indent="-457200">
                  <a:buAutoNum type="arabicPeriod"/>
                </a:pPr>
                <a:r>
                  <a:rPr lang="ja-JP" altLang="en-US" sz="2400"/>
                  <a:t>現在の状態を</a:t>
                </a:r>
                <a14:m>
                  <m:oMath xmlns:m="http://schemas.openxmlformats.org/officeDocument/2006/math">
                    <m:r>
                      <a:rPr lang="en-US" altLang="ja-JP" sz="2400" b="0" i="1" smtClean="0">
                        <a:latin typeface="Cambria Math" panose="02040503050406030204" pitchFamily="18" charset="0"/>
                      </a:rPr>
                      <m:t>𝐴</m:t>
                    </m:r>
                  </m:oMath>
                </a14:m>
                <a:r>
                  <a:rPr lang="ja-JP" altLang="en-US" sz="2400"/>
                  <a:t>とし、スピンを一つ無作為に選ぶ</a:t>
                </a:r>
                <a:endParaRPr lang="en-US" altLang="ja-JP" sz="2400"/>
              </a:p>
              <a:p>
                <a:pPr marL="457200" indent="-457200">
                  <a:buAutoNum type="arabicPeriod"/>
                </a:pPr>
                <a:r>
                  <a:rPr kumimoji="1" lang="ja-JP" altLang="en-US" sz="2400"/>
                  <a:t>選んだスピンを反転させた状態を提案状態</a:t>
                </a:r>
                <a14:m>
                  <m:oMath xmlns:m="http://schemas.openxmlformats.org/officeDocument/2006/math">
                    <m:r>
                      <a:rPr kumimoji="1" lang="en-US" altLang="ja-JP" sz="2400" b="0" i="1" smtClean="0">
                        <a:latin typeface="Cambria Math" panose="02040503050406030204" pitchFamily="18" charset="0"/>
                      </a:rPr>
                      <m:t>𝐵</m:t>
                    </m:r>
                  </m:oMath>
                </a14:m>
                <a:r>
                  <a:rPr kumimoji="1" lang="ja-JP" altLang="en-US" sz="2400"/>
                  <a:t>とする</a:t>
                </a:r>
                <a:endParaRPr kumimoji="1" lang="en-US" altLang="ja-JP" sz="2400"/>
              </a:p>
              <a:p>
                <a:pPr marL="457200" indent="-457200">
                  <a:buAutoNum type="arabicPeriod"/>
                </a:pPr>
                <a:r>
                  <a:rPr kumimoji="1" lang="ja-JP" altLang="en-US" sz="2400"/>
                  <a:t>それぞれのエネルギーから遷移確率</a:t>
                </a:r>
                <a14:m>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𝐴</m:t>
                    </m:r>
                    <m:r>
                      <a:rPr lang="ja-JP" altLang="en-US" sz="2400" i="1">
                        <a:latin typeface="Cambria Math" panose="02040503050406030204" pitchFamily="18" charset="0"/>
                      </a:rPr>
                      <m:t>→</m:t>
                    </m:r>
                    <m:r>
                      <a:rPr lang="en-US" altLang="ja-JP" sz="2400" b="0" i="1" smtClean="0">
                        <a:latin typeface="Cambria Math" panose="02040503050406030204" pitchFamily="18" charset="0"/>
                      </a:rPr>
                      <m:t>𝐵</m:t>
                    </m:r>
                    <m:r>
                      <a:rPr lang="en-US" altLang="ja-JP" sz="2400" b="0" i="1" smtClean="0">
                        <a:latin typeface="Cambria Math" panose="02040503050406030204" pitchFamily="18" charset="0"/>
                      </a:rPr>
                      <m:t>)</m:t>
                    </m:r>
                    <m:r>
                      <a:rPr kumimoji="1" lang="ja-JP" altLang="en-US" sz="2400" i="1">
                        <a:latin typeface="Cambria Math" panose="02040503050406030204" pitchFamily="18" charset="0"/>
                      </a:rPr>
                      <m:t>を</m:t>
                    </m:r>
                  </m:oMath>
                </a14:m>
                <a:r>
                  <a:rPr kumimoji="1" lang="ja-JP" altLang="en-US" sz="2400"/>
                  <a:t>計算し、遷移させるか決める</a:t>
                </a:r>
                <a:endParaRPr kumimoji="1" lang="en-US" altLang="ja-JP" sz="2400"/>
              </a:p>
              <a:p>
                <a:pPr marL="457200" indent="-457200">
                  <a:buAutoNum type="arabicPeriod"/>
                </a:pPr>
                <a:r>
                  <a:rPr kumimoji="1" lang="ja-JP" altLang="en-US" sz="2400"/>
                  <a:t>遷移しなかった場合は状態はそのまま、遷移した場合は</a:t>
                </a:r>
                <a:r>
                  <a:rPr lang="ja-JP" altLang="en-US" sz="2400"/>
                  <a:t>提案状態を現在の状態にして</a:t>
                </a:r>
                <a:r>
                  <a:rPr lang="en-US" altLang="ja-JP" sz="2400"/>
                  <a:t>1.</a:t>
                </a:r>
                <a:r>
                  <a:rPr lang="ja-JP" altLang="en-US" sz="2400"/>
                  <a:t>へ</a:t>
                </a:r>
                <a:endParaRPr kumimoji="1" lang="ja-JP" altLang="en-US" sz="2400"/>
              </a:p>
            </p:txBody>
          </p:sp>
        </mc:Choice>
        <mc:Fallback xmlns="">
          <p:sp>
            <p:nvSpPr>
              <p:cNvPr id="6" name="テキスト ボックス 5">
                <a:extLst>
                  <a:ext uri="{FF2B5EF4-FFF2-40B4-BE49-F238E27FC236}">
                    <a16:creationId xmlns:a16="http://schemas.microsoft.com/office/drawing/2014/main" id="{4B8754B2-6BFE-479C-9547-3444D06463B6}"/>
                  </a:ext>
                </a:extLst>
              </p:cNvPr>
              <p:cNvSpPr txBox="1">
                <a:spLocks noRot="1" noChangeAspect="1" noMove="1" noResize="1" noEditPoints="1" noAdjustHandles="1" noChangeArrowheads="1" noChangeShapeType="1" noTextEdit="1"/>
              </p:cNvSpPr>
              <p:nvPr/>
            </p:nvSpPr>
            <p:spPr>
              <a:xfrm>
                <a:off x="683568" y="3356992"/>
                <a:ext cx="7848872" cy="2308324"/>
              </a:xfrm>
              <a:prstGeom prst="rect">
                <a:avLst/>
              </a:prstGeom>
              <a:blipFill>
                <a:blip r:embed="rId2"/>
                <a:stretch>
                  <a:fillRect l="-1009" t="-2910" b="-555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61795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8131DD3-9C5A-46B0-A83E-C1AAEF82BEA8}"/>
              </a:ext>
            </a:extLst>
          </p:cNvPr>
          <p:cNvSpPr>
            <a:spLocks noGrp="1"/>
          </p:cNvSpPr>
          <p:nvPr>
            <p:ph type="body" sz="quarter" idx="10"/>
          </p:nvPr>
        </p:nvSpPr>
        <p:spPr/>
        <p:txBody>
          <a:bodyPr/>
          <a:lstStyle/>
          <a:p>
            <a:r>
              <a:rPr lang="ja-JP" altLang="en-US"/>
              <a:t>マルコフ連鎖モンテカルロ法</a:t>
            </a:r>
            <a:endParaRPr kumimoji="1" lang="ja-JP" altLang="en-US"/>
          </a:p>
        </p:txBody>
      </p:sp>
      <p:grpSp>
        <p:nvGrpSpPr>
          <p:cNvPr id="3" name="グループ化 2">
            <a:extLst>
              <a:ext uri="{FF2B5EF4-FFF2-40B4-BE49-F238E27FC236}">
                <a16:creationId xmlns:a16="http://schemas.microsoft.com/office/drawing/2014/main" id="{A520A586-DDBA-45F7-8EA3-DEB7211A7F39}"/>
              </a:ext>
            </a:extLst>
          </p:cNvPr>
          <p:cNvGrpSpPr/>
          <p:nvPr/>
        </p:nvGrpSpPr>
        <p:grpSpPr>
          <a:xfrm>
            <a:off x="1115616" y="1988840"/>
            <a:ext cx="1080120" cy="1080120"/>
            <a:chOff x="3851920" y="1268760"/>
            <a:chExt cx="2160240" cy="2160240"/>
          </a:xfrm>
        </p:grpSpPr>
        <p:grpSp>
          <p:nvGrpSpPr>
            <p:cNvPr id="4" name="グループ化 3">
              <a:extLst>
                <a:ext uri="{FF2B5EF4-FFF2-40B4-BE49-F238E27FC236}">
                  <a16:creationId xmlns:a16="http://schemas.microsoft.com/office/drawing/2014/main" id="{169EF4CC-64F2-462B-A486-0B6EFEE9700A}"/>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B60F873F-6D91-4C1F-92B2-BD633E9A0A9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5251CAFD-BC56-4B1B-9AD6-FB50E7B328CD}"/>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D1BF0047-B4DC-420B-AF4E-E790C3A3DC40}"/>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584DBFE6-1925-4E2D-94CA-23987C3A530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104CAC99-23DD-41C0-A4DE-F98E58EE5F9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CC53792B-3442-4472-A03C-99E2D7FB7F7F}"/>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B1ED1BFB-D870-4A06-B9EB-63D26660F63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3E75F7F0-72EC-4DE4-9A9F-A5F1D40D80A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192F9050-5B88-405B-B7D6-ECC512AEB264}"/>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8AD9D05A-5E86-421C-9EB9-9090E20B744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EBF12761-ACF9-4D06-AA65-23D25A25378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AEBF1FF3-3E04-4186-9418-188C6E839C71}"/>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7602972-E8F7-4FD2-AFD6-6A9109D9BD9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2931E4A2-4539-47F1-8A56-AB2304B0C8EF}"/>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273162-F213-431C-8BA6-DCBD35B31F8D}"/>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テキスト ボックス 19">
            <a:extLst>
              <a:ext uri="{FF2B5EF4-FFF2-40B4-BE49-F238E27FC236}">
                <a16:creationId xmlns:a16="http://schemas.microsoft.com/office/drawing/2014/main" id="{1BC8A7EC-BBC8-4798-8F91-12654E6C35EC}"/>
              </a:ext>
            </a:extLst>
          </p:cNvPr>
          <p:cNvSpPr txBox="1"/>
          <p:nvPr/>
        </p:nvSpPr>
        <p:spPr>
          <a:xfrm>
            <a:off x="755576" y="1196752"/>
            <a:ext cx="1723549" cy="461665"/>
          </a:xfrm>
          <a:prstGeom prst="rect">
            <a:avLst/>
          </a:prstGeom>
          <a:noFill/>
        </p:spPr>
        <p:txBody>
          <a:bodyPr wrap="none" rtlCol="0">
            <a:spAutoFit/>
          </a:bodyPr>
          <a:lstStyle/>
          <a:p>
            <a:r>
              <a:rPr lang="ja-JP" altLang="en-US" sz="2400"/>
              <a:t>現在の状態</a:t>
            </a:r>
            <a:endParaRPr kumimoji="1" lang="ja-JP" altLang="en-US" sz="2400"/>
          </a:p>
        </p:txBody>
      </p:sp>
      <p:grpSp>
        <p:nvGrpSpPr>
          <p:cNvPr id="21" name="グループ化 20">
            <a:extLst>
              <a:ext uri="{FF2B5EF4-FFF2-40B4-BE49-F238E27FC236}">
                <a16:creationId xmlns:a16="http://schemas.microsoft.com/office/drawing/2014/main" id="{2667C6DA-A2FD-41A9-B14F-36998648295B}"/>
              </a:ext>
            </a:extLst>
          </p:cNvPr>
          <p:cNvGrpSpPr/>
          <p:nvPr/>
        </p:nvGrpSpPr>
        <p:grpSpPr>
          <a:xfrm>
            <a:off x="4752020" y="1988840"/>
            <a:ext cx="1080120" cy="1080120"/>
            <a:chOff x="3851920" y="1268760"/>
            <a:chExt cx="2160240" cy="2160240"/>
          </a:xfrm>
        </p:grpSpPr>
        <p:grpSp>
          <p:nvGrpSpPr>
            <p:cNvPr id="22" name="グループ化 21">
              <a:extLst>
                <a:ext uri="{FF2B5EF4-FFF2-40B4-BE49-F238E27FC236}">
                  <a16:creationId xmlns:a16="http://schemas.microsoft.com/office/drawing/2014/main" id="{55A7097C-CEB9-476B-B799-0D2B75AA94DE}"/>
                </a:ext>
              </a:extLst>
            </p:cNvPr>
            <p:cNvGrpSpPr/>
            <p:nvPr/>
          </p:nvGrpSpPr>
          <p:grpSpPr>
            <a:xfrm rot="10800000">
              <a:off x="3851920" y="1268760"/>
              <a:ext cx="720080" cy="720080"/>
              <a:chOff x="792000" y="2529000"/>
              <a:chExt cx="360000" cy="360000"/>
            </a:xfrm>
          </p:grpSpPr>
          <p:sp>
            <p:nvSpPr>
              <p:cNvPr id="36" name="楕円 35">
                <a:extLst>
                  <a:ext uri="{FF2B5EF4-FFF2-40B4-BE49-F238E27FC236}">
                    <a16:creationId xmlns:a16="http://schemas.microsoft.com/office/drawing/2014/main" id="{D648081F-FDA9-45C0-9B45-D0586AA6214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矢印: 下 36">
                <a:extLst>
                  <a:ext uri="{FF2B5EF4-FFF2-40B4-BE49-F238E27FC236}">
                    <a16:creationId xmlns:a16="http://schemas.microsoft.com/office/drawing/2014/main" id="{AF47D4E3-7A4D-4087-9C14-2505F26990A4}"/>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11893"/>
                  </a:solidFill>
                </a:endParaRPr>
              </a:p>
            </p:txBody>
          </p:sp>
        </p:grpSp>
        <p:grpSp>
          <p:nvGrpSpPr>
            <p:cNvPr id="23" name="グループ化 22">
              <a:extLst>
                <a:ext uri="{FF2B5EF4-FFF2-40B4-BE49-F238E27FC236}">
                  <a16:creationId xmlns:a16="http://schemas.microsoft.com/office/drawing/2014/main" id="{6EBAB99A-2B70-48FA-8A7E-F94FEBB8191D}"/>
                </a:ext>
              </a:extLst>
            </p:cNvPr>
            <p:cNvGrpSpPr/>
            <p:nvPr/>
          </p:nvGrpSpPr>
          <p:grpSpPr>
            <a:xfrm rot="10800000">
              <a:off x="5292080" y="1268760"/>
              <a:ext cx="720080" cy="720080"/>
              <a:chOff x="792000" y="2529000"/>
              <a:chExt cx="360000" cy="360000"/>
            </a:xfrm>
          </p:grpSpPr>
          <p:sp>
            <p:nvSpPr>
              <p:cNvPr id="34" name="楕円 33">
                <a:extLst>
                  <a:ext uri="{FF2B5EF4-FFF2-40B4-BE49-F238E27FC236}">
                    <a16:creationId xmlns:a16="http://schemas.microsoft.com/office/drawing/2014/main" id="{8CFADCBE-6485-4148-9844-19BFCE979DD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矢印: 下 34">
                <a:extLst>
                  <a:ext uri="{FF2B5EF4-FFF2-40B4-BE49-F238E27FC236}">
                    <a16:creationId xmlns:a16="http://schemas.microsoft.com/office/drawing/2014/main" id="{B20455D5-417F-422C-A475-2CE80D63F5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0551F57A-F8C2-4D83-A397-0CBECD6550AB}"/>
                </a:ext>
              </a:extLst>
            </p:cNvPr>
            <p:cNvGrpSpPr/>
            <p:nvPr/>
          </p:nvGrpSpPr>
          <p:grpSpPr>
            <a:xfrm rot="10800000">
              <a:off x="5292080" y="2708920"/>
              <a:ext cx="720080" cy="720080"/>
              <a:chOff x="792000" y="2529000"/>
              <a:chExt cx="360000" cy="360000"/>
            </a:xfrm>
          </p:grpSpPr>
          <p:sp>
            <p:nvSpPr>
              <p:cNvPr id="32" name="楕円 31">
                <a:extLst>
                  <a:ext uri="{FF2B5EF4-FFF2-40B4-BE49-F238E27FC236}">
                    <a16:creationId xmlns:a16="http://schemas.microsoft.com/office/drawing/2014/main" id="{DA94F08C-041B-43B1-9B8E-AC28BFDCBCF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下 32">
                <a:extLst>
                  <a:ext uri="{FF2B5EF4-FFF2-40B4-BE49-F238E27FC236}">
                    <a16:creationId xmlns:a16="http://schemas.microsoft.com/office/drawing/2014/main" id="{AEC3D2A1-25B4-441B-B212-7F50041DB1B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a:extLst>
                <a:ext uri="{FF2B5EF4-FFF2-40B4-BE49-F238E27FC236}">
                  <a16:creationId xmlns:a16="http://schemas.microsoft.com/office/drawing/2014/main" id="{ED468DEB-005A-49DA-A5F6-7376FCB1D8F9}"/>
                </a:ext>
              </a:extLst>
            </p:cNvPr>
            <p:cNvGrpSpPr/>
            <p:nvPr/>
          </p:nvGrpSpPr>
          <p:grpSpPr>
            <a:xfrm rot="10800000">
              <a:off x="3851920" y="2708920"/>
              <a:ext cx="720080" cy="720080"/>
              <a:chOff x="792000" y="2529000"/>
              <a:chExt cx="360000" cy="360000"/>
            </a:xfrm>
          </p:grpSpPr>
          <p:sp>
            <p:nvSpPr>
              <p:cNvPr id="30" name="楕円 29">
                <a:extLst>
                  <a:ext uri="{FF2B5EF4-FFF2-40B4-BE49-F238E27FC236}">
                    <a16:creationId xmlns:a16="http://schemas.microsoft.com/office/drawing/2014/main" id="{4A7F1EE4-2A74-4838-ADCF-05FA0D60C39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矢印: 下 30">
                <a:extLst>
                  <a:ext uri="{FF2B5EF4-FFF2-40B4-BE49-F238E27FC236}">
                    <a16:creationId xmlns:a16="http://schemas.microsoft.com/office/drawing/2014/main" id="{8F3B41DF-2938-40E5-ADF7-90137EF0B5E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6" name="直線コネクタ 25">
              <a:extLst>
                <a:ext uri="{FF2B5EF4-FFF2-40B4-BE49-F238E27FC236}">
                  <a16:creationId xmlns:a16="http://schemas.microsoft.com/office/drawing/2014/main" id="{944FE268-643B-4719-9635-7FACA440209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FF6CB47-8519-4263-BD46-DDB899FCB319}"/>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7CA88DF4-7175-4B32-944D-A4161C87A8D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E28FBA31-8A95-4DB9-8879-9E21EB349DE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8" name="グループ化 37">
            <a:extLst>
              <a:ext uri="{FF2B5EF4-FFF2-40B4-BE49-F238E27FC236}">
                <a16:creationId xmlns:a16="http://schemas.microsoft.com/office/drawing/2014/main" id="{62FE5AD2-DDD3-42BD-BDE8-2FDBE9770AB0}"/>
              </a:ext>
            </a:extLst>
          </p:cNvPr>
          <p:cNvGrpSpPr/>
          <p:nvPr/>
        </p:nvGrpSpPr>
        <p:grpSpPr>
          <a:xfrm>
            <a:off x="6156176" y="1988840"/>
            <a:ext cx="1080120" cy="1080120"/>
            <a:chOff x="3851920" y="1268760"/>
            <a:chExt cx="2160240" cy="2160240"/>
          </a:xfrm>
        </p:grpSpPr>
        <p:grpSp>
          <p:nvGrpSpPr>
            <p:cNvPr id="39" name="グループ化 38">
              <a:extLst>
                <a:ext uri="{FF2B5EF4-FFF2-40B4-BE49-F238E27FC236}">
                  <a16:creationId xmlns:a16="http://schemas.microsoft.com/office/drawing/2014/main" id="{C5F11FCB-D724-4E7C-91B4-09E6B00B6E14}"/>
                </a:ext>
              </a:extLst>
            </p:cNvPr>
            <p:cNvGrpSpPr/>
            <p:nvPr/>
          </p:nvGrpSpPr>
          <p:grpSpPr>
            <a:xfrm rot="10800000">
              <a:off x="3851920" y="1268760"/>
              <a:ext cx="720080" cy="720080"/>
              <a:chOff x="792000" y="2529000"/>
              <a:chExt cx="360000" cy="360000"/>
            </a:xfrm>
          </p:grpSpPr>
          <p:sp>
            <p:nvSpPr>
              <p:cNvPr id="53" name="楕円 52">
                <a:extLst>
                  <a:ext uri="{FF2B5EF4-FFF2-40B4-BE49-F238E27FC236}">
                    <a16:creationId xmlns:a16="http://schemas.microsoft.com/office/drawing/2014/main" id="{A2F5778E-94E4-45D6-A3A5-B44FB4FC907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矢印: 下 53">
                <a:extLst>
                  <a:ext uri="{FF2B5EF4-FFF2-40B4-BE49-F238E27FC236}">
                    <a16:creationId xmlns:a16="http://schemas.microsoft.com/office/drawing/2014/main" id="{CD573076-F655-4EF2-B3AE-12D8FD82365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0" name="グループ化 39">
              <a:extLst>
                <a:ext uri="{FF2B5EF4-FFF2-40B4-BE49-F238E27FC236}">
                  <a16:creationId xmlns:a16="http://schemas.microsoft.com/office/drawing/2014/main" id="{7D2C951F-8AE9-4CBC-8D04-1714A851AF4A}"/>
                </a:ext>
              </a:extLst>
            </p:cNvPr>
            <p:cNvGrpSpPr/>
            <p:nvPr/>
          </p:nvGrpSpPr>
          <p:grpSpPr>
            <a:xfrm rot="10800000">
              <a:off x="5292080" y="1268760"/>
              <a:ext cx="720080" cy="720080"/>
              <a:chOff x="792000" y="2529000"/>
              <a:chExt cx="360000" cy="360000"/>
            </a:xfrm>
          </p:grpSpPr>
          <p:sp>
            <p:nvSpPr>
              <p:cNvPr id="51" name="楕円 50">
                <a:extLst>
                  <a:ext uri="{FF2B5EF4-FFF2-40B4-BE49-F238E27FC236}">
                    <a16:creationId xmlns:a16="http://schemas.microsoft.com/office/drawing/2014/main" id="{BFD50515-142E-41EB-9810-88E8D2E1BCE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矢印: 下 51">
                <a:extLst>
                  <a:ext uri="{FF2B5EF4-FFF2-40B4-BE49-F238E27FC236}">
                    <a16:creationId xmlns:a16="http://schemas.microsoft.com/office/drawing/2014/main" id="{DE939ADB-C3F5-4F8C-B88E-0D8C34E09235}"/>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03AAFB61-F6CE-4051-BC42-875052D9F85E}"/>
                </a:ext>
              </a:extLst>
            </p:cNvPr>
            <p:cNvGrpSpPr/>
            <p:nvPr/>
          </p:nvGrpSpPr>
          <p:grpSpPr>
            <a:xfrm rot="10800000">
              <a:off x="5292080" y="2708920"/>
              <a:ext cx="720080" cy="720080"/>
              <a:chOff x="792000" y="2529000"/>
              <a:chExt cx="360000" cy="360000"/>
            </a:xfrm>
          </p:grpSpPr>
          <p:sp>
            <p:nvSpPr>
              <p:cNvPr id="49" name="楕円 48">
                <a:extLst>
                  <a:ext uri="{FF2B5EF4-FFF2-40B4-BE49-F238E27FC236}">
                    <a16:creationId xmlns:a16="http://schemas.microsoft.com/office/drawing/2014/main" id="{F4580C1A-8DBA-413A-A6AB-704BAEF7356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矢印: 下 49">
                <a:extLst>
                  <a:ext uri="{FF2B5EF4-FFF2-40B4-BE49-F238E27FC236}">
                    <a16:creationId xmlns:a16="http://schemas.microsoft.com/office/drawing/2014/main" id="{EB53C44C-0784-4496-BE92-F383D181737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2" name="グループ化 41">
              <a:extLst>
                <a:ext uri="{FF2B5EF4-FFF2-40B4-BE49-F238E27FC236}">
                  <a16:creationId xmlns:a16="http://schemas.microsoft.com/office/drawing/2014/main" id="{B0154FA9-EF09-4C59-B30A-9DE5143F3BC0}"/>
                </a:ext>
              </a:extLst>
            </p:cNvPr>
            <p:cNvGrpSpPr/>
            <p:nvPr/>
          </p:nvGrpSpPr>
          <p:grpSpPr>
            <a:xfrm rot="10800000">
              <a:off x="3851920" y="2708920"/>
              <a:ext cx="720080" cy="720080"/>
              <a:chOff x="792000" y="2529000"/>
              <a:chExt cx="360000" cy="360000"/>
            </a:xfrm>
          </p:grpSpPr>
          <p:sp>
            <p:nvSpPr>
              <p:cNvPr id="47" name="楕円 46">
                <a:extLst>
                  <a:ext uri="{FF2B5EF4-FFF2-40B4-BE49-F238E27FC236}">
                    <a16:creationId xmlns:a16="http://schemas.microsoft.com/office/drawing/2014/main" id="{28B2B403-61F0-43A7-9603-3B2EF1AB26D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矢印: 下 47">
                <a:extLst>
                  <a:ext uri="{FF2B5EF4-FFF2-40B4-BE49-F238E27FC236}">
                    <a16:creationId xmlns:a16="http://schemas.microsoft.com/office/drawing/2014/main" id="{A16B5A73-BC1C-40F6-B8C3-EB65ACEEE39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3" name="直線コネクタ 42">
              <a:extLst>
                <a:ext uri="{FF2B5EF4-FFF2-40B4-BE49-F238E27FC236}">
                  <a16:creationId xmlns:a16="http://schemas.microsoft.com/office/drawing/2014/main" id="{D6AF6963-CBBE-4EF7-9668-A2C05E2EA31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E8C7BCE-17A2-4BD8-A2E8-0B6349BF9258}"/>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3924B290-25D0-498F-BF0F-CF729EDA3D1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71AB778-35EC-4656-979E-D2BD6E470B50}"/>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5" name="グループ化 54">
            <a:extLst>
              <a:ext uri="{FF2B5EF4-FFF2-40B4-BE49-F238E27FC236}">
                <a16:creationId xmlns:a16="http://schemas.microsoft.com/office/drawing/2014/main" id="{DD574240-C0FB-4A7B-A869-0FBB00E0879A}"/>
              </a:ext>
            </a:extLst>
          </p:cNvPr>
          <p:cNvGrpSpPr/>
          <p:nvPr/>
        </p:nvGrpSpPr>
        <p:grpSpPr>
          <a:xfrm>
            <a:off x="4752020" y="3392996"/>
            <a:ext cx="1080120" cy="1080120"/>
            <a:chOff x="3851920" y="1268760"/>
            <a:chExt cx="2160240" cy="2160240"/>
          </a:xfrm>
        </p:grpSpPr>
        <p:grpSp>
          <p:nvGrpSpPr>
            <p:cNvPr id="56" name="グループ化 55">
              <a:extLst>
                <a:ext uri="{FF2B5EF4-FFF2-40B4-BE49-F238E27FC236}">
                  <a16:creationId xmlns:a16="http://schemas.microsoft.com/office/drawing/2014/main" id="{E83014F5-57B2-4E77-ABD2-16D64A692AC2}"/>
                </a:ext>
              </a:extLst>
            </p:cNvPr>
            <p:cNvGrpSpPr/>
            <p:nvPr/>
          </p:nvGrpSpPr>
          <p:grpSpPr>
            <a:xfrm rot="10800000">
              <a:off x="3851920" y="1268760"/>
              <a:ext cx="720080" cy="720080"/>
              <a:chOff x="792000" y="2529000"/>
              <a:chExt cx="360000" cy="360000"/>
            </a:xfrm>
          </p:grpSpPr>
          <p:sp>
            <p:nvSpPr>
              <p:cNvPr id="70" name="楕円 69">
                <a:extLst>
                  <a:ext uri="{FF2B5EF4-FFF2-40B4-BE49-F238E27FC236}">
                    <a16:creationId xmlns:a16="http://schemas.microsoft.com/office/drawing/2014/main" id="{A88EE71B-010C-435E-8349-C5EC31BF159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矢印: 下 70">
                <a:extLst>
                  <a:ext uri="{FF2B5EF4-FFF2-40B4-BE49-F238E27FC236}">
                    <a16:creationId xmlns:a16="http://schemas.microsoft.com/office/drawing/2014/main" id="{333E805D-8D7B-4628-9D1A-B3CD231A71F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a:extLst>
                <a:ext uri="{FF2B5EF4-FFF2-40B4-BE49-F238E27FC236}">
                  <a16:creationId xmlns:a16="http://schemas.microsoft.com/office/drawing/2014/main" id="{57897152-80FE-49E2-8E2C-1936B4C8EB47}"/>
                </a:ext>
              </a:extLst>
            </p:cNvPr>
            <p:cNvGrpSpPr/>
            <p:nvPr/>
          </p:nvGrpSpPr>
          <p:grpSpPr>
            <a:xfrm rot="10800000">
              <a:off x="5292080" y="1268760"/>
              <a:ext cx="720080" cy="720080"/>
              <a:chOff x="792000" y="2529000"/>
              <a:chExt cx="360000" cy="360000"/>
            </a:xfrm>
          </p:grpSpPr>
          <p:sp>
            <p:nvSpPr>
              <p:cNvPr id="68" name="楕円 67">
                <a:extLst>
                  <a:ext uri="{FF2B5EF4-FFF2-40B4-BE49-F238E27FC236}">
                    <a16:creationId xmlns:a16="http://schemas.microsoft.com/office/drawing/2014/main" id="{42149DD7-230B-4BD8-9955-8BDAB19881F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矢印: 下 68">
                <a:extLst>
                  <a:ext uri="{FF2B5EF4-FFF2-40B4-BE49-F238E27FC236}">
                    <a16:creationId xmlns:a16="http://schemas.microsoft.com/office/drawing/2014/main" id="{11A32B4D-50D2-4D5C-962E-D890F6C2F76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CABFEEC1-3C6A-4AD9-B2EA-19A5C2F140A0}"/>
                </a:ext>
              </a:extLst>
            </p:cNvPr>
            <p:cNvGrpSpPr/>
            <p:nvPr/>
          </p:nvGrpSpPr>
          <p:grpSpPr>
            <a:xfrm rot="10800000">
              <a:off x="5292080" y="2708920"/>
              <a:ext cx="720080" cy="720080"/>
              <a:chOff x="792000" y="2529000"/>
              <a:chExt cx="360000" cy="360000"/>
            </a:xfrm>
          </p:grpSpPr>
          <p:sp>
            <p:nvSpPr>
              <p:cNvPr id="66" name="楕円 65">
                <a:extLst>
                  <a:ext uri="{FF2B5EF4-FFF2-40B4-BE49-F238E27FC236}">
                    <a16:creationId xmlns:a16="http://schemas.microsoft.com/office/drawing/2014/main" id="{F5886379-CE6C-43C0-AA76-B5908E30350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7" name="矢印: 下 66">
                <a:extLst>
                  <a:ext uri="{FF2B5EF4-FFF2-40B4-BE49-F238E27FC236}">
                    <a16:creationId xmlns:a16="http://schemas.microsoft.com/office/drawing/2014/main" id="{839D278D-1981-429D-83F7-AD9A78C3ADA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8DBE939F-131F-4B0A-9025-DF7787FCE13A}"/>
                </a:ext>
              </a:extLst>
            </p:cNvPr>
            <p:cNvGrpSpPr/>
            <p:nvPr/>
          </p:nvGrpSpPr>
          <p:grpSpPr>
            <a:xfrm rot="10800000">
              <a:off x="3851920" y="2708920"/>
              <a:ext cx="720080" cy="720080"/>
              <a:chOff x="792000" y="2529000"/>
              <a:chExt cx="360000" cy="360000"/>
            </a:xfrm>
          </p:grpSpPr>
          <p:sp>
            <p:nvSpPr>
              <p:cNvPr id="64" name="楕円 63">
                <a:extLst>
                  <a:ext uri="{FF2B5EF4-FFF2-40B4-BE49-F238E27FC236}">
                    <a16:creationId xmlns:a16="http://schemas.microsoft.com/office/drawing/2014/main" id="{E6B91E79-D54C-40EC-800F-9FA4B0DB7F7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矢印: 下 64">
                <a:extLst>
                  <a:ext uri="{FF2B5EF4-FFF2-40B4-BE49-F238E27FC236}">
                    <a16:creationId xmlns:a16="http://schemas.microsoft.com/office/drawing/2014/main" id="{3CD3E0D4-7955-4B19-8917-DA48AAFBB795}"/>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0" name="直線コネクタ 59">
              <a:extLst>
                <a:ext uri="{FF2B5EF4-FFF2-40B4-BE49-F238E27FC236}">
                  <a16:creationId xmlns:a16="http://schemas.microsoft.com/office/drawing/2014/main" id="{8B447884-3453-4FA3-867A-5046D5298CCF}"/>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FEE4AB8-AACE-4305-B50C-ABBC87DC0DC2}"/>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C246EE34-32F9-4673-82D2-AC041EE44F3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D98FE8AE-BECF-469D-9D01-31B90032A3E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2" name="グループ化 71">
            <a:extLst>
              <a:ext uri="{FF2B5EF4-FFF2-40B4-BE49-F238E27FC236}">
                <a16:creationId xmlns:a16="http://schemas.microsoft.com/office/drawing/2014/main" id="{43261D7B-4305-4621-9C23-1908BD684866}"/>
              </a:ext>
            </a:extLst>
          </p:cNvPr>
          <p:cNvGrpSpPr/>
          <p:nvPr/>
        </p:nvGrpSpPr>
        <p:grpSpPr>
          <a:xfrm>
            <a:off x="6156176" y="3392996"/>
            <a:ext cx="1080120" cy="1080120"/>
            <a:chOff x="3851920" y="1268760"/>
            <a:chExt cx="2160240" cy="2160240"/>
          </a:xfrm>
        </p:grpSpPr>
        <p:grpSp>
          <p:nvGrpSpPr>
            <p:cNvPr id="73" name="グループ化 72">
              <a:extLst>
                <a:ext uri="{FF2B5EF4-FFF2-40B4-BE49-F238E27FC236}">
                  <a16:creationId xmlns:a16="http://schemas.microsoft.com/office/drawing/2014/main" id="{0C812302-6F35-499A-87D7-B53EBDB4154B}"/>
                </a:ext>
              </a:extLst>
            </p:cNvPr>
            <p:cNvGrpSpPr/>
            <p:nvPr/>
          </p:nvGrpSpPr>
          <p:grpSpPr>
            <a:xfrm rot="10800000">
              <a:off x="3851920" y="1268760"/>
              <a:ext cx="720080" cy="720080"/>
              <a:chOff x="792000" y="2529000"/>
              <a:chExt cx="360000" cy="360000"/>
            </a:xfrm>
          </p:grpSpPr>
          <p:sp>
            <p:nvSpPr>
              <p:cNvPr id="87" name="楕円 86">
                <a:extLst>
                  <a:ext uri="{FF2B5EF4-FFF2-40B4-BE49-F238E27FC236}">
                    <a16:creationId xmlns:a16="http://schemas.microsoft.com/office/drawing/2014/main" id="{38EF3433-CF5D-4A5F-B0CF-DACED3A228B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矢印: 下 87">
                <a:extLst>
                  <a:ext uri="{FF2B5EF4-FFF2-40B4-BE49-F238E27FC236}">
                    <a16:creationId xmlns:a16="http://schemas.microsoft.com/office/drawing/2014/main" id="{7021FC89-FB19-4788-98A2-844FAD121EF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a:extLst>
                <a:ext uri="{FF2B5EF4-FFF2-40B4-BE49-F238E27FC236}">
                  <a16:creationId xmlns:a16="http://schemas.microsoft.com/office/drawing/2014/main" id="{77441083-B468-40AB-9382-2F94AA30C779}"/>
                </a:ext>
              </a:extLst>
            </p:cNvPr>
            <p:cNvGrpSpPr/>
            <p:nvPr/>
          </p:nvGrpSpPr>
          <p:grpSpPr>
            <a:xfrm rot="10800000">
              <a:off x="5292080" y="1268760"/>
              <a:ext cx="720080" cy="720080"/>
              <a:chOff x="792000" y="2529000"/>
              <a:chExt cx="360000" cy="360000"/>
            </a:xfrm>
          </p:grpSpPr>
          <p:sp>
            <p:nvSpPr>
              <p:cNvPr id="85" name="楕円 84">
                <a:extLst>
                  <a:ext uri="{FF2B5EF4-FFF2-40B4-BE49-F238E27FC236}">
                    <a16:creationId xmlns:a16="http://schemas.microsoft.com/office/drawing/2014/main" id="{418BF495-22BD-4655-8826-BDE95E290E0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矢印: 下 85">
                <a:extLst>
                  <a:ext uri="{FF2B5EF4-FFF2-40B4-BE49-F238E27FC236}">
                    <a16:creationId xmlns:a16="http://schemas.microsoft.com/office/drawing/2014/main" id="{480DD4CE-A794-44BB-B2C1-88D03868DBB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a:extLst>
                <a:ext uri="{FF2B5EF4-FFF2-40B4-BE49-F238E27FC236}">
                  <a16:creationId xmlns:a16="http://schemas.microsoft.com/office/drawing/2014/main" id="{8F93D9D5-CFC7-4F95-9319-B4D86F9A1B87}"/>
                </a:ext>
              </a:extLst>
            </p:cNvPr>
            <p:cNvGrpSpPr/>
            <p:nvPr/>
          </p:nvGrpSpPr>
          <p:grpSpPr>
            <a:xfrm rot="10800000">
              <a:off x="5292080" y="2708920"/>
              <a:ext cx="720080" cy="720080"/>
              <a:chOff x="792000" y="2529000"/>
              <a:chExt cx="360000" cy="360000"/>
            </a:xfrm>
          </p:grpSpPr>
          <p:sp>
            <p:nvSpPr>
              <p:cNvPr id="83" name="楕円 82">
                <a:extLst>
                  <a:ext uri="{FF2B5EF4-FFF2-40B4-BE49-F238E27FC236}">
                    <a16:creationId xmlns:a16="http://schemas.microsoft.com/office/drawing/2014/main" id="{776DC510-0D1B-4A26-BD24-69C959DCD1F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矢印: 下 83">
                <a:extLst>
                  <a:ext uri="{FF2B5EF4-FFF2-40B4-BE49-F238E27FC236}">
                    <a16:creationId xmlns:a16="http://schemas.microsoft.com/office/drawing/2014/main" id="{A56DB599-1994-4B30-948D-59A37B0661A6}"/>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a:extLst>
                <a:ext uri="{FF2B5EF4-FFF2-40B4-BE49-F238E27FC236}">
                  <a16:creationId xmlns:a16="http://schemas.microsoft.com/office/drawing/2014/main" id="{F72139B2-2B8F-4595-B9A2-D54AD9961EEF}"/>
                </a:ext>
              </a:extLst>
            </p:cNvPr>
            <p:cNvGrpSpPr/>
            <p:nvPr/>
          </p:nvGrpSpPr>
          <p:grpSpPr>
            <a:xfrm rot="10800000">
              <a:off x="3851920" y="2708920"/>
              <a:ext cx="720080" cy="720080"/>
              <a:chOff x="792000" y="2529000"/>
              <a:chExt cx="360000" cy="360000"/>
            </a:xfrm>
          </p:grpSpPr>
          <p:sp>
            <p:nvSpPr>
              <p:cNvPr id="81" name="楕円 80">
                <a:extLst>
                  <a:ext uri="{FF2B5EF4-FFF2-40B4-BE49-F238E27FC236}">
                    <a16:creationId xmlns:a16="http://schemas.microsoft.com/office/drawing/2014/main" id="{36442D88-F0BC-45F2-A970-94FF32F47F6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矢印: 下 81">
                <a:extLst>
                  <a:ext uri="{FF2B5EF4-FFF2-40B4-BE49-F238E27FC236}">
                    <a16:creationId xmlns:a16="http://schemas.microsoft.com/office/drawing/2014/main" id="{E998B4B1-8A4A-4A9A-A3BE-C255833533F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7" name="直線コネクタ 76">
              <a:extLst>
                <a:ext uri="{FF2B5EF4-FFF2-40B4-BE49-F238E27FC236}">
                  <a16:creationId xmlns:a16="http://schemas.microsoft.com/office/drawing/2014/main" id="{18EF33A7-B5FC-4EB8-86B2-F823F1B13C4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A14B9548-AC8F-4148-8AFD-F27632BFA943}"/>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362CBEB-F715-4B7B-B1EC-18F594E8565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6810B177-CDB8-409F-AFBC-C379F7C0F49C}"/>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9" name="四角形: 角を丸くする 88">
            <a:extLst>
              <a:ext uri="{FF2B5EF4-FFF2-40B4-BE49-F238E27FC236}">
                <a16:creationId xmlns:a16="http://schemas.microsoft.com/office/drawing/2014/main" id="{05E59D07-0E0B-4A0C-9B0B-9C285DEC7F19}"/>
              </a:ext>
            </a:extLst>
          </p:cNvPr>
          <p:cNvSpPr/>
          <p:nvPr/>
        </p:nvSpPr>
        <p:spPr>
          <a:xfrm>
            <a:off x="4427984" y="1772816"/>
            <a:ext cx="3024336" cy="2916324"/>
          </a:xfrm>
          <a:prstGeom prst="roundRect">
            <a:avLst>
              <a:gd name="adj" fmla="val 7837"/>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a:extLst>
              <a:ext uri="{FF2B5EF4-FFF2-40B4-BE49-F238E27FC236}">
                <a16:creationId xmlns:a16="http://schemas.microsoft.com/office/drawing/2014/main" id="{DCCF20B9-1F6B-4F1C-8904-08BC36838160}"/>
              </a:ext>
            </a:extLst>
          </p:cNvPr>
          <p:cNvSpPr txBox="1"/>
          <p:nvPr/>
        </p:nvSpPr>
        <p:spPr>
          <a:xfrm>
            <a:off x="4644008" y="1196752"/>
            <a:ext cx="2339102" cy="461665"/>
          </a:xfrm>
          <a:prstGeom prst="rect">
            <a:avLst/>
          </a:prstGeom>
          <a:noFill/>
        </p:spPr>
        <p:txBody>
          <a:bodyPr wrap="none" rtlCol="0">
            <a:spAutoFit/>
          </a:bodyPr>
          <a:lstStyle/>
          <a:p>
            <a:r>
              <a:rPr lang="ja-JP" altLang="en-US" sz="2400"/>
              <a:t>遷移可能な状態</a:t>
            </a:r>
            <a:endParaRPr kumimoji="1" lang="ja-JP" altLang="en-US" sz="2400"/>
          </a:p>
        </p:txBody>
      </p:sp>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331EC3A9-723F-41BC-8335-09D9018644CC}"/>
                  </a:ext>
                </a:extLst>
              </p:cNvPr>
              <p:cNvSpPr txBox="1"/>
              <p:nvPr/>
            </p:nvSpPr>
            <p:spPr>
              <a:xfrm>
                <a:off x="611560" y="5301208"/>
                <a:ext cx="7920880" cy="461665"/>
              </a:xfrm>
              <a:prstGeom prst="rect">
                <a:avLst/>
              </a:prstGeom>
              <a:noFill/>
            </p:spPr>
            <p:txBody>
              <a:bodyPr wrap="square" rtlCol="0">
                <a:spAutoFit/>
              </a:bodyPr>
              <a:lstStyle/>
              <a:p>
                <a:r>
                  <a:rPr kumimoji="1" lang="ja-JP" altLang="en-US" sz="2400"/>
                  <a:t>スピンが</a:t>
                </a:r>
                <a14:m>
                  <m:oMath xmlns:m="http://schemas.openxmlformats.org/officeDocument/2006/math">
                    <m:r>
                      <a:rPr kumimoji="1" lang="en-US" altLang="ja-JP" sz="2400" b="0" i="1" smtClean="0">
                        <a:latin typeface="Cambria Math" panose="02040503050406030204" pitchFamily="18" charset="0"/>
                      </a:rPr>
                      <m:t>𝑁</m:t>
                    </m:r>
                  </m:oMath>
                </a14:m>
                <a:r>
                  <a:rPr kumimoji="1" lang="ja-JP" altLang="en-US" sz="2400"/>
                  <a:t>個なら</a:t>
                </a:r>
                <a:r>
                  <a:rPr lang="ja-JP" altLang="en-US" sz="2400"/>
                  <a:t>総状態数は</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2</m:t>
                        </m:r>
                      </m:e>
                      <m:sup>
                        <m:r>
                          <a:rPr lang="en-US" altLang="ja-JP" sz="2400" i="1">
                            <a:latin typeface="Cambria Math" panose="02040503050406030204" pitchFamily="18" charset="0"/>
                          </a:rPr>
                          <m:t>𝑁</m:t>
                        </m:r>
                      </m:sup>
                    </m:sSup>
                    <m:r>
                      <a:rPr lang="ja-JP" altLang="en-US" sz="2400" i="1">
                        <a:latin typeface="Cambria Math" panose="02040503050406030204" pitchFamily="18" charset="0"/>
                      </a:rPr>
                      <m:t>、</m:t>
                    </m:r>
                  </m:oMath>
                </a14:m>
                <a:r>
                  <a:rPr lang="ja-JP" altLang="en-US" sz="2400"/>
                  <a:t>遷移可能な状態は</a:t>
                </a:r>
                <a14:m>
                  <m:oMath xmlns:m="http://schemas.openxmlformats.org/officeDocument/2006/math">
                    <m:r>
                      <a:rPr lang="en-US" altLang="ja-JP" sz="2400" i="1">
                        <a:latin typeface="Cambria Math" panose="02040503050406030204" pitchFamily="18" charset="0"/>
                      </a:rPr>
                      <m:t>𝑁</m:t>
                    </m:r>
                  </m:oMath>
                </a14:m>
                <a:endParaRPr lang="ja-JP" altLang="en-US" sz="2400"/>
              </a:p>
            </p:txBody>
          </p:sp>
        </mc:Choice>
        <mc:Fallback xmlns="">
          <p:sp>
            <p:nvSpPr>
              <p:cNvPr id="91" name="テキスト ボックス 90">
                <a:extLst>
                  <a:ext uri="{FF2B5EF4-FFF2-40B4-BE49-F238E27FC236}">
                    <a16:creationId xmlns:a16="http://schemas.microsoft.com/office/drawing/2014/main" id="{331EC3A9-723F-41BC-8335-09D9018644CC}"/>
                  </a:ext>
                </a:extLst>
              </p:cNvPr>
              <p:cNvSpPr txBox="1">
                <a:spLocks noRot="1" noChangeAspect="1" noMove="1" noResize="1" noEditPoints="1" noAdjustHandles="1" noChangeArrowheads="1" noChangeShapeType="1" noTextEdit="1"/>
              </p:cNvSpPr>
              <p:nvPr/>
            </p:nvSpPr>
            <p:spPr>
              <a:xfrm>
                <a:off x="611560" y="5301208"/>
                <a:ext cx="7920880" cy="461665"/>
              </a:xfrm>
              <a:prstGeom prst="rect">
                <a:avLst/>
              </a:prstGeom>
              <a:blipFill>
                <a:blip r:embed="rId2"/>
                <a:stretch>
                  <a:fillRect l="-1154" t="-14667" b="-26667"/>
                </a:stretch>
              </a:blipFill>
            </p:spPr>
            <p:txBody>
              <a:bodyPr/>
              <a:lstStyle/>
              <a:p>
                <a:r>
                  <a:rPr lang="ja-JP" altLang="en-US">
                    <a:noFill/>
                  </a:rPr>
                  <a:t> </a:t>
                </a:r>
              </a:p>
            </p:txBody>
          </p:sp>
        </mc:Fallback>
      </mc:AlternateContent>
      <p:sp>
        <p:nvSpPr>
          <p:cNvPr id="92" name="テキスト ボックス 91">
            <a:extLst>
              <a:ext uri="{FF2B5EF4-FFF2-40B4-BE49-F238E27FC236}">
                <a16:creationId xmlns:a16="http://schemas.microsoft.com/office/drawing/2014/main" id="{97B4CE7A-090B-4CAE-8CA4-71983B1FC2E6}"/>
              </a:ext>
            </a:extLst>
          </p:cNvPr>
          <p:cNvSpPr txBox="1"/>
          <p:nvPr/>
        </p:nvSpPr>
        <p:spPr>
          <a:xfrm>
            <a:off x="323528" y="4005064"/>
            <a:ext cx="3185487" cy="369332"/>
          </a:xfrm>
          <a:prstGeom prst="rect">
            <a:avLst/>
          </a:prstGeom>
          <a:noFill/>
        </p:spPr>
        <p:txBody>
          <a:bodyPr wrap="none" rtlCol="0">
            <a:spAutoFit/>
          </a:bodyPr>
          <a:lstStyle/>
          <a:p>
            <a:r>
              <a:rPr kumimoji="1" lang="ja-JP" altLang="en-US"/>
              <a:t>この中から無作為に一つ選ぶ</a:t>
            </a:r>
          </a:p>
        </p:txBody>
      </p:sp>
      <p:sp>
        <p:nvSpPr>
          <p:cNvPr id="115" name="テキスト ボックス 114">
            <a:extLst>
              <a:ext uri="{FF2B5EF4-FFF2-40B4-BE49-F238E27FC236}">
                <a16:creationId xmlns:a16="http://schemas.microsoft.com/office/drawing/2014/main" id="{7462B86B-DE64-46DC-A209-110E1CBF10AB}"/>
              </a:ext>
            </a:extLst>
          </p:cNvPr>
          <p:cNvSpPr txBox="1"/>
          <p:nvPr/>
        </p:nvSpPr>
        <p:spPr>
          <a:xfrm>
            <a:off x="2267744" y="5949280"/>
            <a:ext cx="4320480" cy="461665"/>
          </a:xfrm>
          <a:prstGeom prst="rect">
            <a:avLst/>
          </a:prstGeom>
          <a:noFill/>
        </p:spPr>
        <p:txBody>
          <a:bodyPr wrap="square">
            <a:spAutoFit/>
          </a:bodyPr>
          <a:lstStyle/>
          <a:p>
            <a:r>
              <a:rPr kumimoji="1" lang="ja-JP" altLang="en-US" sz="2400"/>
              <a:t>遷移可能な状態が限定された</a:t>
            </a:r>
            <a:endParaRPr lang="ja-JP" altLang="en-US" sz="2400"/>
          </a:p>
        </p:txBody>
      </p:sp>
      <p:sp>
        <p:nvSpPr>
          <p:cNvPr id="116" name="矢印: 右 115">
            <a:extLst>
              <a:ext uri="{FF2B5EF4-FFF2-40B4-BE49-F238E27FC236}">
                <a16:creationId xmlns:a16="http://schemas.microsoft.com/office/drawing/2014/main" id="{2EED672C-C2E3-41E9-B84B-DE562B463131}"/>
              </a:ext>
            </a:extLst>
          </p:cNvPr>
          <p:cNvSpPr/>
          <p:nvPr/>
        </p:nvSpPr>
        <p:spPr>
          <a:xfrm>
            <a:off x="1619672" y="6021288"/>
            <a:ext cx="576064"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四角形: 角を丸くする 116">
            <a:extLst>
              <a:ext uri="{FF2B5EF4-FFF2-40B4-BE49-F238E27FC236}">
                <a16:creationId xmlns:a16="http://schemas.microsoft.com/office/drawing/2014/main" id="{C8CB388C-F024-4F85-BE5C-99546C51F937}"/>
              </a:ext>
            </a:extLst>
          </p:cNvPr>
          <p:cNvSpPr/>
          <p:nvPr/>
        </p:nvSpPr>
        <p:spPr>
          <a:xfrm>
            <a:off x="4644008" y="3284984"/>
            <a:ext cx="1296144" cy="1296144"/>
          </a:xfrm>
          <a:prstGeom prst="roundRect">
            <a:avLst>
              <a:gd name="adj" fmla="val 7837"/>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1" name="コネクタ: カギ線 120">
            <a:extLst>
              <a:ext uri="{FF2B5EF4-FFF2-40B4-BE49-F238E27FC236}">
                <a16:creationId xmlns:a16="http://schemas.microsoft.com/office/drawing/2014/main" id="{CCC1AC0D-347B-4EB3-A45E-BEAD5D456871}"/>
              </a:ext>
            </a:extLst>
          </p:cNvPr>
          <p:cNvCxnSpPr>
            <a:stCxn id="92" idx="3"/>
            <a:endCxn id="117" idx="1"/>
          </p:cNvCxnSpPr>
          <p:nvPr/>
        </p:nvCxnSpPr>
        <p:spPr>
          <a:xfrm flipV="1">
            <a:off x="3509015" y="3933056"/>
            <a:ext cx="1134993" cy="25667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016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936D756-4F45-4E3E-B704-95B1EE5524F3}"/>
              </a:ext>
            </a:extLst>
          </p:cNvPr>
          <p:cNvSpPr>
            <a:spLocks noGrp="1"/>
          </p:cNvSpPr>
          <p:nvPr>
            <p:ph type="body" sz="quarter" idx="10"/>
          </p:nvPr>
        </p:nvSpPr>
        <p:spPr/>
        <p:txBody>
          <a:bodyPr/>
          <a:lstStyle/>
          <a:p>
            <a:r>
              <a:rPr lang="ja-JP" altLang="en-US"/>
              <a:t>マルコフ連鎖モンテカルロ法</a:t>
            </a:r>
            <a:endParaRPr kumimoji="1" lang="ja-JP" altLang="en-US"/>
          </a:p>
        </p:txBody>
      </p:sp>
      <p:grpSp>
        <p:nvGrpSpPr>
          <p:cNvPr id="3" name="グループ化 2">
            <a:extLst>
              <a:ext uri="{FF2B5EF4-FFF2-40B4-BE49-F238E27FC236}">
                <a16:creationId xmlns:a16="http://schemas.microsoft.com/office/drawing/2014/main" id="{B39FF12B-5A5B-4B2D-B0E6-FB90A13DA30F}"/>
              </a:ext>
            </a:extLst>
          </p:cNvPr>
          <p:cNvGrpSpPr/>
          <p:nvPr/>
        </p:nvGrpSpPr>
        <p:grpSpPr>
          <a:xfrm>
            <a:off x="2051720" y="2780928"/>
            <a:ext cx="1080120" cy="1080120"/>
            <a:chOff x="3851920" y="1268760"/>
            <a:chExt cx="2160240" cy="2160240"/>
          </a:xfrm>
        </p:grpSpPr>
        <p:grpSp>
          <p:nvGrpSpPr>
            <p:cNvPr id="4" name="グループ化 3">
              <a:extLst>
                <a:ext uri="{FF2B5EF4-FFF2-40B4-BE49-F238E27FC236}">
                  <a16:creationId xmlns:a16="http://schemas.microsoft.com/office/drawing/2014/main" id="{ED77F8DF-B6A2-4A3B-B3D8-04184E641D53}"/>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0FBC247B-1831-45AD-8161-80C8691F816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5E524832-7B5D-4F3A-ADCC-ABB50F795F96}"/>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8F03D152-5CB8-4C5D-AFEA-8D2030B29F09}"/>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D7D63B59-5629-4718-8817-E008C198CC1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D9F2BD3E-FEBB-4679-AAAF-840AAEBFED8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87557E16-4E98-46A2-AC0D-76F74AD4BC67}"/>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50C2F134-2A22-450E-9A93-8E9C4E555B4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AA710DA1-A26D-42E4-93D3-B0F6AFD1952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DF12FB28-82A6-413E-B29E-A7522968E6BF}"/>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5FCC1632-C7B4-458C-A57B-74517282BF2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C09CB180-9D8E-45B7-B688-EB88350E7CE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08372C5F-C936-4B98-A21C-D1C2A4F99128}"/>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4C94C3A-7B03-4BC9-9993-F0F6D88627B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4BF5F17-CC74-45EE-8126-84FEAFD16BE2}"/>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9E58BB1-5B73-4033-B9C1-4152BAD6E20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グループ化 19">
            <a:extLst>
              <a:ext uri="{FF2B5EF4-FFF2-40B4-BE49-F238E27FC236}">
                <a16:creationId xmlns:a16="http://schemas.microsoft.com/office/drawing/2014/main" id="{B6A5FB2A-E0B4-4959-A7D9-627012156871}"/>
              </a:ext>
            </a:extLst>
          </p:cNvPr>
          <p:cNvGrpSpPr/>
          <p:nvPr/>
        </p:nvGrpSpPr>
        <p:grpSpPr>
          <a:xfrm>
            <a:off x="5508104" y="2780928"/>
            <a:ext cx="1080120" cy="1080120"/>
            <a:chOff x="3851920" y="1268760"/>
            <a:chExt cx="2160240" cy="2160240"/>
          </a:xfrm>
        </p:grpSpPr>
        <p:grpSp>
          <p:nvGrpSpPr>
            <p:cNvPr id="21" name="グループ化 20">
              <a:extLst>
                <a:ext uri="{FF2B5EF4-FFF2-40B4-BE49-F238E27FC236}">
                  <a16:creationId xmlns:a16="http://schemas.microsoft.com/office/drawing/2014/main" id="{7A7481FE-459D-48AE-9BCA-F37F8D4230A2}"/>
                </a:ext>
              </a:extLst>
            </p:cNvPr>
            <p:cNvGrpSpPr/>
            <p:nvPr/>
          </p:nvGrpSpPr>
          <p:grpSpPr>
            <a:xfrm rot="10800000">
              <a:off x="3851920" y="1268760"/>
              <a:ext cx="720080" cy="720080"/>
              <a:chOff x="792000" y="2529000"/>
              <a:chExt cx="360000" cy="360000"/>
            </a:xfrm>
          </p:grpSpPr>
          <p:sp>
            <p:nvSpPr>
              <p:cNvPr id="35" name="楕円 34">
                <a:extLst>
                  <a:ext uri="{FF2B5EF4-FFF2-40B4-BE49-F238E27FC236}">
                    <a16:creationId xmlns:a16="http://schemas.microsoft.com/office/drawing/2014/main" id="{BF3BD817-1B62-4E5D-B34C-22220C20A9E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47D9B131-9EE5-4B50-9B3F-811B3E63524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8CBF7D1C-D958-445D-B9FE-2F2F7C4C2EC4}"/>
                </a:ext>
              </a:extLst>
            </p:cNvPr>
            <p:cNvGrpSpPr/>
            <p:nvPr/>
          </p:nvGrpSpPr>
          <p:grpSpPr>
            <a:xfrm rot="10800000">
              <a:off x="5292080" y="1268760"/>
              <a:ext cx="720080" cy="720080"/>
              <a:chOff x="792000" y="2529000"/>
              <a:chExt cx="360000" cy="360000"/>
            </a:xfrm>
          </p:grpSpPr>
          <p:sp>
            <p:nvSpPr>
              <p:cNvPr id="33" name="楕円 32">
                <a:extLst>
                  <a:ext uri="{FF2B5EF4-FFF2-40B4-BE49-F238E27FC236}">
                    <a16:creationId xmlns:a16="http://schemas.microsoft.com/office/drawing/2014/main" id="{F011C18E-8F96-4994-B4F6-BA83FF808D8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矢印: 下 33">
                <a:extLst>
                  <a:ext uri="{FF2B5EF4-FFF2-40B4-BE49-F238E27FC236}">
                    <a16:creationId xmlns:a16="http://schemas.microsoft.com/office/drawing/2014/main" id="{F0837AFD-C5D2-466D-8F69-366F8AD2ED4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CDDE24E8-4135-4718-8E3D-4403D9FCAE11}"/>
                </a:ext>
              </a:extLst>
            </p:cNvPr>
            <p:cNvGrpSpPr/>
            <p:nvPr/>
          </p:nvGrpSpPr>
          <p:grpSpPr>
            <a:xfrm rot="10800000">
              <a:off x="5292080" y="2708920"/>
              <a:ext cx="720080" cy="720080"/>
              <a:chOff x="792000" y="2529000"/>
              <a:chExt cx="360000" cy="360000"/>
            </a:xfrm>
          </p:grpSpPr>
          <p:sp>
            <p:nvSpPr>
              <p:cNvPr id="31" name="楕円 30">
                <a:extLst>
                  <a:ext uri="{FF2B5EF4-FFF2-40B4-BE49-F238E27FC236}">
                    <a16:creationId xmlns:a16="http://schemas.microsoft.com/office/drawing/2014/main" id="{6263EAA9-5E26-4593-9438-87C2B110FC0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A95FF76D-48F9-41F9-BD91-C338AB13E39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704C8AE2-3D15-4C63-B34B-210438EDA52F}"/>
                </a:ext>
              </a:extLst>
            </p:cNvPr>
            <p:cNvGrpSpPr/>
            <p:nvPr/>
          </p:nvGrpSpPr>
          <p:grpSpPr>
            <a:xfrm rot="10800000">
              <a:off x="3851920" y="2708920"/>
              <a:ext cx="720080" cy="720080"/>
              <a:chOff x="792000" y="2529000"/>
              <a:chExt cx="360000" cy="360000"/>
            </a:xfrm>
          </p:grpSpPr>
          <p:sp>
            <p:nvSpPr>
              <p:cNvPr id="29" name="楕円 28">
                <a:extLst>
                  <a:ext uri="{FF2B5EF4-FFF2-40B4-BE49-F238E27FC236}">
                    <a16:creationId xmlns:a16="http://schemas.microsoft.com/office/drawing/2014/main" id="{A73CB8F5-1AD6-4573-8B58-BD29179B8D8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8F143086-6C02-40F5-A6DC-6D9C9DAFF023}"/>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F64C8CE9-94F9-42BE-B45F-E6621B45D5E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30898C1A-4DDF-4B83-BD74-D17694BEFA27}"/>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1D66C201-DB30-4C2A-A580-8A729C9D108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A2B91E-5102-43F4-B81E-E8ACA53DBE0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楕円 36">
            <a:extLst>
              <a:ext uri="{FF2B5EF4-FFF2-40B4-BE49-F238E27FC236}">
                <a16:creationId xmlns:a16="http://schemas.microsoft.com/office/drawing/2014/main" id="{03262F8D-D6A4-42AF-8920-428AC65900CA}"/>
              </a:ext>
            </a:extLst>
          </p:cNvPr>
          <p:cNvSpPr/>
          <p:nvPr/>
        </p:nvSpPr>
        <p:spPr>
          <a:xfrm>
            <a:off x="1691680"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F1364D61-9216-4F44-A505-3D5BFFBED4C6}"/>
              </a:ext>
            </a:extLst>
          </p:cNvPr>
          <p:cNvSpPr/>
          <p:nvPr/>
        </p:nvSpPr>
        <p:spPr>
          <a:xfrm>
            <a:off x="5148064"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C59B1A66-F17A-45C3-8CE9-7D70CC930339}"/>
              </a:ext>
            </a:extLst>
          </p:cNvPr>
          <p:cNvCxnSpPr/>
          <p:nvPr/>
        </p:nvCxnSpPr>
        <p:spPr>
          <a:xfrm>
            <a:off x="3491880" y="2780928"/>
            <a:ext cx="158417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480877D8-64D7-40BB-B782-B7FB25EDF947}"/>
              </a:ext>
            </a:extLst>
          </p:cNvPr>
          <p:cNvCxnSpPr/>
          <p:nvPr/>
        </p:nvCxnSpPr>
        <p:spPr>
          <a:xfrm flipH="1">
            <a:off x="3563888" y="3933056"/>
            <a:ext cx="151216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4" name="フリーフォーム: 図形 43">
            <a:extLst>
              <a:ext uri="{FF2B5EF4-FFF2-40B4-BE49-F238E27FC236}">
                <a16:creationId xmlns:a16="http://schemas.microsoft.com/office/drawing/2014/main" id="{4826A9FD-91E4-4781-8425-3768DB05C744}"/>
              </a:ext>
            </a:extLst>
          </p:cNvPr>
          <p:cNvSpPr/>
          <p:nvPr/>
        </p:nvSpPr>
        <p:spPr>
          <a:xfrm rot="19800000">
            <a:off x="6750611" y="1823193"/>
            <a:ext cx="714912" cy="841106"/>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図形 44">
            <a:extLst>
              <a:ext uri="{FF2B5EF4-FFF2-40B4-BE49-F238E27FC236}">
                <a16:creationId xmlns:a16="http://schemas.microsoft.com/office/drawing/2014/main" id="{12C3890F-ADCC-4AE3-8CED-90E95AE85A7C}"/>
              </a:ext>
            </a:extLst>
          </p:cNvPr>
          <p:cNvSpPr/>
          <p:nvPr/>
        </p:nvSpPr>
        <p:spPr>
          <a:xfrm rot="2342642" flipH="1">
            <a:off x="1061989" y="1907356"/>
            <a:ext cx="721124" cy="829099"/>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17B9D984-F904-4485-832B-8243F679053E}"/>
                  </a:ext>
                </a:extLst>
              </p:cNvPr>
              <p:cNvSpPr txBox="1"/>
              <p:nvPr/>
            </p:nvSpPr>
            <p:spPr>
              <a:xfrm>
                <a:off x="1835696" y="4437112"/>
                <a:ext cx="1486946" cy="369332"/>
              </a:xfrm>
              <a:prstGeom prst="rect">
                <a:avLst/>
              </a:prstGeom>
              <a:noFill/>
            </p:spPr>
            <p:txBody>
              <a:bodyPr wrap="none" rtlCol="0">
                <a:spAutoFit/>
              </a:bodyPr>
              <a:lstStyle/>
              <a:p>
                <a:r>
                  <a:rPr lang="ja-JP" altLang="en-US"/>
                  <a:t>現在の状態</a:t>
                </a:r>
                <a14:m>
                  <m:oMath xmlns:m="http://schemas.openxmlformats.org/officeDocument/2006/math">
                    <m:r>
                      <a:rPr lang="en-US" altLang="ja-JP" b="0" i="1" smtClean="0">
                        <a:latin typeface="Cambria Math" panose="02040503050406030204" pitchFamily="18" charset="0"/>
                      </a:rPr>
                      <m:t>𝐴</m:t>
                    </m:r>
                  </m:oMath>
                </a14:m>
                <a:endParaRPr kumimoji="1" lang="ja-JP" altLang="en-US"/>
              </a:p>
            </p:txBody>
          </p:sp>
        </mc:Choice>
        <mc:Fallback xmlns="">
          <p:sp>
            <p:nvSpPr>
              <p:cNvPr id="46" name="テキスト ボックス 45">
                <a:extLst>
                  <a:ext uri="{FF2B5EF4-FFF2-40B4-BE49-F238E27FC236}">
                    <a16:creationId xmlns:a16="http://schemas.microsoft.com/office/drawing/2014/main" id="{17B9D984-F904-4485-832B-8243F679053E}"/>
                  </a:ext>
                </a:extLst>
              </p:cNvPr>
              <p:cNvSpPr txBox="1">
                <a:spLocks noRot="1" noChangeAspect="1" noMove="1" noResize="1" noEditPoints="1" noAdjustHandles="1" noChangeArrowheads="1" noChangeShapeType="1" noTextEdit="1"/>
              </p:cNvSpPr>
              <p:nvPr/>
            </p:nvSpPr>
            <p:spPr>
              <a:xfrm>
                <a:off x="1835696" y="4437112"/>
                <a:ext cx="1486946" cy="369332"/>
              </a:xfrm>
              <a:prstGeom prst="rect">
                <a:avLst/>
              </a:prstGeom>
              <a:blipFill>
                <a:blip r:embed="rId2"/>
                <a:stretch>
                  <a:fillRect l="-3279" t="-13333"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90B58594-5DC2-427B-81C7-0C87369A6863}"/>
                  </a:ext>
                </a:extLst>
              </p:cNvPr>
              <p:cNvSpPr txBox="1"/>
              <p:nvPr/>
            </p:nvSpPr>
            <p:spPr>
              <a:xfrm>
                <a:off x="5292080" y="4437112"/>
                <a:ext cx="1486946" cy="369332"/>
              </a:xfrm>
              <a:prstGeom prst="rect">
                <a:avLst/>
              </a:prstGeom>
              <a:noFill/>
            </p:spPr>
            <p:txBody>
              <a:bodyPr wrap="none" rtlCol="0">
                <a:spAutoFit/>
              </a:bodyPr>
              <a:lstStyle/>
              <a:p>
                <a:r>
                  <a:rPr lang="ja-JP" altLang="en-US"/>
                  <a:t>現在の状態</a:t>
                </a:r>
                <a14:m>
                  <m:oMath xmlns:m="http://schemas.openxmlformats.org/officeDocument/2006/math">
                    <m:r>
                      <a:rPr lang="en-US" altLang="ja-JP" b="0" i="1" smtClean="0">
                        <a:latin typeface="Cambria Math" panose="02040503050406030204" pitchFamily="18" charset="0"/>
                      </a:rPr>
                      <m:t>𝐵</m:t>
                    </m:r>
                  </m:oMath>
                </a14:m>
                <a:endParaRPr kumimoji="1" lang="ja-JP" altLang="en-US"/>
              </a:p>
            </p:txBody>
          </p:sp>
        </mc:Choice>
        <mc:Fallback xmlns="">
          <p:sp>
            <p:nvSpPr>
              <p:cNvPr id="47" name="テキスト ボックス 46">
                <a:extLst>
                  <a:ext uri="{FF2B5EF4-FFF2-40B4-BE49-F238E27FC236}">
                    <a16:creationId xmlns:a16="http://schemas.microsoft.com/office/drawing/2014/main" id="{90B58594-5DC2-427B-81C7-0C87369A6863}"/>
                  </a:ext>
                </a:extLst>
              </p:cNvPr>
              <p:cNvSpPr txBox="1">
                <a:spLocks noRot="1" noChangeAspect="1" noMove="1" noResize="1" noEditPoints="1" noAdjustHandles="1" noChangeArrowheads="1" noChangeShapeType="1" noTextEdit="1"/>
              </p:cNvSpPr>
              <p:nvPr/>
            </p:nvSpPr>
            <p:spPr>
              <a:xfrm>
                <a:off x="5292080" y="4437112"/>
                <a:ext cx="1486946" cy="369332"/>
              </a:xfrm>
              <a:prstGeom prst="rect">
                <a:avLst/>
              </a:prstGeom>
              <a:blipFill>
                <a:blip r:embed="rId3"/>
                <a:stretch>
                  <a:fillRect l="-3279" t="-13333"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BBDFCBF2-39CD-4790-A694-F4DF19958EBB}"/>
                  </a:ext>
                </a:extLst>
              </p:cNvPr>
              <p:cNvSpPr txBox="1"/>
              <p:nvPr/>
            </p:nvSpPr>
            <p:spPr>
              <a:xfrm>
                <a:off x="3419872" y="2204864"/>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8" name="テキスト ボックス 47">
                <a:extLst>
                  <a:ext uri="{FF2B5EF4-FFF2-40B4-BE49-F238E27FC236}">
                    <a16:creationId xmlns:a16="http://schemas.microsoft.com/office/drawing/2014/main" id="{BBDFCBF2-39CD-4790-A694-F4DF19958EBB}"/>
                  </a:ext>
                </a:extLst>
              </p:cNvPr>
              <p:cNvSpPr txBox="1">
                <a:spLocks noRot="1" noChangeAspect="1" noMove="1" noResize="1" noEditPoints="1" noAdjustHandles="1" noChangeArrowheads="1" noChangeShapeType="1" noTextEdit="1"/>
              </p:cNvSpPr>
              <p:nvPr/>
            </p:nvSpPr>
            <p:spPr>
              <a:xfrm>
                <a:off x="3419872" y="2204864"/>
                <a:ext cx="1791131" cy="52322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679C8003-D3CB-411F-9039-D7C9D36EC4F8}"/>
                  </a:ext>
                </a:extLst>
              </p:cNvPr>
              <p:cNvSpPr txBox="1"/>
              <p:nvPr/>
            </p:nvSpPr>
            <p:spPr>
              <a:xfrm>
                <a:off x="3419872" y="3933056"/>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9" name="テキスト ボックス 48">
                <a:extLst>
                  <a:ext uri="{FF2B5EF4-FFF2-40B4-BE49-F238E27FC236}">
                    <a16:creationId xmlns:a16="http://schemas.microsoft.com/office/drawing/2014/main" id="{679C8003-D3CB-411F-9039-D7C9D36EC4F8}"/>
                  </a:ext>
                </a:extLst>
              </p:cNvPr>
              <p:cNvSpPr txBox="1">
                <a:spLocks noRot="1" noChangeAspect="1" noMove="1" noResize="1" noEditPoints="1" noAdjustHandles="1" noChangeArrowheads="1" noChangeShapeType="1" noTextEdit="1"/>
              </p:cNvSpPr>
              <p:nvPr/>
            </p:nvSpPr>
            <p:spPr>
              <a:xfrm>
                <a:off x="3419872" y="3933056"/>
                <a:ext cx="1791131" cy="52322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13FA7565-FCEA-40C6-9650-59F32C6B646C}"/>
                  </a:ext>
                </a:extLst>
              </p:cNvPr>
              <p:cNvSpPr txBox="1"/>
              <p:nvPr/>
            </p:nvSpPr>
            <p:spPr>
              <a:xfrm>
                <a:off x="7236296" y="1196752"/>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50" name="テキスト ボックス 49">
                <a:extLst>
                  <a:ext uri="{FF2B5EF4-FFF2-40B4-BE49-F238E27FC236}">
                    <a16:creationId xmlns:a16="http://schemas.microsoft.com/office/drawing/2014/main" id="{13FA7565-FCEA-40C6-9650-59F32C6B646C}"/>
                  </a:ext>
                </a:extLst>
              </p:cNvPr>
              <p:cNvSpPr txBox="1">
                <a:spLocks noRot="1" noChangeAspect="1" noMove="1" noResize="1" noEditPoints="1" noAdjustHandles="1" noChangeArrowheads="1" noChangeShapeType="1" noTextEdit="1"/>
              </p:cNvSpPr>
              <p:nvPr/>
            </p:nvSpPr>
            <p:spPr>
              <a:xfrm>
                <a:off x="7236296" y="1196752"/>
                <a:ext cx="1791131" cy="52322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E873D4C7-0D2A-4025-8AB8-7601253B271D}"/>
                  </a:ext>
                </a:extLst>
              </p:cNvPr>
              <p:cNvSpPr txBox="1"/>
              <p:nvPr/>
            </p:nvSpPr>
            <p:spPr>
              <a:xfrm>
                <a:off x="1043608" y="1052736"/>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51" name="テキスト ボックス 50">
                <a:extLst>
                  <a:ext uri="{FF2B5EF4-FFF2-40B4-BE49-F238E27FC236}">
                    <a16:creationId xmlns:a16="http://schemas.microsoft.com/office/drawing/2014/main" id="{E873D4C7-0D2A-4025-8AB8-7601253B271D}"/>
                  </a:ext>
                </a:extLst>
              </p:cNvPr>
              <p:cNvSpPr txBox="1">
                <a:spLocks noRot="1" noChangeAspect="1" noMove="1" noResize="1" noEditPoints="1" noAdjustHandles="1" noChangeArrowheads="1" noChangeShapeType="1" noTextEdit="1"/>
              </p:cNvSpPr>
              <p:nvPr/>
            </p:nvSpPr>
            <p:spPr>
              <a:xfrm>
                <a:off x="1043608" y="1052736"/>
                <a:ext cx="1791131" cy="52322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7ECE335A-209E-4D00-9414-4CCC962EE6C2}"/>
                  </a:ext>
                </a:extLst>
              </p:cNvPr>
              <p:cNvSpPr txBox="1"/>
              <p:nvPr/>
            </p:nvSpPr>
            <p:spPr>
              <a:xfrm>
                <a:off x="1547664" y="4869160"/>
                <a:ext cx="14308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𝐴</m:t>
                          </m:r>
                        </m:sub>
                      </m:sSub>
                      <m:r>
                        <a:rPr lang="en-US" altLang="ja-JP" sz="2400" b="0" i="1" smtClean="0">
                          <a:latin typeface="Cambria Math" panose="02040503050406030204" pitchFamily="18" charset="0"/>
                        </a:rPr>
                        <m:t>=−4</m:t>
                      </m:r>
                      <m:r>
                        <a:rPr lang="en-US" altLang="ja-JP" sz="2400" b="0" i="1" smtClean="0">
                          <a:latin typeface="Cambria Math" panose="02040503050406030204" pitchFamily="18" charset="0"/>
                        </a:rPr>
                        <m:t>𝐽</m:t>
                      </m:r>
                    </m:oMath>
                  </m:oMathPara>
                </a14:m>
                <a:endParaRPr lang="en-US" altLang="ja-JP" sz="2400" b="0"/>
              </a:p>
            </p:txBody>
          </p:sp>
        </mc:Choice>
        <mc:Fallback xmlns="">
          <p:sp>
            <p:nvSpPr>
              <p:cNvPr id="53" name="テキスト ボックス 52">
                <a:extLst>
                  <a:ext uri="{FF2B5EF4-FFF2-40B4-BE49-F238E27FC236}">
                    <a16:creationId xmlns:a16="http://schemas.microsoft.com/office/drawing/2014/main" id="{7ECE335A-209E-4D00-9414-4CCC962EE6C2}"/>
                  </a:ext>
                </a:extLst>
              </p:cNvPr>
              <p:cNvSpPr txBox="1">
                <a:spLocks noRot="1" noChangeAspect="1" noMove="1" noResize="1" noEditPoints="1" noAdjustHandles="1" noChangeArrowheads="1" noChangeShapeType="1" noTextEdit="1"/>
              </p:cNvSpPr>
              <p:nvPr/>
            </p:nvSpPr>
            <p:spPr>
              <a:xfrm>
                <a:off x="1547664" y="4869160"/>
                <a:ext cx="1430829" cy="461665"/>
              </a:xfrm>
              <a:prstGeom prst="rect">
                <a:avLst/>
              </a:prstGeom>
              <a:blipFill>
                <a:blip r:embed="rId8"/>
                <a:stretch>
                  <a:fillRect l="-851" r="-2128"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29720687-5E00-4A2D-9406-4EE63C407B82}"/>
                  </a:ext>
                </a:extLst>
              </p:cNvPr>
              <p:cNvSpPr txBox="1"/>
              <p:nvPr/>
            </p:nvSpPr>
            <p:spPr>
              <a:xfrm>
                <a:off x="5364088" y="4869160"/>
                <a:ext cx="14308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𝐵</m:t>
                          </m:r>
                        </m:sub>
                      </m:sSub>
                      <m:r>
                        <a:rPr lang="en-US" altLang="ja-JP" sz="2400" b="0" i="1" smtClean="0">
                          <a:latin typeface="Cambria Math" panose="02040503050406030204" pitchFamily="18" charset="0"/>
                        </a:rPr>
                        <m:t>=0</m:t>
                      </m:r>
                    </m:oMath>
                  </m:oMathPara>
                </a14:m>
                <a:endParaRPr lang="ja-JP" altLang="en-US" sz="2400"/>
              </a:p>
            </p:txBody>
          </p:sp>
        </mc:Choice>
        <mc:Fallback xmlns="">
          <p:sp>
            <p:nvSpPr>
              <p:cNvPr id="54" name="テキスト ボックス 53">
                <a:extLst>
                  <a:ext uri="{FF2B5EF4-FFF2-40B4-BE49-F238E27FC236}">
                    <a16:creationId xmlns:a16="http://schemas.microsoft.com/office/drawing/2014/main" id="{29720687-5E00-4A2D-9406-4EE63C407B82}"/>
                  </a:ext>
                </a:extLst>
              </p:cNvPr>
              <p:cNvSpPr txBox="1">
                <a:spLocks noRot="1" noChangeAspect="1" noMove="1" noResize="1" noEditPoints="1" noAdjustHandles="1" noChangeArrowheads="1" noChangeShapeType="1" noTextEdit="1"/>
              </p:cNvSpPr>
              <p:nvPr/>
            </p:nvSpPr>
            <p:spPr>
              <a:xfrm>
                <a:off x="5364088" y="4869160"/>
                <a:ext cx="1430829" cy="461665"/>
              </a:xfrm>
              <a:prstGeom prst="rect">
                <a:avLst/>
              </a:prstGeom>
              <a:blipFill>
                <a:blip r:embed="rId9"/>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442F5476-6885-46DA-A806-F26FDC5F5083}"/>
                  </a:ext>
                </a:extLst>
              </p:cNvPr>
              <p:cNvSpPr txBox="1"/>
              <p:nvPr/>
            </p:nvSpPr>
            <p:spPr>
              <a:xfrm>
                <a:off x="1403648" y="5445224"/>
                <a:ext cx="259228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𝐴</m:t>
                          </m:r>
                        </m:sub>
                      </m:sSub>
                      <m:r>
                        <a:rPr lang="en-US" altLang="ja-JP" sz="2400" b="0" i="1" smtClean="0">
                          <a:latin typeface="Cambria Math" panose="02040503050406030204" pitchFamily="18" charset="0"/>
                        </a:rPr>
                        <m:t>=</m:t>
                      </m:r>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exp</m:t>
                          </m:r>
                        </m:fName>
                        <m:e>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𝛽</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𝐴</m:t>
                                  </m:r>
                                </m:sub>
                              </m:sSub>
                            </m:e>
                          </m:d>
                        </m:e>
                      </m:func>
                    </m:oMath>
                  </m:oMathPara>
                </a14:m>
                <a:endParaRPr lang="en-US" altLang="ja-JP" sz="2400" b="0"/>
              </a:p>
            </p:txBody>
          </p:sp>
        </mc:Choice>
        <mc:Fallback xmlns="">
          <p:sp>
            <p:nvSpPr>
              <p:cNvPr id="55" name="テキスト ボックス 54">
                <a:extLst>
                  <a:ext uri="{FF2B5EF4-FFF2-40B4-BE49-F238E27FC236}">
                    <a16:creationId xmlns:a16="http://schemas.microsoft.com/office/drawing/2014/main" id="{442F5476-6885-46DA-A806-F26FDC5F5083}"/>
                  </a:ext>
                </a:extLst>
              </p:cNvPr>
              <p:cNvSpPr txBox="1">
                <a:spLocks noRot="1" noChangeAspect="1" noMove="1" noResize="1" noEditPoints="1" noAdjustHandles="1" noChangeArrowheads="1" noChangeShapeType="1" noTextEdit="1"/>
              </p:cNvSpPr>
              <p:nvPr/>
            </p:nvSpPr>
            <p:spPr>
              <a:xfrm>
                <a:off x="1403648" y="5445224"/>
                <a:ext cx="2592288" cy="461665"/>
              </a:xfrm>
              <a:prstGeom prst="rect">
                <a:avLst/>
              </a:prstGeom>
              <a:blipFill>
                <a:blip r:embed="rId10"/>
                <a:stretch>
                  <a:fillRect b="-19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8E1588E2-5233-45AE-B25A-1D90993828E3}"/>
                  </a:ext>
                </a:extLst>
              </p:cNvPr>
              <p:cNvSpPr txBox="1"/>
              <p:nvPr/>
            </p:nvSpPr>
            <p:spPr>
              <a:xfrm>
                <a:off x="2555776" y="6093296"/>
                <a:ext cx="4104456" cy="523220"/>
              </a:xfrm>
              <a:prstGeom prst="rect">
                <a:avLst/>
              </a:prstGeom>
              <a:noFill/>
            </p:spPr>
            <p:txBody>
              <a:bodyPr wrap="square">
                <a:spAutoFit/>
              </a:bodyPr>
              <a:lstStyle/>
              <a:p>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&lt;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𝐵</m:t>
                        </m:r>
                      </m:sub>
                    </m:sSub>
                  </m:oMath>
                </a14:m>
                <a:r>
                  <a:rPr lang="ja-JP" altLang="en-US" sz="2800" b="0"/>
                  <a:t>なので</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&gt;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𝐵</m:t>
                        </m:r>
                      </m:sub>
                    </m:sSub>
                  </m:oMath>
                </a14:m>
                <a:endParaRPr lang="en-US" altLang="ja-JP" sz="2800" b="0"/>
              </a:p>
            </p:txBody>
          </p:sp>
        </mc:Choice>
        <mc:Fallback xmlns="">
          <p:sp>
            <p:nvSpPr>
              <p:cNvPr id="58" name="テキスト ボックス 57">
                <a:extLst>
                  <a:ext uri="{FF2B5EF4-FFF2-40B4-BE49-F238E27FC236}">
                    <a16:creationId xmlns:a16="http://schemas.microsoft.com/office/drawing/2014/main" id="{8E1588E2-5233-45AE-B25A-1D90993828E3}"/>
                  </a:ext>
                </a:extLst>
              </p:cNvPr>
              <p:cNvSpPr txBox="1">
                <a:spLocks noRot="1" noChangeAspect="1" noMove="1" noResize="1" noEditPoints="1" noAdjustHandles="1" noChangeArrowheads="1" noChangeShapeType="1" noTextEdit="1"/>
              </p:cNvSpPr>
              <p:nvPr/>
            </p:nvSpPr>
            <p:spPr>
              <a:xfrm>
                <a:off x="2555776" y="6093296"/>
                <a:ext cx="4104456" cy="523220"/>
              </a:xfrm>
              <a:prstGeom prst="rect">
                <a:avLst/>
              </a:prstGeom>
              <a:blipFill>
                <a:blip r:embed="rId11"/>
                <a:stretch>
                  <a:fillRect t="-16471" b="-294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5A7D72B-EEEF-4C15-9929-602AEC5DE505}"/>
                  </a:ext>
                </a:extLst>
              </p:cNvPr>
              <p:cNvSpPr txBox="1"/>
              <p:nvPr/>
            </p:nvSpPr>
            <p:spPr>
              <a:xfrm>
                <a:off x="5436096" y="5373216"/>
                <a:ext cx="259228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𝐵</m:t>
                          </m:r>
                        </m:sub>
                      </m:sSub>
                      <m:r>
                        <a:rPr lang="en-US" altLang="ja-JP" sz="2400" b="0" i="1" smtClean="0">
                          <a:latin typeface="Cambria Math" panose="02040503050406030204" pitchFamily="18" charset="0"/>
                        </a:rPr>
                        <m:t>=</m:t>
                      </m:r>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exp</m:t>
                          </m:r>
                        </m:fName>
                        <m:e>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𝛽</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𝐵</m:t>
                                  </m:r>
                                </m:sub>
                              </m:sSub>
                            </m:e>
                          </m:d>
                        </m:e>
                      </m:func>
                    </m:oMath>
                  </m:oMathPara>
                </a14:m>
                <a:endParaRPr lang="en-US" altLang="ja-JP" sz="2400" b="0"/>
              </a:p>
            </p:txBody>
          </p:sp>
        </mc:Choice>
        <mc:Fallback xmlns="">
          <p:sp>
            <p:nvSpPr>
              <p:cNvPr id="59" name="テキスト ボックス 58">
                <a:extLst>
                  <a:ext uri="{FF2B5EF4-FFF2-40B4-BE49-F238E27FC236}">
                    <a16:creationId xmlns:a16="http://schemas.microsoft.com/office/drawing/2014/main" id="{45A7D72B-EEEF-4C15-9929-602AEC5DE505}"/>
                  </a:ext>
                </a:extLst>
              </p:cNvPr>
              <p:cNvSpPr txBox="1">
                <a:spLocks noRot="1" noChangeAspect="1" noMove="1" noResize="1" noEditPoints="1" noAdjustHandles="1" noChangeArrowheads="1" noChangeShapeType="1" noTextEdit="1"/>
              </p:cNvSpPr>
              <p:nvPr/>
            </p:nvSpPr>
            <p:spPr>
              <a:xfrm>
                <a:off x="5436096" y="5373216"/>
                <a:ext cx="2592288" cy="461665"/>
              </a:xfrm>
              <a:prstGeom prst="rect">
                <a:avLst/>
              </a:prstGeom>
              <a:blipFill>
                <a:blip r:embed="rId12"/>
                <a:stretch>
                  <a:fillRect b="-1973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28716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0DBB14C-C9DE-42C0-97F6-E3090C4F59FD}"/>
              </a:ext>
            </a:extLst>
          </p:cNvPr>
          <p:cNvSpPr>
            <a:spLocks noGrp="1"/>
          </p:cNvSpPr>
          <p:nvPr>
            <p:ph type="body" sz="quarter" idx="10"/>
          </p:nvPr>
        </p:nvSpPr>
        <p:spPr/>
        <p:txBody>
          <a:bodyPr/>
          <a:lstStyle/>
          <a:p>
            <a:r>
              <a:rPr lang="ja-JP" altLang="en-US"/>
              <a:t>マルコフ連鎖モンテカルロ法</a:t>
            </a:r>
            <a:endParaRPr kumimoji="1" lang="ja-JP" altLang="en-US"/>
          </a:p>
        </p:txBody>
      </p:sp>
      <p:grpSp>
        <p:nvGrpSpPr>
          <p:cNvPr id="47" name="グループ化 46">
            <a:extLst>
              <a:ext uri="{FF2B5EF4-FFF2-40B4-BE49-F238E27FC236}">
                <a16:creationId xmlns:a16="http://schemas.microsoft.com/office/drawing/2014/main" id="{CD5A8BFB-A55F-458C-87EB-0FFBAC8C4EAC}"/>
              </a:ext>
            </a:extLst>
          </p:cNvPr>
          <p:cNvGrpSpPr/>
          <p:nvPr/>
        </p:nvGrpSpPr>
        <p:grpSpPr>
          <a:xfrm>
            <a:off x="2051720" y="2060848"/>
            <a:ext cx="1224136" cy="1224136"/>
            <a:chOff x="1691680" y="2420888"/>
            <a:chExt cx="1800200" cy="1800200"/>
          </a:xfrm>
        </p:grpSpPr>
        <p:grpSp>
          <p:nvGrpSpPr>
            <p:cNvPr id="3" name="グループ化 2">
              <a:extLst>
                <a:ext uri="{FF2B5EF4-FFF2-40B4-BE49-F238E27FC236}">
                  <a16:creationId xmlns:a16="http://schemas.microsoft.com/office/drawing/2014/main" id="{1C511CC6-85E2-4FAF-84F4-43F609C0D158}"/>
                </a:ext>
              </a:extLst>
            </p:cNvPr>
            <p:cNvGrpSpPr/>
            <p:nvPr/>
          </p:nvGrpSpPr>
          <p:grpSpPr>
            <a:xfrm>
              <a:off x="2051720" y="2780928"/>
              <a:ext cx="1080120" cy="1080120"/>
              <a:chOff x="3851920" y="1268760"/>
              <a:chExt cx="2160240" cy="2160240"/>
            </a:xfrm>
          </p:grpSpPr>
          <p:grpSp>
            <p:nvGrpSpPr>
              <p:cNvPr id="4" name="グループ化 3">
                <a:extLst>
                  <a:ext uri="{FF2B5EF4-FFF2-40B4-BE49-F238E27FC236}">
                    <a16:creationId xmlns:a16="http://schemas.microsoft.com/office/drawing/2014/main" id="{50DDC175-08DD-4F82-9155-88531D2C8938}"/>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1E12C980-1AC8-497E-8417-E4F24E15E8C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57E6E769-D3A0-48FF-ADC3-D474D73DAAA3}"/>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082BC145-25D4-4D5E-9786-A8A44CF2637C}"/>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1DB50D10-9EBC-4A25-B29D-9C03D703EAA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E9A65421-9830-42E3-A56B-A797109453B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1F22E121-D67E-4C2D-AAFD-A8EAE4BBB66D}"/>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8FB70E5F-9DD5-4C71-A850-5E028B55EEC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3682DCF9-55A6-4601-87C8-FCD98FA03CD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1EEB1917-282F-4D2B-B2D9-808F835E6C10}"/>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10AE447B-4F16-46D2-A3CF-DA697983530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6A5833DA-78BA-4A63-893F-DCDCE37BCA1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68FF84AB-CBEB-4019-98B0-7BF73BF3377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8BD874A1-25AD-427A-98A3-FB05B4B0F2D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300D430-8F69-4736-AA3B-A6F7F9FE78A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67D53FD-6CAE-4D26-AA42-7FB18A2669E7}"/>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楕円 36">
              <a:extLst>
                <a:ext uri="{FF2B5EF4-FFF2-40B4-BE49-F238E27FC236}">
                  <a16:creationId xmlns:a16="http://schemas.microsoft.com/office/drawing/2014/main" id="{4B976FD4-29E9-4CC9-AAD3-38A7C524D1DD}"/>
                </a:ext>
              </a:extLst>
            </p:cNvPr>
            <p:cNvSpPr/>
            <p:nvPr/>
          </p:nvSpPr>
          <p:spPr>
            <a:xfrm>
              <a:off x="1691680"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a:extLst>
              <a:ext uri="{FF2B5EF4-FFF2-40B4-BE49-F238E27FC236}">
                <a16:creationId xmlns:a16="http://schemas.microsoft.com/office/drawing/2014/main" id="{3D4C947B-C80D-4742-B524-0DBEC9ABD41D}"/>
              </a:ext>
            </a:extLst>
          </p:cNvPr>
          <p:cNvGrpSpPr/>
          <p:nvPr/>
        </p:nvGrpSpPr>
        <p:grpSpPr>
          <a:xfrm>
            <a:off x="5508104" y="2060848"/>
            <a:ext cx="1224136" cy="1224136"/>
            <a:chOff x="5148064" y="2420888"/>
            <a:chExt cx="1800200" cy="1800200"/>
          </a:xfrm>
        </p:grpSpPr>
        <p:grpSp>
          <p:nvGrpSpPr>
            <p:cNvPr id="20" name="グループ化 19">
              <a:extLst>
                <a:ext uri="{FF2B5EF4-FFF2-40B4-BE49-F238E27FC236}">
                  <a16:creationId xmlns:a16="http://schemas.microsoft.com/office/drawing/2014/main" id="{FE24ABFA-8B94-411B-BDAA-8B8EFDB91628}"/>
                </a:ext>
              </a:extLst>
            </p:cNvPr>
            <p:cNvGrpSpPr/>
            <p:nvPr/>
          </p:nvGrpSpPr>
          <p:grpSpPr>
            <a:xfrm>
              <a:off x="5508104" y="2780928"/>
              <a:ext cx="1080120" cy="1080120"/>
              <a:chOff x="3851920" y="1268760"/>
              <a:chExt cx="2160240" cy="2160240"/>
            </a:xfrm>
          </p:grpSpPr>
          <p:grpSp>
            <p:nvGrpSpPr>
              <p:cNvPr id="21" name="グループ化 20">
                <a:extLst>
                  <a:ext uri="{FF2B5EF4-FFF2-40B4-BE49-F238E27FC236}">
                    <a16:creationId xmlns:a16="http://schemas.microsoft.com/office/drawing/2014/main" id="{E7160E65-2149-4F64-B431-72450EAE66CA}"/>
                  </a:ext>
                </a:extLst>
              </p:cNvPr>
              <p:cNvGrpSpPr/>
              <p:nvPr/>
            </p:nvGrpSpPr>
            <p:grpSpPr>
              <a:xfrm rot="10800000">
                <a:off x="3851920" y="1268760"/>
                <a:ext cx="720080" cy="720080"/>
                <a:chOff x="792000" y="2529000"/>
                <a:chExt cx="360000" cy="360000"/>
              </a:xfrm>
            </p:grpSpPr>
            <p:sp>
              <p:nvSpPr>
                <p:cNvPr id="35" name="楕円 34">
                  <a:extLst>
                    <a:ext uri="{FF2B5EF4-FFF2-40B4-BE49-F238E27FC236}">
                      <a16:creationId xmlns:a16="http://schemas.microsoft.com/office/drawing/2014/main" id="{101333EA-DB2D-4597-B77E-71420E74315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67E18427-327A-4F14-9637-9C55EE5EE03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E20FD43C-4ABC-413B-81A2-1C5809B81A97}"/>
                  </a:ext>
                </a:extLst>
              </p:cNvPr>
              <p:cNvGrpSpPr/>
              <p:nvPr/>
            </p:nvGrpSpPr>
            <p:grpSpPr>
              <a:xfrm rot="10800000">
                <a:off x="5292080" y="1268760"/>
                <a:ext cx="720080" cy="720080"/>
                <a:chOff x="792000" y="2529000"/>
                <a:chExt cx="360000" cy="360000"/>
              </a:xfrm>
            </p:grpSpPr>
            <p:sp>
              <p:nvSpPr>
                <p:cNvPr id="33" name="楕円 32">
                  <a:extLst>
                    <a:ext uri="{FF2B5EF4-FFF2-40B4-BE49-F238E27FC236}">
                      <a16:creationId xmlns:a16="http://schemas.microsoft.com/office/drawing/2014/main" id="{DCE109F9-52F3-4120-9043-6483763CDAF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矢印: 下 33">
                  <a:extLst>
                    <a:ext uri="{FF2B5EF4-FFF2-40B4-BE49-F238E27FC236}">
                      <a16:creationId xmlns:a16="http://schemas.microsoft.com/office/drawing/2014/main" id="{D2A83EC5-AF1C-46E1-BF33-46A4D5C3544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5C5C7D3E-6EE5-4B6F-B520-ABC9D8156FCA}"/>
                  </a:ext>
                </a:extLst>
              </p:cNvPr>
              <p:cNvGrpSpPr/>
              <p:nvPr/>
            </p:nvGrpSpPr>
            <p:grpSpPr>
              <a:xfrm rot="10800000">
                <a:off x="5292080" y="2708920"/>
                <a:ext cx="720080" cy="720080"/>
                <a:chOff x="792000" y="2529000"/>
                <a:chExt cx="360000" cy="360000"/>
              </a:xfrm>
            </p:grpSpPr>
            <p:sp>
              <p:nvSpPr>
                <p:cNvPr id="31" name="楕円 30">
                  <a:extLst>
                    <a:ext uri="{FF2B5EF4-FFF2-40B4-BE49-F238E27FC236}">
                      <a16:creationId xmlns:a16="http://schemas.microsoft.com/office/drawing/2014/main" id="{4101CE3E-4B35-4957-8193-B99D2ADDF9B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75959796-48F2-4479-91CA-158C93EECE9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8FBF8AFE-7E7C-44CE-9404-1AC8DD608CCE}"/>
                  </a:ext>
                </a:extLst>
              </p:cNvPr>
              <p:cNvGrpSpPr/>
              <p:nvPr/>
            </p:nvGrpSpPr>
            <p:grpSpPr>
              <a:xfrm rot="10800000">
                <a:off x="3851920" y="2708920"/>
                <a:ext cx="720080" cy="720080"/>
                <a:chOff x="792000" y="2529000"/>
                <a:chExt cx="360000" cy="360000"/>
              </a:xfrm>
            </p:grpSpPr>
            <p:sp>
              <p:nvSpPr>
                <p:cNvPr id="29" name="楕円 28">
                  <a:extLst>
                    <a:ext uri="{FF2B5EF4-FFF2-40B4-BE49-F238E27FC236}">
                      <a16:creationId xmlns:a16="http://schemas.microsoft.com/office/drawing/2014/main" id="{A228DF85-DA80-4652-BF08-82E690D41CC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62491199-173B-437A-B296-49A1702843F3}"/>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ECF6A347-5CEC-4A84-9731-0C7D9C2891B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CA8D1A4-6F8B-4922-AE5A-CA2DA88F7487}"/>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55C2FB2-AE65-4AD9-B9C7-E3DFD31482CD}"/>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A2B660E7-3586-448F-957F-75BDCA5B1D0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楕円 37">
              <a:extLst>
                <a:ext uri="{FF2B5EF4-FFF2-40B4-BE49-F238E27FC236}">
                  <a16:creationId xmlns:a16="http://schemas.microsoft.com/office/drawing/2014/main" id="{AD64C34D-713C-46A5-AB8F-0B4C6ADA73E8}"/>
                </a:ext>
              </a:extLst>
            </p:cNvPr>
            <p:cNvSpPr/>
            <p:nvPr/>
          </p:nvSpPr>
          <p:spPr>
            <a:xfrm>
              <a:off x="5148064"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9" name="直線矢印コネクタ 38">
            <a:extLst>
              <a:ext uri="{FF2B5EF4-FFF2-40B4-BE49-F238E27FC236}">
                <a16:creationId xmlns:a16="http://schemas.microsoft.com/office/drawing/2014/main" id="{10733A0B-ACC1-49A2-9550-D68D23CA1CCE}"/>
              </a:ext>
            </a:extLst>
          </p:cNvPr>
          <p:cNvCxnSpPr/>
          <p:nvPr/>
        </p:nvCxnSpPr>
        <p:spPr>
          <a:xfrm>
            <a:off x="3491880" y="2564904"/>
            <a:ext cx="158417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A3C0D5E-9B02-4106-BE81-672E6B2F91B6}"/>
              </a:ext>
            </a:extLst>
          </p:cNvPr>
          <p:cNvCxnSpPr/>
          <p:nvPr/>
        </p:nvCxnSpPr>
        <p:spPr>
          <a:xfrm flipH="1">
            <a:off x="3563888" y="2924944"/>
            <a:ext cx="151216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フリーフォーム: 図形 40">
            <a:extLst>
              <a:ext uri="{FF2B5EF4-FFF2-40B4-BE49-F238E27FC236}">
                <a16:creationId xmlns:a16="http://schemas.microsoft.com/office/drawing/2014/main" id="{F6C7BA37-E2DC-44D0-9DB1-2D909727E7CA}"/>
              </a:ext>
            </a:extLst>
          </p:cNvPr>
          <p:cNvSpPr/>
          <p:nvPr/>
        </p:nvSpPr>
        <p:spPr>
          <a:xfrm rot="19800000">
            <a:off x="6624874" y="1588146"/>
            <a:ext cx="570896" cy="587604"/>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図形 41">
            <a:extLst>
              <a:ext uri="{FF2B5EF4-FFF2-40B4-BE49-F238E27FC236}">
                <a16:creationId xmlns:a16="http://schemas.microsoft.com/office/drawing/2014/main" id="{2FEDB3F7-B352-407B-945A-60F2C1ABAECD}"/>
              </a:ext>
            </a:extLst>
          </p:cNvPr>
          <p:cNvSpPr/>
          <p:nvPr/>
        </p:nvSpPr>
        <p:spPr>
          <a:xfrm rot="2342642" flipH="1">
            <a:off x="1533706" y="1747973"/>
            <a:ext cx="600236" cy="625751"/>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13CFEF11-5396-42C6-90F7-8202360576A1}"/>
                  </a:ext>
                </a:extLst>
              </p:cNvPr>
              <p:cNvSpPr txBox="1"/>
              <p:nvPr/>
            </p:nvSpPr>
            <p:spPr>
              <a:xfrm>
                <a:off x="3419872" y="1988840"/>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3" name="テキスト ボックス 42">
                <a:extLst>
                  <a:ext uri="{FF2B5EF4-FFF2-40B4-BE49-F238E27FC236}">
                    <a16:creationId xmlns:a16="http://schemas.microsoft.com/office/drawing/2014/main" id="{13CFEF11-5396-42C6-90F7-8202360576A1}"/>
                  </a:ext>
                </a:extLst>
              </p:cNvPr>
              <p:cNvSpPr txBox="1">
                <a:spLocks noRot="1" noChangeAspect="1" noMove="1" noResize="1" noEditPoints="1" noAdjustHandles="1" noChangeArrowheads="1" noChangeShapeType="1" noTextEdit="1"/>
              </p:cNvSpPr>
              <p:nvPr/>
            </p:nvSpPr>
            <p:spPr>
              <a:xfrm>
                <a:off x="3419872" y="1988840"/>
                <a:ext cx="1791131" cy="52322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3FC0605-EEFC-4017-9C02-EB2BEB3E543F}"/>
                  </a:ext>
                </a:extLst>
              </p:cNvPr>
              <p:cNvSpPr txBox="1"/>
              <p:nvPr/>
            </p:nvSpPr>
            <p:spPr>
              <a:xfrm>
                <a:off x="3419872" y="2924944"/>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4" name="テキスト ボックス 43">
                <a:extLst>
                  <a:ext uri="{FF2B5EF4-FFF2-40B4-BE49-F238E27FC236}">
                    <a16:creationId xmlns:a16="http://schemas.microsoft.com/office/drawing/2014/main" id="{03FC0605-EEFC-4017-9C02-EB2BEB3E543F}"/>
                  </a:ext>
                </a:extLst>
              </p:cNvPr>
              <p:cNvSpPr txBox="1">
                <a:spLocks noRot="1" noChangeAspect="1" noMove="1" noResize="1" noEditPoints="1" noAdjustHandles="1" noChangeArrowheads="1" noChangeShapeType="1" noTextEdit="1"/>
              </p:cNvSpPr>
              <p:nvPr/>
            </p:nvSpPr>
            <p:spPr>
              <a:xfrm>
                <a:off x="3419872" y="2924944"/>
                <a:ext cx="1791131" cy="52322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0D77F78C-0FC3-4A3E-BA71-17E5051E8112}"/>
                  </a:ext>
                </a:extLst>
              </p:cNvPr>
              <p:cNvSpPr txBox="1"/>
              <p:nvPr/>
            </p:nvSpPr>
            <p:spPr>
              <a:xfrm>
                <a:off x="6804248" y="1052736"/>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5" name="テキスト ボックス 44">
                <a:extLst>
                  <a:ext uri="{FF2B5EF4-FFF2-40B4-BE49-F238E27FC236}">
                    <a16:creationId xmlns:a16="http://schemas.microsoft.com/office/drawing/2014/main" id="{0D77F78C-0FC3-4A3E-BA71-17E5051E8112}"/>
                  </a:ext>
                </a:extLst>
              </p:cNvPr>
              <p:cNvSpPr txBox="1">
                <a:spLocks noRot="1" noChangeAspect="1" noMove="1" noResize="1" noEditPoints="1" noAdjustHandles="1" noChangeArrowheads="1" noChangeShapeType="1" noTextEdit="1"/>
              </p:cNvSpPr>
              <p:nvPr/>
            </p:nvSpPr>
            <p:spPr>
              <a:xfrm>
                <a:off x="6804248" y="1052736"/>
                <a:ext cx="1791131" cy="52322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2309930F-01DA-429C-B787-4FB8C5A9515B}"/>
                  </a:ext>
                </a:extLst>
              </p:cNvPr>
              <p:cNvSpPr txBox="1"/>
              <p:nvPr/>
            </p:nvSpPr>
            <p:spPr>
              <a:xfrm>
                <a:off x="683568" y="1124744"/>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6" name="テキスト ボックス 45">
                <a:extLst>
                  <a:ext uri="{FF2B5EF4-FFF2-40B4-BE49-F238E27FC236}">
                    <a16:creationId xmlns:a16="http://schemas.microsoft.com/office/drawing/2014/main" id="{2309930F-01DA-429C-B787-4FB8C5A9515B}"/>
                  </a:ext>
                </a:extLst>
              </p:cNvPr>
              <p:cNvSpPr txBox="1">
                <a:spLocks noRot="1" noChangeAspect="1" noMove="1" noResize="1" noEditPoints="1" noAdjustHandles="1" noChangeArrowheads="1" noChangeShapeType="1" noTextEdit="1"/>
              </p:cNvSpPr>
              <p:nvPr/>
            </p:nvSpPr>
            <p:spPr>
              <a:xfrm>
                <a:off x="683568" y="1124744"/>
                <a:ext cx="1791131" cy="523220"/>
              </a:xfrm>
              <a:prstGeom prst="rect">
                <a:avLst/>
              </a:prstGeom>
              <a:blipFill>
                <a:blip r:embed="rId5"/>
                <a:stretch>
                  <a:fillRect/>
                </a:stretch>
              </a:blipFill>
            </p:spPr>
            <p:txBody>
              <a:bodyPr/>
              <a:lstStyle/>
              <a:p>
                <a:r>
                  <a:rPr lang="ja-JP" altLang="en-US">
                    <a:noFill/>
                  </a:rPr>
                  <a:t> </a:t>
                </a:r>
              </a:p>
            </p:txBody>
          </p:sp>
        </mc:Fallback>
      </mc:AlternateContent>
      <p:sp>
        <p:nvSpPr>
          <p:cNvPr id="49" name="テキスト ボックス 48">
            <a:extLst>
              <a:ext uri="{FF2B5EF4-FFF2-40B4-BE49-F238E27FC236}">
                <a16:creationId xmlns:a16="http://schemas.microsoft.com/office/drawing/2014/main" id="{A6DCC51B-FA7E-49D1-9BAC-1E55D1396AF4}"/>
              </a:ext>
            </a:extLst>
          </p:cNvPr>
          <p:cNvSpPr txBox="1"/>
          <p:nvPr/>
        </p:nvSpPr>
        <p:spPr>
          <a:xfrm>
            <a:off x="611560" y="4005064"/>
            <a:ext cx="1980029" cy="400110"/>
          </a:xfrm>
          <a:prstGeom prst="rect">
            <a:avLst/>
          </a:prstGeom>
          <a:noFill/>
        </p:spPr>
        <p:txBody>
          <a:bodyPr wrap="none" rtlCol="0">
            <a:spAutoFit/>
          </a:bodyPr>
          <a:lstStyle/>
          <a:p>
            <a:r>
              <a:rPr lang="ja-JP" altLang="en-US" sz="2000"/>
              <a:t>確率の保存条件</a:t>
            </a:r>
            <a:endParaRPr kumimoji="1" lang="ja-JP" altLang="en-US" sz="2000"/>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B973F234-6926-4F9B-AD05-52A5E181B322}"/>
                  </a:ext>
                </a:extLst>
              </p:cNvPr>
              <p:cNvSpPr txBox="1"/>
              <p:nvPr/>
            </p:nvSpPr>
            <p:spPr>
              <a:xfrm>
                <a:off x="2699792" y="3789040"/>
                <a:ext cx="4377096" cy="954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𝑃</m:t>
                      </m:r>
                      <m:d>
                        <m:dPr>
                          <m:ctrlPr>
                            <a:rPr lang="en-US" altLang="ja-JP" sz="2800" i="1" smtClean="0">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i="1">
                              <a:latin typeface="Cambria Math" panose="02040503050406030204" pitchFamily="18" charset="0"/>
                            </a:rPr>
                            <m:t>𝐴</m:t>
                          </m:r>
                        </m:e>
                      </m:d>
                      <m:r>
                        <a:rPr lang="en-US" altLang="ja-JP" sz="2800" i="1">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i="1">
                              <a:latin typeface="Cambria Math" panose="02040503050406030204" pitchFamily="18" charset="0"/>
                            </a:rPr>
                            <m:t>𝐵</m:t>
                          </m:r>
                        </m:e>
                      </m:d>
                      <m:r>
                        <a:rPr lang="en-US" altLang="ja-JP" sz="2800" i="1">
                          <a:latin typeface="Cambria Math" panose="02040503050406030204" pitchFamily="18" charset="0"/>
                        </a:rPr>
                        <m:t>=1</m:t>
                      </m:r>
                    </m:oMath>
                  </m:oMathPara>
                </a14:m>
                <a:endParaRPr lang="en-US" altLang="ja-JP" sz="2800"/>
              </a:p>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e>
                      </m:d>
                      <m:r>
                        <a:rPr kumimoji="1" lang="en-US" altLang="ja-JP" sz="2800" b="0" i="1" smtClean="0">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𝐵</m:t>
                          </m:r>
                          <m:r>
                            <a:rPr lang="en-US" altLang="ja-JP" sz="2800" i="1">
                              <a:latin typeface="Cambria Math" panose="02040503050406030204" pitchFamily="18" charset="0"/>
                            </a:rPr>
                            <m:t>→</m:t>
                          </m:r>
                          <m:r>
                            <a:rPr lang="en-US" altLang="ja-JP" sz="2800" b="0" i="1" smtClean="0">
                              <a:latin typeface="Cambria Math" panose="02040503050406030204" pitchFamily="18" charset="0"/>
                            </a:rPr>
                            <m:t>𝐴</m:t>
                          </m:r>
                        </m:e>
                      </m:d>
                      <m:r>
                        <a:rPr lang="en-US" altLang="ja-JP" sz="2800" b="0" i="1" smtClean="0">
                          <a:latin typeface="Cambria Math" panose="02040503050406030204" pitchFamily="18" charset="0"/>
                        </a:rPr>
                        <m:t>=1</m:t>
                      </m:r>
                    </m:oMath>
                  </m:oMathPara>
                </a14:m>
                <a:endParaRPr lang="en-US" altLang="ja-JP" sz="2800" b="0"/>
              </a:p>
            </p:txBody>
          </p:sp>
        </mc:Choice>
        <mc:Fallback xmlns="">
          <p:sp>
            <p:nvSpPr>
              <p:cNvPr id="50" name="テキスト ボックス 49">
                <a:extLst>
                  <a:ext uri="{FF2B5EF4-FFF2-40B4-BE49-F238E27FC236}">
                    <a16:creationId xmlns:a16="http://schemas.microsoft.com/office/drawing/2014/main" id="{B973F234-6926-4F9B-AD05-52A5E181B322}"/>
                  </a:ext>
                </a:extLst>
              </p:cNvPr>
              <p:cNvSpPr txBox="1">
                <a:spLocks noRot="1" noChangeAspect="1" noMove="1" noResize="1" noEditPoints="1" noAdjustHandles="1" noChangeArrowheads="1" noChangeShapeType="1" noTextEdit="1"/>
              </p:cNvSpPr>
              <p:nvPr/>
            </p:nvSpPr>
            <p:spPr>
              <a:xfrm>
                <a:off x="2699792" y="3789040"/>
                <a:ext cx="4377096" cy="954107"/>
              </a:xfrm>
              <a:prstGeom prst="rect">
                <a:avLst/>
              </a:prstGeom>
              <a:blipFill>
                <a:blip r:embed="rId6"/>
                <a:stretch>
                  <a:fillRect/>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B79B4D2F-5277-4FAE-B111-32CBD8034D25}"/>
              </a:ext>
            </a:extLst>
          </p:cNvPr>
          <p:cNvSpPr txBox="1"/>
          <p:nvPr/>
        </p:nvSpPr>
        <p:spPr>
          <a:xfrm>
            <a:off x="395536" y="5157192"/>
            <a:ext cx="2236510" cy="400110"/>
          </a:xfrm>
          <a:prstGeom prst="rect">
            <a:avLst/>
          </a:prstGeom>
          <a:noFill/>
        </p:spPr>
        <p:txBody>
          <a:bodyPr wrap="none" rtlCol="0">
            <a:spAutoFit/>
          </a:bodyPr>
          <a:lstStyle/>
          <a:p>
            <a:r>
              <a:rPr lang="ja-JP" altLang="en-US" sz="2000"/>
              <a:t>詳細釣り合い条件</a:t>
            </a:r>
            <a:endParaRPr kumimoji="1" lang="ja-JP" altLang="en-US" sz="200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A032CC43-9692-40AC-AFD1-27E6C032FA5E}"/>
                  </a:ext>
                </a:extLst>
              </p:cNvPr>
              <p:cNvSpPr txBox="1"/>
              <p:nvPr/>
            </p:nvSpPr>
            <p:spPr>
              <a:xfrm>
                <a:off x="2699792" y="4941168"/>
                <a:ext cx="2771800" cy="9989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sz="2800" b="0" i="1" smtClean="0">
                              <a:latin typeface="Cambria Math" panose="02040503050406030204" pitchFamily="18" charset="0"/>
                            </a:rPr>
                          </m:ctrlPr>
                        </m:fPr>
                        <m:num>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i="1">
                                  <a:latin typeface="Cambria Math" panose="02040503050406030204" pitchFamily="18" charset="0"/>
                                </a:rPr>
                                <m:t>𝐵</m:t>
                              </m:r>
                            </m:e>
                          </m:d>
                        </m:num>
                        <m:den>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𝐵</m:t>
                              </m:r>
                              <m:r>
                                <a:rPr lang="en-US" altLang="ja-JP" sz="2800" i="1">
                                  <a:latin typeface="Cambria Math" panose="02040503050406030204" pitchFamily="18" charset="0"/>
                                </a:rPr>
                                <m:t>→</m:t>
                              </m:r>
                              <m:r>
                                <a:rPr lang="en-US" altLang="ja-JP" sz="2800" b="0" i="1" smtClean="0">
                                  <a:latin typeface="Cambria Math" panose="02040503050406030204" pitchFamily="18" charset="0"/>
                                </a:rPr>
                                <m:t>𝐴</m:t>
                              </m:r>
                            </m:e>
                          </m:d>
                        </m:den>
                      </m:f>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𝐵</m:t>
                              </m:r>
                            </m:sub>
                          </m:sSub>
                        </m:num>
                        <m:den>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𝐴</m:t>
                              </m:r>
                            </m:sub>
                          </m:sSub>
                        </m:den>
                      </m:f>
                    </m:oMath>
                  </m:oMathPara>
                </a14:m>
                <a:endParaRPr lang="ja-JP" altLang="en-US" sz="2800"/>
              </a:p>
            </p:txBody>
          </p:sp>
        </mc:Choice>
        <mc:Fallback xmlns="">
          <p:sp>
            <p:nvSpPr>
              <p:cNvPr id="53" name="テキスト ボックス 52">
                <a:extLst>
                  <a:ext uri="{FF2B5EF4-FFF2-40B4-BE49-F238E27FC236}">
                    <a16:creationId xmlns:a16="http://schemas.microsoft.com/office/drawing/2014/main" id="{A032CC43-9692-40AC-AFD1-27E6C032FA5E}"/>
                  </a:ext>
                </a:extLst>
              </p:cNvPr>
              <p:cNvSpPr txBox="1">
                <a:spLocks noRot="1" noChangeAspect="1" noMove="1" noResize="1" noEditPoints="1" noAdjustHandles="1" noChangeArrowheads="1" noChangeShapeType="1" noTextEdit="1"/>
              </p:cNvSpPr>
              <p:nvPr/>
            </p:nvSpPr>
            <p:spPr>
              <a:xfrm>
                <a:off x="2699792" y="4941168"/>
                <a:ext cx="2771800" cy="998991"/>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70877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0B07FF8-E5AF-4CBB-BBCE-491F0489A992}"/>
              </a:ext>
            </a:extLst>
          </p:cNvPr>
          <p:cNvSpPr>
            <a:spLocks noGrp="1"/>
          </p:cNvSpPr>
          <p:nvPr>
            <p:ph type="body" sz="quarter" idx="10"/>
          </p:nvPr>
        </p:nvSpPr>
        <p:spPr/>
        <p:txBody>
          <a:bodyPr/>
          <a:lstStyle/>
          <a:p>
            <a:r>
              <a:rPr lang="ja-JP" altLang="en-US"/>
              <a:t>マルコフ連鎖モンテカルロ法</a:t>
            </a:r>
            <a:endParaRPr kumimoji="1" lang="ja-JP" altLang="en-US"/>
          </a:p>
        </p:txBody>
      </p:sp>
      <p:sp>
        <p:nvSpPr>
          <p:cNvPr id="4" name="テキスト ボックス 3">
            <a:extLst>
              <a:ext uri="{FF2B5EF4-FFF2-40B4-BE49-F238E27FC236}">
                <a16:creationId xmlns:a16="http://schemas.microsoft.com/office/drawing/2014/main" id="{86676422-1E25-4968-87B0-4327A6F46ADB}"/>
              </a:ext>
            </a:extLst>
          </p:cNvPr>
          <p:cNvSpPr txBox="1"/>
          <p:nvPr/>
        </p:nvSpPr>
        <p:spPr>
          <a:xfrm>
            <a:off x="179512" y="1268760"/>
            <a:ext cx="5078634" cy="461665"/>
          </a:xfrm>
          <a:prstGeom prst="rect">
            <a:avLst/>
          </a:prstGeom>
          <a:noFill/>
        </p:spPr>
        <p:txBody>
          <a:bodyPr wrap="none" rtlCol="0">
            <a:spAutoFit/>
          </a:bodyPr>
          <a:lstStyle/>
          <a:p>
            <a:r>
              <a:rPr lang="ja-JP" altLang="en-US" sz="2400" dirty="0">
                <a:solidFill>
                  <a:srgbClr val="011893"/>
                </a:solidFill>
              </a:rPr>
              <a:t>メトロポリス</a:t>
            </a:r>
            <a:r>
              <a:rPr kumimoji="1" lang="ja-JP" altLang="en-US" sz="2400" dirty="0">
                <a:solidFill>
                  <a:srgbClr val="011893"/>
                </a:solidFill>
              </a:rPr>
              <a:t>法</a:t>
            </a:r>
            <a:r>
              <a:rPr kumimoji="1" lang="en-US" altLang="ja-JP" sz="2400" dirty="0">
                <a:solidFill>
                  <a:srgbClr val="011893"/>
                </a:solidFill>
              </a:rPr>
              <a:t>(Metropolis method)</a:t>
            </a:r>
            <a:endParaRPr kumimoji="1" lang="ja-JP" altLang="en-US" sz="2400" dirty="0">
              <a:solidFill>
                <a:srgbClr val="011893"/>
              </a:solidFill>
            </a:endParaRPr>
          </a:p>
        </p:txBody>
      </p:sp>
      <p:sp>
        <p:nvSpPr>
          <p:cNvPr id="5" name="テキスト ボックス 4">
            <a:extLst>
              <a:ext uri="{FF2B5EF4-FFF2-40B4-BE49-F238E27FC236}">
                <a16:creationId xmlns:a16="http://schemas.microsoft.com/office/drawing/2014/main" id="{2B5BFC3D-5FB6-4B0C-A663-C29634DF199E}"/>
              </a:ext>
            </a:extLst>
          </p:cNvPr>
          <p:cNvSpPr txBox="1"/>
          <p:nvPr/>
        </p:nvSpPr>
        <p:spPr>
          <a:xfrm>
            <a:off x="307179" y="1819115"/>
            <a:ext cx="8648521" cy="400110"/>
          </a:xfrm>
          <a:prstGeom prst="rect">
            <a:avLst/>
          </a:prstGeom>
          <a:noFill/>
        </p:spPr>
        <p:txBody>
          <a:bodyPr wrap="none" rtlCol="0">
            <a:spAutoFit/>
          </a:bodyPr>
          <a:lstStyle/>
          <a:p>
            <a:r>
              <a:rPr kumimoji="1" lang="ja-JP" altLang="en-US" sz="2000" dirty="0"/>
              <a:t>重み</a:t>
            </a:r>
            <a:r>
              <a:rPr kumimoji="1" lang="ja-JP" altLang="en-US" sz="2000"/>
              <a:t>が大きくなる場合</a:t>
            </a:r>
            <a:r>
              <a:rPr kumimoji="1" lang="ja-JP" altLang="en-US" sz="2000" dirty="0"/>
              <a:t>は必ず遷移、そうでない場合は確率的に遷移させる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8D4F6F0-BFB1-4280-A79D-25990DE825F4}"/>
                  </a:ext>
                </a:extLst>
              </p:cNvPr>
              <p:cNvSpPr txBox="1"/>
              <p:nvPr/>
            </p:nvSpPr>
            <p:spPr>
              <a:xfrm>
                <a:off x="323528" y="2564904"/>
                <a:ext cx="338437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e>
                      </m:d>
                      <m:r>
                        <a:rPr kumimoji="1" lang="en-US" altLang="ja-JP" sz="2800" b="0" i="1" smtClean="0">
                          <a:latin typeface="Cambria Math" panose="02040503050406030204" pitchFamily="18" charset="0"/>
                        </a:rPr>
                        <m:t>=1</m:t>
                      </m:r>
                    </m:oMath>
                  </m:oMathPara>
                </a14:m>
                <a:endParaRPr kumimoji="1" lang="en-US" altLang="ja-JP" sz="2800" b="0" i="1" dirty="0">
                  <a:latin typeface="Cambria Math" panose="02040503050406030204" pitchFamily="18" charset="0"/>
                </a:endParaRPr>
              </a:p>
            </p:txBody>
          </p:sp>
        </mc:Choice>
        <mc:Fallback xmlns="">
          <p:sp>
            <p:nvSpPr>
              <p:cNvPr id="7" name="テキスト ボックス 6">
                <a:extLst>
                  <a:ext uri="{FF2B5EF4-FFF2-40B4-BE49-F238E27FC236}">
                    <a16:creationId xmlns:a16="http://schemas.microsoft.com/office/drawing/2014/main" id="{18D4F6F0-BFB1-4280-A79D-25990DE825F4}"/>
                  </a:ext>
                </a:extLst>
              </p:cNvPr>
              <p:cNvSpPr txBox="1">
                <a:spLocks noRot="1" noChangeAspect="1" noMove="1" noResize="1" noEditPoints="1" noAdjustHandles="1" noChangeArrowheads="1" noChangeShapeType="1" noTextEdit="1"/>
              </p:cNvSpPr>
              <p:nvPr/>
            </p:nvSpPr>
            <p:spPr>
              <a:xfrm>
                <a:off x="323528" y="2564904"/>
                <a:ext cx="3384376" cy="52322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5F2E2FB-C87E-497D-AE4B-A872A6E4EC65}"/>
                  </a:ext>
                </a:extLst>
              </p:cNvPr>
              <p:cNvSpPr txBox="1"/>
              <p:nvPr/>
            </p:nvSpPr>
            <p:spPr>
              <a:xfrm>
                <a:off x="683568" y="3212976"/>
                <a:ext cx="7416824" cy="10049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𝐴</m:t>
                          </m:r>
                          <m:r>
                            <a:rPr lang="en-US" altLang="ja-JP" sz="2800" i="1">
                              <a:latin typeface="Cambria Math" panose="02040503050406030204" pitchFamily="18" charset="0"/>
                            </a:rPr>
                            <m:t>→</m:t>
                          </m:r>
                          <m:r>
                            <a:rPr lang="en-US" altLang="ja-JP" sz="2800" b="0" i="1" smtClean="0">
                              <a:latin typeface="Cambria Math" panose="02040503050406030204" pitchFamily="18" charset="0"/>
                            </a:rPr>
                            <m:t>𝐵</m:t>
                          </m:r>
                        </m:e>
                      </m:d>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𝐵</m:t>
                              </m:r>
                            </m:sub>
                          </m:sSub>
                        </m:num>
                        <m:den>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𝐴</m:t>
                              </m:r>
                            </m:sub>
                          </m:sSub>
                        </m:den>
                      </m:f>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exp</m:t>
                              </m:r>
                            </m:fName>
                            <m:e>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𝛽</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𝐵</m:t>
                                      </m:r>
                                    </m:sub>
                                  </m:sSub>
                                </m:e>
                              </m:d>
                            </m:e>
                          </m:func>
                        </m:num>
                        <m:den>
                          <m:r>
                            <m:rPr>
                              <m:sty m:val="p"/>
                            </m:rPr>
                            <a:rPr lang="en-US" altLang="ja-JP" sz="2800" b="0" i="0" smtClean="0">
                              <a:latin typeface="Cambria Math" panose="02040503050406030204" pitchFamily="18" charset="0"/>
                            </a:rPr>
                            <m:t>exp</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𝛽</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m:t>
                          </m:r>
                        </m:den>
                      </m:f>
                      <m:r>
                        <a:rPr lang="en-US" altLang="ja-JP" sz="2800" b="0" i="1" smtClean="0">
                          <a:latin typeface="Cambria Math" panose="02040503050406030204" pitchFamily="18" charset="0"/>
                        </a:rPr>
                        <m:t>=</m:t>
                      </m:r>
                      <m:r>
                        <m:rPr>
                          <m:sty m:val="p"/>
                        </m:rPr>
                        <a:rPr lang="en-US" altLang="ja-JP" sz="2800" b="0" i="0" smtClean="0">
                          <a:latin typeface="Cambria Math" panose="02040503050406030204" pitchFamily="18" charset="0"/>
                        </a:rPr>
                        <m:t>exp</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𝛽</m:t>
                      </m:r>
                      <m:r>
                        <m:rPr>
                          <m:sty m:val="p"/>
                        </m:rPr>
                        <a:rPr lang="en-US" altLang="ja-JP" sz="2800" b="0" i="0" smtClean="0">
                          <a:latin typeface="Cambria Math" panose="02040503050406030204" pitchFamily="18" charset="0"/>
                        </a:rPr>
                        <m:t>Δ</m:t>
                      </m:r>
                      <m:r>
                        <a:rPr lang="en-US" altLang="ja-JP" sz="2800" b="0" i="1" smtClean="0">
                          <a:latin typeface="Cambria Math" panose="02040503050406030204" pitchFamily="18" charset="0"/>
                        </a:rPr>
                        <m:t>𝐸</m:t>
                      </m:r>
                      <m:r>
                        <a:rPr lang="en-US" altLang="ja-JP" sz="2800" b="0" i="1" smtClean="0">
                          <a:latin typeface="Cambria Math" panose="02040503050406030204" pitchFamily="18" charset="0"/>
                        </a:rPr>
                        <m:t>)</m:t>
                      </m:r>
                    </m:oMath>
                  </m:oMathPara>
                </a14:m>
                <a:endParaRPr lang="ja-JP" altLang="en-US" sz="2800" dirty="0"/>
              </a:p>
            </p:txBody>
          </p:sp>
        </mc:Choice>
        <mc:Fallback xmlns="">
          <p:sp>
            <p:nvSpPr>
              <p:cNvPr id="9" name="テキスト ボックス 8">
                <a:extLst>
                  <a:ext uri="{FF2B5EF4-FFF2-40B4-BE49-F238E27FC236}">
                    <a16:creationId xmlns:a16="http://schemas.microsoft.com/office/drawing/2014/main" id="{85F2E2FB-C87E-497D-AE4B-A872A6E4EC65}"/>
                  </a:ext>
                </a:extLst>
              </p:cNvPr>
              <p:cNvSpPr txBox="1">
                <a:spLocks noRot="1" noChangeAspect="1" noMove="1" noResize="1" noEditPoints="1" noAdjustHandles="1" noChangeArrowheads="1" noChangeShapeType="1" noTextEdit="1"/>
              </p:cNvSpPr>
              <p:nvPr/>
            </p:nvSpPr>
            <p:spPr>
              <a:xfrm>
                <a:off x="683568" y="3212976"/>
                <a:ext cx="7416824" cy="100495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054799A-A79E-45D9-97FB-FE2EC56515FE}"/>
                  </a:ext>
                </a:extLst>
              </p:cNvPr>
              <p:cNvSpPr txBox="1"/>
              <p:nvPr/>
            </p:nvSpPr>
            <p:spPr>
              <a:xfrm>
                <a:off x="899592" y="4437112"/>
                <a:ext cx="7056784" cy="523220"/>
              </a:xfrm>
              <a:prstGeom prst="rect">
                <a:avLst/>
              </a:prstGeom>
              <a:noFill/>
            </p:spPr>
            <p:txBody>
              <a:bodyPr wrap="square">
                <a:spAutoFit/>
              </a:bodyPr>
              <a:lstStyle/>
              <a:p>
                <a14:m>
                  <m:oMath xmlns:m="http://schemas.openxmlformats.org/officeDocument/2006/math">
                    <m:r>
                      <m:rPr>
                        <m:sty m:val="p"/>
                      </m:rPr>
                      <a:rPr lang="en-US" altLang="ja-JP" sz="2800" b="0" i="0" smtClean="0">
                        <a:latin typeface="Cambria Math" panose="02040503050406030204" pitchFamily="18" charset="0"/>
                      </a:rPr>
                      <m:t>Δ</m:t>
                    </m:r>
                    <m:r>
                      <a:rPr lang="en-US" altLang="ja-JP" sz="2800" b="0" i="1" smtClean="0">
                        <a:latin typeface="Cambria Math" panose="02040503050406030204" pitchFamily="18" charset="0"/>
                      </a:rPr>
                      <m:t>𝐸</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𝐵</m:t>
                        </m:r>
                      </m:sub>
                    </m:sSub>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&gt;0</m:t>
                    </m:r>
                  </m:oMath>
                </a14:m>
                <a:r>
                  <a:rPr lang="ja-JP" altLang="en-US" sz="2000" dirty="0"/>
                  <a:t>なので</a:t>
                </a:r>
                <a:r>
                  <a:rPr lang="ja-JP" altLang="en-US" sz="2800" dirty="0"/>
                  <a:t>、</a:t>
                </a:r>
                <a:r>
                  <a:rPr lang="en-US" altLang="ja-JP" sz="2800" dirty="0"/>
                  <a:t> </a:t>
                </a:r>
                <a14:m>
                  <m:oMath xmlns:m="http://schemas.openxmlformats.org/officeDocument/2006/math">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exp</m:t>
                        </m:r>
                      </m:fName>
                      <m:e>
                        <m:d>
                          <m:dPr>
                            <m:ctrlPr>
                              <a:rPr lang="en-US" altLang="ja-JP" sz="2800" i="1">
                                <a:latin typeface="Cambria Math" panose="02040503050406030204" pitchFamily="18" charset="0"/>
                              </a:rPr>
                            </m:ctrlPr>
                          </m:dPr>
                          <m:e>
                            <m:r>
                              <a:rPr lang="en-US" altLang="ja-JP" sz="2800" i="1">
                                <a:latin typeface="Cambria Math" panose="02040503050406030204" pitchFamily="18" charset="0"/>
                              </a:rPr>
                              <m:t>−</m:t>
                            </m:r>
                            <m:r>
                              <a:rPr lang="en-US" altLang="ja-JP" sz="2800" i="1">
                                <a:latin typeface="Cambria Math" panose="02040503050406030204" pitchFamily="18" charset="0"/>
                              </a:rPr>
                              <m:t>𝛽</m:t>
                            </m:r>
                            <m:r>
                              <m:rPr>
                                <m:sty m:val="p"/>
                              </m:rPr>
                              <a:rPr lang="en-US" altLang="ja-JP" sz="2800">
                                <a:latin typeface="Cambria Math" panose="02040503050406030204" pitchFamily="18" charset="0"/>
                              </a:rPr>
                              <m:t>Δ</m:t>
                            </m:r>
                            <m:r>
                              <a:rPr lang="en-US" altLang="ja-JP" sz="2800" i="1">
                                <a:latin typeface="Cambria Math" panose="02040503050406030204" pitchFamily="18" charset="0"/>
                              </a:rPr>
                              <m:t>𝐸</m:t>
                            </m:r>
                          </m:e>
                        </m:d>
                      </m:e>
                    </m:func>
                    <m:r>
                      <a:rPr lang="en-US" altLang="ja-JP" sz="2800" b="0" i="1" smtClean="0">
                        <a:latin typeface="Cambria Math" panose="02040503050406030204" pitchFamily="18" charset="0"/>
                      </a:rPr>
                      <m:t>&lt;1</m:t>
                    </m:r>
                  </m:oMath>
                </a14:m>
                <a:endParaRPr lang="ja-JP" altLang="en-US" sz="2800" dirty="0"/>
              </a:p>
            </p:txBody>
          </p:sp>
        </mc:Choice>
        <mc:Fallback xmlns="">
          <p:sp>
            <p:nvSpPr>
              <p:cNvPr id="11" name="テキスト ボックス 10">
                <a:extLst>
                  <a:ext uri="{FF2B5EF4-FFF2-40B4-BE49-F238E27FC236}">
                    <a16:creationId xmlns:a16="http://schemas.microsoft.com/office/drawing/2014/main" id="{A054799A-A79E-45D9-97FB-FE2EC56515FE}"/>
                  </a:ext>
                </a:extLst>
              </p:cNvPr>
              <p:cNvSpPr txBox="1">
                <a:spLocks noRot="1" noChangeAspect="1" noMove="1" noResize="1" noEditPoints="1" noAdjustHandles="1" noChangeArrowheads="1" noChangeShapeType="1" noTextEdit="1"/>
              </p:cNvSpPr>
              <p:nvPr/>
            </p:nvSpPr>
            <p:spPr>
              <a:xfrm>
                <a:off x="899592" y="4437112"/>
                <a:ext cx="7056784" cy="523220"/>
              </a:xfrm>
              <a:prstGeom prst="rect">
                <a:avLst/>
              </a:prstGeom>
              <a:blipFill>
                <a:blip r:embed="rId4"/>
                <a:stretch>
                  <a:fillRect t="-16279" b="-279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1DC3C47-D8B3-4A9E-BFFD-95186826597B}"/>
                  </a:ext>
                </a:extLst>
              </p:cNvPr>
              <p:cNvSpPr txBox="1"/>
              <p:nvPr/>
            </p:nvSpPr>
            <p:spPr>
              <a:xfrm>
                <a:off x="307179" y="5445224"/>
                <a:ext cx="7109639" cy="707886"/>
              </a:xfrm>
              <a:prstGeom prst="rect">
                <a:avLst/>
              </a:prstGeom>
              <a:noFill/>
            </p:spPr>
            <p:txBody>
              <a:bodyPr wrap="none" rtlCol="0">
                <a:spAutoFit/>
              </a:bodyPr>
              <a:lstStyle/>
              <a:p>
                <a:r>
                  <a:rPr kumimoji="1" lang="ja-JP" altLang="en-US" sz="2000"/>
                  <a:t>提案状態のエネルギーが、現在の状態より低ければ必ず遷移</a:t>
                </a:r>
                <a:endParaRPr kumimoji="1" lang="en-US" altLang="ja-JP" sz="2000"/>
              </a:p>
              <a:p>
                <a:r>
                  <a:rPr lang="ja-JP" altLang="en-US" sz="2000"/>
                  <a:t>高ければ確率</a:t>
                </a:r>
                <a14:m>
                  <m:oMath xmlns:m="http://schemas.openxmlformats.org/officeDocument/2006/math">
                    <m:r>
                      <a:rPr lang="en-US" altLang="ja-JP" sz="2000" b="0" i="1" smtClean="0">
                        <a:latin typeface="Cambria Math" panose="02040503050406030204" pitchFamily="18" charset="0"/>
                      </a:rPr>
                      <m:t>𝑝</m:t>
                    </m:r>
                    <m:r>
                      <a:rPr lang="en-US" altLang="ja-JP" sz="2000" b="0" i="1" smtClean="0">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exp</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m:t>
                            </m:r>
                            <m:r>
                              <a:rPr lang="en-US" altLang="ja-JP" sz="2000" i="1">
                                <a:latin typeface="Cambria Math" panose="02040503050406030204" pitchFamily="18" charset="0"/>
                              </a:rPr>
                              <m:t>𝛽</m:t>
                            </m:r>
                            <m:r>
                              <m:rPr>
                                <m:sty m:val="p"/>
                              </m:rPr>
                              <a:rPr lang="en-US" altLang="ja-JP" sz="2000">
                                <a:latin typeface="Cambria Math" panose="02040503050406030204" pitchFamily="18" charset="0"/>
                              </a:rPr>
                              <m:t>Δ</m:t>
                            </m:r>
                            <m:r>
                              <a:rPr lang="en-US" altLang="ja-JP" sz="2000" i="1">
                                <a:latin typeface="Cambria Math" panose="02040503050406030204" pitchFamily="18" charset="0"/>
                              </a:rPr>
                              <m:t>𝐸</m:t>
                            </m:r>
                          </m:e>
                        </m:d>
                        <m:r>
                          <a:rPr lang="en-US" altLang="ja-JP" sz="2000" b="0" i="1" smtClean="0">
                            <a:latin typeface="Cambria Math" panose="02040503050406030204" pitchFamily="18" charset="0"/>
                          </a:rPr>
                          <m:t>&lt;1</m:t>
                        </m:r>
                      </m:e>
                    </m:func>
                  </m:oMath>
                </a14:m>
                <a:r>
                  <a:rPr kumimoji="1" lang="ja-JP" altLang="en-US" sz="2000" dirty="0"/>
                  <a:t>で遷移</a:t>
                </a:r>
              </a:p>
            </p:txBody>
          </p:sp>
        </mc:Choice>
        <mc:Fallback xmlns="">
          <p:sp>
            <p:nvSpPr>
              <p:cNvPr id="12" name="テキスト ボックス 11">
                <a:extLst>
                  <a:ext uri="{FF2B5EF4-FFF2-40B4-BE49-F238E27FC236}">
                    <a16:creationId xmlns:a16="http://schemas.microsoft.com/office/drawing/2014/main" id="{A1DC3C47-D8B3-4A9E-BFFD-95186826597B}"/>
                  </a:ext>
                </a:extLst>
              </p:cNvPr>
              <p:cNvSpPr txBox="1">
                <a:spLocks noRot="1" noChangeAspect="1" noMove="1" noResize="1" noEditPoints="1" noAdjustHandles="1" noChangeArrowheads="1" noChangeShapeType="1" noTextEdit="1"/>
              </p:cNvSpPr>
              <p:nvPr/>
            </p:nvSpPr>
            <p:spPr>
              <a:xfrm>
                <a:off x="307179" y="5445224"/>
                <a:ext cx="7109639" cy="707886"/>
              </a:xfrm>
              <a:prstGeom prst="rect">
                <a:avLst/>
              </a:prstGeom>
              <a:blipFill>
                <a:blip r:embed="rId5"/>
                <a:stretch>
                  <a:fillRect l="-891" t="-5263" b="-1228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51634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EB11234-981B-45EA-910D-4A73B57D1C55}"/>
              </a:ext>
            </a:extLst>
          </p:cNvPr>
          <p:cNvSpPr>
            <a:spLocks noGrp="1"/>
          </p:cNvSpPr>
          <p:nvPr>
            <p:ph type="body" sz="quarter" idx="10"/>
          </p:nvPr>
        </p:nvSpPr>
        <p:spPr/>
        <p:txBody>
          <a:bodyPr/>
          <a:lstStyle/>
          <a:p>
            <a:r>
              <a:rPr lang="ja-JP" altLang="en-US"/>
              <a:t>マルコフ連鎖モンテカルロ法</a:t>
            </a:r>
            <a:endParaRPr kumimoji="1" lang="ja-JP" altLang="en-US"/>
          </a:p>
        </p:txBody>
      </p:sp>
      <p:sp>
        <p:nvSpPr>
          <p:cNvPr id="3" name="テキスト ボックス 2">
            <a:extLst>
              <a:ext uri="{FF2B5EF4-FFF2-40B4-BE49-F238E27FC236}">
                <a16:creationId xmlns:a16="http://schemas.microsoft.com/office/drawing/2014/main" id="{21ADB80E-154D-428F-9BBD-66769908C28E}"/>
              </a:ext>
            </a:extLst>
          </p:cNvPr>
          <p:cNvSpPr txBox="1"/>
          <p:nvPr/>
        </p:nvSpPr>
        <p:spPr>
          <a:xfrm>
            <a:off x="323528" y="1196752"/>
            <a:ext cx="8136904" cy="830997"/>
          </a:xfrm>
          <a:prstGeom prst="rect">
            <a:avLst/>
          </a:prstGeom>
          <a:noFill/>
        </p:spPr>
        <p:txBody>
          <a:bodyPr wrap="square" rtlCol="0">
            <a:spAutoFit/>
          </a:bodyPr>
          <a:lstStyle/>
          <a:p>
            <a:r>
              <a:rPr kumimoji="1" lang="ja-JP" altLang="en-US" sz="2400"/>
              <a:t>イジング模型にマルコフ連鎖モンテカルロ法を適用した場合のアルゴリズム</a:t>
            </a:r>
            <a:r>
              <a:rPr kumimoji="1" lang="en-US" altLang="ja-JP" sz="2400"/>
              <a:t>(</a:t>
            </a:r>
            <a:r>
              <a:rPr kumimoji="1" lang="ja-JP" altLang="en-US" sz="2400"/>
              <a:t>メトロポリス法を採用した場合</a:t>
            </a:r>
            <a:r>
              <a:rPr kumimoji="1" lang="en-US" altLang="ja-JP" sz="2400"/>
              <a:t>)</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AE9101B-D84D-407F-AD2D-E16CDD75280A}"/>
                  </a:ext>
                </a:extLst>
              </p:cNvPr>
              <p:cNvSpPr txBox="1"/>
              <p:nvPr/>
            </p:nvSpPr>
            <p:spPr>
              <a:xfrm>
                <a:off x="323528" y="2348880"/>
                <a:ext cx="7848872" cy="2308324"/>
              </a:xfrm>
              <a:prstGeom prst="rect">
                <a:avLst/>
              </a:prstGeom>
              <a:noFill/>
            </p:spPr>
            <p:txBody>
              <a:bodyPr wrap="square" rtlCol="0">
                <a:spAutoFit/>
              </a:bodyPr>
              <a:lstStyle/>
              <a:p>
                <a:pPr marL="457200" indent="-457200">
                  <a:buAutoNum type="arabicPeriod"/>
                </a:pPr>
                <a:r>
                  <a:rPr lang="ja-JP" altLang="en-US" sz="2400"/>
                  <a:t>スピンを一つ無作為に選ぶ</a:t>
                </a:r>
                <a:endParaRPr lang="en-US" altLang="ja-JP" sz="2400"/>
              </a:p>
              <a:p>
                <a:pPr marL="457200" indent="-457200">
                  <a:buAutoNum type="arabicPeriod"/>
                </a:pPr>
                <a:r>
                  <a:rPr kumimoji="1" lang="ja-JP" altLang="en-US" sz="2400"/>
                  <a:t>選んだスピンを反転させた状態を提案状態とする</a:t>
                </a:r>
                <a:endParaRPr kumimoji="1" lang="en-US" altLang="ja-JP" sz="2400"/>
              </a:p>
              <a:p>
                <a:pPr marL="457200" indent="-457200">
                  <a:buAutoNum type="arabicPeriod"/>
                </a:pPr>
                <a:r>
                  <a:rPr kumimoji="1" lang="ja-JP" altLang="en-US" sz="2400"/>
                  <a:t>現在の状態とのエネルギー差</a:t>
                </a:r>
                <a14:m>
                  <m:oMath xmlns:m="http://schemas.openxmlformats.org/officeDocument/2006/math">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𝐸</m:t>
                    </m:r>
                  </m:oMath>
                </a14:m>
                <a:r>
                  <a:rPr kumimoji="1" lang="ja-JP" altLang="en-US" sz="2400"/>
                  <a:t>を計算する</a:t>
                </a:r>
                <a:endParaRPr kumimoji="1" lang="en-US" altLang="ja-JP" sz="2400"/>
              </a:p>
              <a:p>
                <a:pPr marL="457200" indent="-457200">
                  <a:buAutoNum type="arabicPeriod"/>
                </a:pPr>
                <a:r>
                  <a:rPr kumimoji="1" lang="ja-JP" altLang="en-US" sz="2400"/>
                  <a:t>エネルギーが下がる場合</a:t>
                </a:r>
                <a:r>
                  <a:rPr kumimoji="1" lang="en-US" altLang="ja-JP" sz="2400"/>
                  <a:t>(</a:t>
                </a:r>
                <a14:m>
                  <m:oMath xmlns:m="http://schemas.openxmlformats.org/officeDocument/2006/math">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&lt;0</m:t>
                    </m:r>
                  </m:oMath>
                </a14:m>
                <a:r>
                  <a:rPr kumimoji="1" lang="en-US" altLang="ja-JP" sz="2400"/>
                  <a:t>)</a:t>
                </a:r>
                <a:r>
                  <a:rPr kumimoji="1" lang="ja-JP" altLang="en-US" sz="2400"/>
                  <a:t>なら必ず遷移。そうでなければ確率</a:t>
                </a:r>
                <a14:m>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𝛽</m:t>
                        </m:r>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m:t>
                        </m:r>
                      </m:e>
                    </m:func>
                  </m:oMath>
                </a14:m>
                <a:r>
                  <a:rPr kumimoji="1" lang="ja-JP" altLang="en-US" sz="2400" b="0"/>
                  <a:t>で遷移</a:t>
                </a:r>
                <a:endParaRPr kumimoji="1" lang="en-US" altLang="ja-JP" sz="2400" b="0"/>
              </a:p>
              <a:p>
                <a:pPr marL="457200" indent="-457200">
                  <a:buAutoNum type="arabicPeriod"/>
                </a:pPr>
                <a:r>
                  <a:rPr lang="en-US" altLang="ja-JP" sz="2400"/>
                  <a:t>1-4</a:t>
                </a:r>
                <a:r>
                  <a:rPr lang="ja-JP" altLang="en-US" sz="2400"/>
                  <a:t>を繰り返す</a:t>
                </a:r>
                <a:endParaRPr kumimoji="1" lang="en-US" altLang="ja-JP" sz="2400" b="0"/>
              </a:p>
            </p:txBody>
          </p:sp>
        </mc:Choice>
        <mc:Fallback xmlns="">
          <p:sp>
            <p:nvSpPr>
              <p:cNvPr id="5" name="テキスト ボックス 4">
                <a:extLst>
                  <a:ext uri="{FF2B5EF4-FFF2-40B4-BE49-F238E27FC236}">
                    <a16:creationId xmlns:a16="http://schemas.microsoft.com/office/drawing/2014/main" id="{3AE9101B-D84D-407F-AD2D-E16CDD75280A}"/>
                  </a:ext>
                </a:extLst>
              </p:cNvPr>
              <p:cNvSpPr txBox="1">
                <a:spLocks noRot="1" noChangeAspect="1" noMove="1" noResize="1" noEditPoints="1" noAdjustHandles="1" noChangeArrowheads="1" noChangeShapeType="1" noTextEdit="1"/>
              </p:cNvSpPr>
              <p:nvPr/>
            </p:nvSpPr>
            <p:spPr>
              <a:xfrm>
                <a:off x="323528" y="2348880"/>
                <a:ext cx="7848872" cy="2308324"/>
              </a:xfrm>
              <a:prstGeom prst="rect">
                <a:avLst/>
              </a:prstGeom>
              <a:blipFill>
                <a:blip r:embed="rId2"/>
                <a:stretch>
                  <a:fillRect l="-1009" t="-2902" b="-5277"/>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8CF4E95F-65F7-470E-9350-31A4DB9CCE5D}"/>
              </a:ext>
            </a:extLst>
          </p:cNvPr>
          <p:cNvSpPr txBox="1"/>
          <p:nvPr/>
        </p:nvSpPr>
        <p:spPr>
          <a:xfrm>
            <a:off x="611560" y="5157192"/>
            <a:ext cx="6408712" cy="830997"/>
          </a:xfrm>
          <a:prstGeom prst="rect">
            <a:avLst/>
          </a:prstGeom>
          <a:noFill/>
        </p:spPr>
        <p:txBody>
          <a:bodyPr wrap="square" rtlCol="0">
            <a:spAutoFit/>
          </a:bodyPr>
          <a:lstStyle/>
          <a:p>
            <a:r>
              <a:rPr kumimoji="1" lang="ja-JP" altLang="en-US" sz="2400"/>
              <a:t>一度に一つのスピンだけひっくり返すので</a:t>
            </a:r>
            <a:endParaRPr kumimoji="1" lang="en-US" altLang="ja-JP" sz="2400"/>
          </a:p>
          <a:p>
            <a:r>
              <a:rPr kumimoji="1" lang="en-US" altLang="ja-JP" sz="2400">
                <a:solidFill>
                  <a:srgbClr val="011893"/>
                </a:solidFill>
              </a:rPr>
              <a:t>Single-Spin-Flip Algorithm</a:t>
            </a:r>
            <a:r>
              <a:rPr kumimoji="1" lang="ja-JP" altLang="en-US" sz="2400"/>
              <a:t>と呼ぶ</a:t>
            </a:r>
          </a:p>
        </p:txBody>
      </p:sp>
    </p:spTree>
    <p:extLst>
      <p:ext uri="{BB962C8B-B14F-4D97-AF65-F5344CB8AC3E}">
        <p14:creationId xmlns:p14="http://schemas.microsoft.com/office/powerpoint/2010/main" val="3592105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5DC1322-1ADF-43FD-8CF3-1062618002F0}"/>
              </a:ext>
            </a:extLst>
          </p:cNvPr>
          <p:cNvSpPr>
            <a:spLocks noGrp="1"/>
          </p:cNvSpPr>
          <p:nvPr>
            <p:ph type="body" sz="quarter" idx="10"/>
          </p:nvPr>
        </p:nvSpPr>
        <p:spPr/>
        <p:txBody>
          <a:bodyPr/>
          <a:lstStyle/>
          <a:p>
            <a:r>
              <a:rPr lang="ja-JP" altLang="en-US"/>
              <a:t>ここまでのまとめ</a:t>
            </a:r>
            <a:endParaRPr kumimoji="1" lang="ja-JP" altLang="en-US"/>
          </a:p>
        </p:txBody>
      </p:sp>
      <p:sp>
        <p:nvSpPr>
          <p:cNvPr id="3" name="テキスト ボックス 2">
            <a:extLst>
              <a:ext uri="{FF2B5EF4-FFF2-40B4-BE49-F238E27FC236}">
                <a16:creationId xmlns:a16="http://schemas.microsoft.com/office/drawing/2014/main" id="{523A933E-9741-4AC3-B8B1-DE0A3EF2B98D}"/>
              </a:ext>
            </a:extLst>
          </p:cNvPr>
          <p:cNvSpPr txBox="1"/>
          <p:nvPr/>
        </p:nvSpPr>
        <p:spPr>
          <a:xfrm>
            <a:off x="179512" y="1268760"/>
            <a:ext cx="8802410" cy="1200329"/>
          </a:xfrm>
          <a:prstGeom prst="rect">
            <a:avLst/>
          </a:prstGeom>
          <a:noFill/>
        </p:spPr>
        <p:txBody>
          <a:bodyPr wrap="none" rtlCol="0">
            <a:spAutoFit/>
          </a:bodyPr>
          <a:lstStyle/>
          <a:p>
            <a:r>
              <a:rPr kumimoji="1" lang="ja-JP" altLang="en-US" sz="2400"/>
              <a:t>状態に重みがある場合の期待値を厳密に計算することは難しい</a:t>
            </a:r>
            <a:endParaRPr kumimoji="1" lang="en-US" altLang="ja-JP" sz="2400"/>
          </a:p>
          <a:p>
            <a:r>
              <a:rPr lang="ja-JP" altLang="en-US" sz="2400"/>
              <a:t>その理由は同じ重みを持つ状態の数がわからないから</a:t>
            </a:r>
            <a:endParaRPr lang="en-US" altLang="ja-JP" sz="2400"/>
          </a:p>
          <a:p>
            <a:r>
              <a:rPr kumimoji="1" lang="ja-JP" altLang="en-US" sz="2400"/>
              <a:t>→サンプリングによる期待値の推定</a:t>
            </a:r>
          </a:p>
        </p:txBody>
      </p:sp>
      <p:sp>
        <p:nvSpPr>
          <p:cNvPr id="4" name="テキスト ボックス 3">
            <a:extLst>
              <a:ext uri="{FF2B5EF4-FFF2-40B4-BE49-F238E27FC236}">
                <a16:creationId xmlns:a16="http://schemas.microsoft.com/office/drawing/2014/main" id="{ACDF8948-0E7A-4C07-B816-CAA391CD053E}"/>
              </a:ext>
            </a:extLst>
          </p:cNvPr>
          <p:cNvSpPr txBox="1"/>
          <p:nvPr/>
        </p:nvSpPr>
        <p:spPr>
          <a:xfrm>
            <a:off x="251520" y="2708920"/>
            <a:ext cx="2664296" cy="461665"/>
          </a:xfrm>
          <a:prstGeom prst="rect">
            <a:avLst/>
          </a:prstGeom>
          <a:noFill/>
        </p:spPr>
        <p:txBody>
          <a:bodyPr wrap="square" rtlCol="0">
            <a:spAutoFit/>
          </a:bodyPr>
          <a:lstStyle/>
          <a:p>
            <a:r>
              <a:rPr kumimoji="1" lang="ja-JP" altLang="en-US" sz="2400">
                <a:solidFill>
                  <a:srgbClr val="011893"/>
                </a:solidFill>
              </a:rPr>
              <a:t>単純サンプリング</a:t>
            </a:r>
            <a:endParaRPr kumimoji="1" lang="ja-JP" altLang="en-US" sz="2400"/>
          </a:p>
        </p:txBody>
      </p:sp>
      <p:sp>
        <p:nvSpPr>
          <p:cNvPr id="5" name="テキスト ボックス 4">
            <a:extLst>
              <a:ext uri="{FF2B5EF4-FFF2-40B4-BE49-F238E27FC236}">
                <a16:creationId xmlns:a16="http://schemas.microsoft.com/office/drawing/2014/main" id="{2F206388-8588-4978-958D-801808B2BBDA}"/>
              </a:ext>
            </a:extLst>
          </p:cNvPr>
          <p:cNvSpPr txBox="1"/>
          <p:nvPr/>
        </p:nvSpPr>
        <p:spPr>
          <a:xfrm>
            <a:off x="539552" y="3212976"/>
            <a:ext cx="7571303" cy="830997"/>
          </a:xfrm>
          <a:prstGeom prst="rect">
            <a:avLst/>
          </a:prstGeom>
          <a:noFill/>
        </p:spPr>
        <p:txBody>
          <a:bodyPr wrap="none" rtlCol="0">
            <a:spAutoFit/>
          </a:bodyPr>
          <a:lstStyle/>
          <a:p>
            <a:r>
              <a:rPr kumimoji="1" lang="ja-JP" altLang="en-US" sz="2400"/>
              <a:t>全ての状態から無作為に状態をサンプリングする</a:t>
            </a:r>
            <a:endParaRPr kumimoji="1" lang="en-US" altLang="ja-JP" sz="2400"/>
          </a:p>
          <a:p>
            <a:r>
              <a:rPr lang="ja-JP" altLang="en-US" sz="2400"/>
              <a:t>重みの小さい状態ばかりサンプリングするため非効率</a:t>
            </a:r>
            <a:endParaRPr kumimoji="1" lang="ja-JP" altLang="en-US" sz="2400"/>
          </a:p>
        </p:txBody>
      </p:sp>
      <p:sp>
        <p:nvSpPr>
          <p:cNvPr id="6" name="テキスト ボックス 5">
            <a:extLst>
              <a:ext uri="{FF2B5EF4-FFF2-40B4-BE49-F238E27FC236}">
                <a16:creationId xmlns:a16="http://schemas.microsoft.com/office/drawing/2014/main" id="{9099201C-EC0D-4E60-BE8F-F6ACD2E59E4E}"/>
              </a:ext>
            </a:extLst>
          </p:cNvPr>
          <p:cNvSpPr txBox="1"/>
          <p:nvPr/>
        </p:nvSpPr>
        <p:spPr>
          <a:xfrm>
            <a:off x="179512" y="4149080"/>
            <a:ext cx="4176464" cy="461665"/>
          </a:xfrm>
          <a:prstGeom prst="rect">
            <a:avLst/>
          </a:prstGeom>
          <a:noFill/>
        </p:spPr>
        <p:txBody>
          <a:bodyPr wrap="square" rtlCol="0">
            <a:spAutoFit/>
          </a:bodyPr>
          <a:lstStyle/>
          <a:p>
            <a:r>
              <a:rPr kumimoji="1" lang="ja-JP" altLang="en-US" sz="2400">
                <a:solidFill>
                  <a:srgbClr val="011893"/>
                </a:solidFill>
              </a:rPr>
              <a:t>マルコフ連鎖モンテカルロ法</a:t>
            </a:r>
          </a:p>
        </p:txBody>
      </p:sp>
      <p:sp>
        <p:nvSpPr>
          <p:cNvPr id="7" name="テキスト ボックス 6">
            <a:extLst>
              <a:ext uri="{FF2B5EF4-FFF2-40B4-BE49-F238E27FC236}">
                <a16:creationId xmlns:a16="http://schemas.microsoft.com/office/drawing/2014/main" id="{1BE5A430-7E93-4EC9-8BC9-6B65645A93B5}"/>
              </a:ext>
            </a:extLst>
          </p:cNvPr>
          <p:cNvSpPr txBox="1"/>
          <p:nvPr/>
        </p:nvSpPr>
        <p:spPr>
          <a:xfrm>
            <a:off x="539552" y="4653136"/>
            <a:ext cx="8208912" cy="1569660"/>
          </a:xfrm>
          <a:prstGeom prst="rect">
            <a:avLst/>
          </a:prstGeom>
          <a:noFill/>
        </p:spPr>
        <p:txBody>
          <a:bodyPr wrap="square" rtlCol="0">
            <a:spAutoFit/>
          </a:bodyPr>
          <a:lstStyle/>
          <a:p>
            <a:r>
              <a:rPr kumimoji="1" lang="ja-JP" altLang="en-US" sz="2400"/>
              <a:t>現在の状態をもとに、サンプリングする状態を限定する</a:t>
            </a:r>
            <a:endParaRPr kumimoji="1" lang="en-US" altLang="ja-JP" sz="2400"/>
          </a:p>
          <a:p>
            <a:r>
              <a:rPr lang="ja-JP" altLang="en-US" sz="2400"/>
              <a:t>現在の状態と提案状態の重みを比較し、適切な遷移確率を作ることで重みに比例したサンプリングができる</a:t>
            </a:r>
            <a:endParaRPr lang="en-US" altLang="ja-JP" sz="2400"/>
          </a:p>
          <a:p>
            <a:r>
              <a:rPr kumimoji="1" lang="en-US" altLang="ja-JP" sz="2400"/>
              <a:t>(</a:t>
            </a:r>
            <a:r>
              <a:rPr kumimoji="1" lang="ja-JP" altLang="en-US" sz="2400">
                <a:solidFill>
                  <a:srgbClr val="FF0000"/>
                </a:solidFill>
              </a:rPr>
              <a:t>重み付きサンプリング</a:t>
            </a:r>
            <a:r>
              <a:rPr kumimoji="1" lang="en-US" altLang="ja-JP" sz="2400"/>
              <a:t>)</a:t>
            </a:r>
            <a:r>
              <a:rPr kumimoji="1" lang="ja-JP" altLang="en-US" sz="2400"/>
              <a:t>→効率的</a:t>
            </a:r>
          </a:p>
        </p:txBody>
      </p:sp>
    </p:spTree>
    <p:extLst>
      <p:ext uri="{BB962C8B-B14F-4D97-AF65-F5344CB8AC3E}">
        <p14:creationId xmlns:p14="http://schemas.microsoft.com/office/powerpoint/2010/main" val="1467092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BB4F887-2E04-7062-6ACD-BE6E1026297A}"/>
              </a:ext>
            </a:extLst>
          </p:cNvPr>
          <p:cNvSpPr>
            <a:spLocks noGrp="1"/>
          </p:cNvSpPr>
          <p:nvPr>
            <p:ph type="body" sz="quarter" idx="10"/>
          </p:nvPr>
        </p:nvSpPr>
        <p:spPr/>
        <p:txBody>
          <a:bodyPr/>
          <a:lstStyle/>
          <a:p>
            <a:r>
              <a:rPr lang="ja-JP" altLang="en-US"/>
              <a:t>詳細釣り合い条件の応用</a:t>
            </a:r>
            <a:endParaRPr kumimoji="1" lang="ja-JP" altLang="en-US"/>
          </a:p>
        </p:txBody>
      </p:sp>
      <p:pic>
        <p:nvPicPr>
          <p:cNvPr id="3" name="Picture 2" descr="歪む時間のイラスト">
            <a:extLst>
              <a:ext uri="{FF2B5EF4-FFF2-40B4-BE49-F238E27FC236}">
                <a16:creationId xmlns:a16="http://schemas.microsoft.com/office/drawing/2014/main" id="{30415756-CBFE-8EB7-ED79-451C2C8E7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348880"/>
            <a:ext cx="3384376" cy="338437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4FCE4A6-9A8F-D86F-3239-BC28EC1AB502}"/>
              </a:ext>
            </a:extLst>
          </p:cNvPr>
          <p:cNvSpPr txBox="1"/>
          <p:nvPr/>
        </p:nvSpPr>
        <p:spPr>
          <a:xfrm>
            <a:off x="827584" y="1628800"/>
            <a:ext cx="3416320" cy="646331"/>
          </a:xfrm>
          <a:prstGeom prst="rect">
            <a:avLst/>
          </a:prstGeom>
          <a:noFill/>
        </p:spPr>
        <p:txBody>
          <a:bodyPr wrap="none" rtlCol="0">
            <a:spAutoFit/>
          </a:bodyPr>
          <a:lstStyle/>
          <a:p>
            <a:r>
              <a:rPr lang="ja-JP" altLang="en-US" sz="3600"/>
              <a:t>時間の矢の起源</a:t>
            </a:r>
            <a:endParaRPr kumimoji="1" lang="ja-JP" altLang="en-US" sz="3600"/>
          </a:p>
        </p:txBody>
      </p:sp>
      <p:sp>
        <p:nvSpPr>
          <p:cNvPr id="5" name="テキスト ボックス 4">
            <a:extLst>
              <a:ext uri="{FF2B5EF4-FFF2-40B4-BE49-F238E27FC236}">
                <a16:creationId xmlns:a16="http://schemas.microsoft.com/office/drawing/2014/main" id="{A8A34C4F-0CF9-45A5-1523-1329E1B66D69}"/>
              </a:ext>
            </a:extLst>
          </p:cNvPr>
          <p:cNvSpPr txBox="1"/>
          <p:nvPr/>
        </p:nvSpPr>
        <p:spPr>
          <a:xfrm>
            <a:off x="5260136" y="1628800"/>
            <a:ext cx="3416320" cy="646331"/>
          </a:xfrm>
          <a:prstGeom prst="rect">
            <a:avLst/>
          </a:prstGeom>
          <a:noFill/>
        </p:spPr>
        <p:txBody>
          <a:bodyPr wrap="none" rtlCol="0">
            <a:spAutoFit/>
          </a:bodyPr>
          <a:lstStyle/>
          <a:p>
            <a:r>
              <a:rPr kumimoji="1" lang="ja-JP" altLang="en-US" sz="3600"/>
              <a:t>貧富の差の起源</a:t>
            </a:r>
          </a:p>
        </p:txBody>
      </p:sp>
      <p:grpSp>
        <p:nvGrpSpPr>
          <p:cNvPr id="8" name="グループ化 7">
            <a:extLst>
              <a:ext uri="{FF2B5EF4-FFF2-40B4-BE49-F238E27FC236}">
                <a16:creationId xmlns:a16="http://schemas.microsoft.com/office/drawing/2014/main" id="{A8105468-ADFE-A04F-D57F-7A1EE65A5C65}"/>
              </a:ext>
            </a:extLst>
          </p:cNvPr>
          <p:cNvGrpSpPr/>
          <p:nvPr/>
        </p:nvGrpSpPr>
        <p:grpSpPr>
          <a:xfrm>
            <a:off x="4644008" y="2852936"/>
            <a:ext cx="4248472" cy="1986269"/>
            <a:chOff x="3131840" y="2636912"/>
            <a:chExt cx="6356975" cy="2972048"/>
          </a:xfrm>
        </p:grpSpPr>
        <p:pic>
          <p:nvPicPr>
            <p:cNvPr id="6" name="Picture 2" descr="成金のイラスト">
              <a:extLst>
                <a:ext uri="{FF2B5EF4-FFF2-40B4-BE49-F238E27FC236}">
                  <a16:creationId xmlns:a16="http://schemas.microsoft.com/office/drawing/2014/main" id="{84007547-A1ED-0B95-9DB5-611C896DE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2636912"/>
              <a:ext cx="2756575" cy="29720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貧乏な人のイラスト">
              <a:extLst>
                <a:ext uri="{FF2B5EF4-FFF2-40B4-BE49-F238E27FC236}">
                  <a16:creationId xmlns:a16="http://schemas.microsoft.com/office/drawing/2014/main" id="{EE8DDE36-5C62-88A1-AD7C-702082F123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2852936"/>
              <a:ext cx="3271564" cy="27317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37893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906461DC-98D2-EBE1-A32D-1EAD7E78628E}"/>
              </a:ext>
            </a:extLst>
          </p:cNvPr>
          <p:cNvSpPr/>
          <p:nvPr/>
        </p:nvSpPr>
        <p:spPr>
          <a:xfrm rot="5400000">
            <a:off x="6156176" y="4437112"/>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860A9AD-5A32-B82F-716B-81D7A90279EA}"/>
              </a:ext>
            </a:extLst>
          </p:cNvPr>
          <p:cNvSpPr/>
          <p:nvPr/>
        </p:nvSpPr>
        <p:spPr>
          <a:xfrm rot="1836777">
            <a:off x="5429834" y="334558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E85D50B6-22A3-7320-9B4E-E9E7324A630A}"/>
              </a:ext>
            </a:extLst>
          </p:cNvPr>
          <p:cNvSpPr/>
          <p:nvPr/>
        </p:nvSpPr>
        <p:spPr>
          <a:xfrm rot="19603671">
            <a:off x="6852176" y="336713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84AFCF7F-E33A-0C28-5515-23A16F58F03D}"/>
              </a:ext>
            </a:extLst>
          </p:cNvPr>
          <p:cNvSpPr>
            <a:spLocks noGrp="1"/>
          </p:cNvSpPr>
          <p:nvPr>
            <p:ph type="body" sz="quarter" idx="10"/>
          </p:nvPr>
        </p:nvSpPr>
        <p:spPr/>
        <p:txBody>
          <a:bodyPr/>
          <a:lstStyle/>
          <a:p>
            <a:r>
              <a:rPr lang="ja-JP" altLang="en-US"/>
              <a:t>状態遷移図</a:t>
            </a:r>
            <a:endParaRPr kumimoji="1" lang="ja-JP" altLang="en-US"/>
          </a:p>
        </p:txBody>
      </p:sp>
      <p:sp>
        <p:nvSpPr>
          <p:cNvPr id="3" name="テキスト ボックス 2">
            <a:extLst>
              <a:ext uri="{FF2B5EF4-FFF2-40B4-BE49-F238E27FC236}">
                <a16:creationId xmlns:a16="http://schemas.microsoft.com/office/drawing/2014/main" id="{B3AE197C-6624-9A5D-1E90-B09EE7697520}"/>
              </a:ext>
            </a:extLst>
          </p:cNvPr>
          <p:cNvSpPr txBox="1"/>
          <p:nvPr/>
        </p:nvSpPr>
        <p:spPr>
          <a:xfrm>
            <a:off x="251520" y="980728"/>
            <a:ext cx="7569701" cy="70788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000"/>
              <a:t>3</a:t>
            </a:r>
            <a:r>
              <a:rPr kumimoji="1" lang="ja-JP" altLang="en-US" sz="2000"/>
              <a:t>つのマスがある「すごろく」を考える</a:t>
            </a:r>
            <a:endParaRPr kumimoji="1" lang="en-US" altLang="ja-JP" sz="2000"/>
          </a:p>
          <a:p>
            <a:pPr marL="285750" indent="-285750">
              <a:buFont typeface="Arial" panose="020B0604020202020204" pitchFamily="34" charset="0"/>
              <a:buChar char="•"/>
            </a:pPr>
            <a:r>
              <a:rPr lang="ja-JP" altLang="en-US" sz="2000"/>
              <a:t>マスをそれぞれ「マス</a:t>
            </a:r>
            <a:r>
              <a:rPr lang="en-US" altLang="ja-JP" sz="2000"/>
              <a:t>1</a:t>
            </a:r>
            <a:r>
              <a:rPr lang="ja-JP" altLang="en-US" sz="2000"/>
              <a:t>」「マス</a:t>
            </a:r>
            <a:r>
              <a:rPr lang="en-US" altLang="ja-JP" sz="2000"/>
              <a:t>2</a:t>
            </a:r>
            <a:r>
              <a:rPr lang="ja-JP" altLang="en-US" sz="2000"/>
              <a:t>」「マス</a:t>
            </a:r>
            <a:r>
              <a:rPr lang="en-US" altLang="ja-JP" sz="2000"/>
              <a:t>3</a:t>
            </a:r>
            <a:r>
              <a:rPr lang="ja-JP" altLang="en-US" sz="2000"/>
              <a:t>」と名前をつける</a:t>
            </a:r>
            <a:endParaRPr lang="en-US" altLang="ja-JP" sz="2000"/>
          </a:p>
        </p:txBody>
      </p:sp>
      <p:sp>
        <p:nvSpPr>
          <p:cNvPr id="5" name="テキスト ボックス 4">
            <a:extLst>
              <a:ext uri="{FF2B5EF4-FFF2-40B4-BE49-F238E27FC236}">
                <a16:creationId xmlns:a16="http://schemas.microsoft.com/office/drawing/2014/main" id="{0EA532A9-A660-54DD-896A-3F68A3A1BBA0}"/>
              </a:ext>
            </a:extLst>
          </p:cNvPr>
          <p:cNvSpPr txBox="1"/>
          <p:nvPr/>
        </p:nvSpPr>
        <p:spPr>
          <a:xfrm>
            <a:off x="296866" y="2046409"/>
            <a:ext cx="3960440" cy="4093428"/>
          </a:xfrm>
          <a:prstGeom prst="rect">
            <a:avLst/>
          </a:prstGeom>
          <a:noFill/>
        </p:spPr>
        <p:txBody>
          <a:bodyPr wrap="square">
            <a:spAutoFit/>
          </a:bodyPr>
          <a:lstStyle/>
          <a:p>
            <a:r>
              <a:rPr lang="ja-JP" altLang="en-US" sz="2000"/>
              <a:t>サイコロを振って・・・</a:t>
            </a:r>
            <a:endParaRPr lang="en-US" altLang="ja-JP" sz="2000" dirty="0"/>
          </a:p>
          <a:p>
            <a:pPr marL="285750" indent="-285750">
              <a:buFont typeface="Arial" panose="020B0604020202020204" pitchFamily="34" charset="0"/>
              <a:buChar char="•"/>
            </a:pPr>
            <a:r>
              <a:rPr lang="ja-JP" altLang="en-US" sz="2000"/>
              <a:t>マス</a:t>
            </a:r>
            <a:r>
              <a:rPr lang="en-US" altLang="ja-JP" sz="2000" dirty="0"/>
              <a:t>1</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マス</a:t>
            </a:r>
            <a:r>
              <a:rPr lang="en-US" altLang="ja-JP" sz="2000" dirty="0"/>
              <a:t>2</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2</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3</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マス</a:t>
            </a:r>
            <a:r>
              <a:rPr lang="en-US" altLang="ja-JP" sz="2000" dirty="0"/>
              <a:t>2</a:t>
            </a:r>
            <a:r>
              <a:rPr lang="ja-JP" altLang="en-US" sz="2000"/>
              <a:t>へ</a:t>
            </a:r>
            <a:endParaRPr lang="en-US" altLang="ja-JP" sz="2000" dirty="0"/>
          </a:p>
        </p:txBody>
      </p:sp>
      <p:sp>
        <p:nvSpPr>
          <p:cNvPr id="4" name="円/楕円 3">
            <a:extLst>
              <a:ext uri="{FF2B5EF4-FFF2-40B4-BE49-F238E27FC236}">
                <a16:creationId xmlns:a16="http://schemas.microsoft.com/office/drawing/2014/main" id="{D76FE4BD-0666-70C2-182D-1519B0F67F2B}"/>
              </a:ext>
            </a:extLst>
          </p:cNvPr>
          <p:cNvSpPr/>
          <p:nvPr/>
        </p:nvSpPr>
        <p:spPr>
          <a:xfrm>
            <a:off x="5681542" y="2839529"/>
            <a:ext cx="1368152" cy="1368152"/>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bg1"/>
                </a:solidFill>
              </a:rPr>
              <a:t>1</a:t>
            </a:r>
            <a:endParaRPr kumimoji="1" lang="ja-JP" altLang="en-US" sz="6000">
              <a:solidFill>
                <a:schemeClr val="bg1"/>
              </a:solidFill>
            </a:endParaRPr>
          </a:p>
        </p:txBody>
      </p:sp>
      <p:sp>
        <p:nvSpPr>
          <p:cNvPr id="14" name="円/楕円 13">
            <a:extLst>
              <a:ext uri="{FF2B5EF4-FFF2-40B4-BE49-F238E27FC236}">
                <a16:creationId xmlns:a16="http://schemas.microsoft.com/office/drawing/2014/main" id="{A1D63403-8A89-055C-F156-F64124C62DA0}"/>
              </a:ext>
            </a:extLst>
          </p:cNvPr>
          <p:cNvSpPr/>
          <p:nvPr/>
        </p:nvSpPr>
        <p:spPr>
          <a:xfrm>
            <a:off x="4331158" y="4931767"/>
            <a:ext cx="1368152" cy="1368152"/>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2</a:t>
            </a:r>
            <a:endParaRPr kumimoji="1" lang="ja-JP" altLang="en-US" sz="6000">
              <a:solidFill>
                <a:schemeClr val="tx1"/>
              </a:solidFill>
            </a:endParaRPr>
          </a:p>
        </p:txBody>
      </p:sp>
      <p:sp>
        <p:nvSpPr>
          <p:cNvPr id="15" name="円/楕円 14">
            <a:extLst>
              <a:ext uri="{FF2B5EF4-FFF2-40B4-BE49-F238E27FC236}">
                <a16:creationId xmlns:a16="http://schemas.microsoft.com/office/drawing/2014/main" id="{3A98C341-5ACA-DBBE-8A5E-9865A0206BCC}"/>
              </a:ext>
            </a:extLst>
          </p:cNvPr>
          <p:cNvSpPr/>
          <p:nvPr/>
        </p:nvSpPr>
        <p:spPr>
          <a:xfrm>
            <a:off x="6912260" y="4931767"/>
            <a:ext cx="1368152" cy="1368152"/>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3</a:t>
            </a:r>
            <a:endParaRPr kumimoji="1" lang="ja-JP" altLang="en-US" sz="6000">
              <a:solidFill>
                <a:schemeClr val="tx1"/>
              </a:solidFill>
            </a:endParaRPr>
          </a:p>
        </p:txBody>
      </p:sp>
      <p:cxnSp>
        <p:nvCxnSpPr>
          <p:cNvPr id="16" name="直線矢印コネクタ 15">
            <a:extLst>
              <a:ext uri="{FF2B5EF4-FFF2-40B4-BE49-F238E27FC236}">
                <a16:creationId xmlns:a16="http://schemas.microsoft.com/office/drawing/2014/main" id="{9516C606-29BE-2149-A84F-078E371883B9}"/>
              </a:ext>
            </a:extLst>
          </p:cNvPr>
          <p:cNvCxnSpPr>
            <a:cxnSpLocks/>
          </p:cNvCxnSpPr>
          <p:nvPr/>
        </p:nvCxnSpPr>
        <p:spPr>
          <a:xfrm flipH="1">
            <a:off x="5026871" y="3861048"/>
            <a:ext cx="594590" cy="96540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立っている男の子のイラスト（ポーズ）">
            <a:extLst>
              <a:ext uri="{FF2B5EF4-FFF2-40B4-BE49-F238E27FC236}">
                <a16:creationId xmlns:a16="http://schemas.microsoft.com/office/drawing/2014/main" id="{9C4F05BB-BF73-5704-9EFE-FD3FE85610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7371" y="1794954"/>
            <a:ext cx="836493" cy="1243856"/>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線矢印コネクタ 50">
            <a:extLst>
              <a:ext uri="{FF2B5EF4-FFF2-40B4-BE49-F238E27FC236}">
                <a16:creationId xmlns:a16="http://schemas.microsoft.com/office/drawing/2014/main" id="{DE028786-586D-EBD0-E2A1-F1F040EA58FB}"/>
              </a:ext>
            </a:extLst>
          </p:cNvPr>
          <p:cNvCxnSpPr>
            <a:cxnSpLocks/>
          </p:cNvCxnSpPr>
          <p:nvPr/>
        </p:nvCxnSpPr>
        <p:spPr>
          <a:xfrm>
            <a:off x="7068200" y="3886918"/>
            <a:ext cx="559618" cy="91256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4" name="フリーフォーム 53">
            <a:extLst>
              <a:ext uri="{FF2B5EF4-FFF2-40B4-BE49-F238E27FC236}">
                <a16:creationId xmlns:a16="http://schemas.microsoft.com/office/drawing/2014/main" id="{9D164C53-50D1-72B7-1F26-E4DDF4642466}"/>
              </a:ext>
            </a:extLst>
          </p:cNvPr>
          <p:cNvSpPr/>
          <p:nvPr/>
        </p:nvSpPr>
        <p:spPr>
          <a:xfrm rot="2700000">
            <a:off x="6686614" y="2270187"/>
            <a:ext cx="846321" cy="748677"/>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C721783-E4E0-5A69-9974-79B72C2D8B50}"/>
              </a:ext>
            </a:extLst>
          </p:cNvPr>
          <p:cNvSpPr txBox="1"/>
          <p:nvPr/>
        </p:nvSpPr>
        <p:spPr>
          <a:xfrm>
            <a:off x="7596336" y="1985158"/>
            <a:ext cx="898003" cy="707886"/>
          </a:xfrm>
          <a:prstGeom prst="rect">
            <a:avLst/>
          </a:prstGeom>
          <a:noFill/>
        </p:spPr>
        <p:txBody>
          <a:bodyPr wrap="none" rtlCol="0">
            <a:spAutoFit/>
          </a:bodyPr>
          <a:lstStyle/>
          <a:p>
            <a:r>
              <a:rPr kumimoji="1" lang="en-US" altLang="ja-JP" sz="4000" dirty="0"/>
              <a:t>1/6</a:t>
            </a:r>
            <a:endParaRPr kumimoji="1" lang="ja-JP" altLang="en-US" sz="4000"/>
          </a:p>
        </p:txBody>
      </p:sp>
      <p:sp>
        <p:nvSpPr>
          <p:cNvPr id="7" name="テキスト ボックス 6">
            <a:extLst>
              <a:ext uri="{FF2B5EF4-FFF2-40B4-BE49-F238E27FC236}">
                <a16:creationId xmlns:a16="http://schemas.microsoft.com/office/drawing/2014/main" id="{35E5F904-9546-8976-3C18-31FB36E54B28}"/>
              </a:ext>
            </a:extLst>
          </p:cNvPr>
          <p:cNvSpPr txBox="1"/>
          <p:nvPr/>
        </p:nvSpPr>
        <p:spPr>
          <a:xfrm>
            <a:off x="4312449" y="3801234"/>
            <a:ext cx="898003" cy="707886"/>
          </a:xfrm>
          <a:prstGeom prst="rect">
            <a:avLst/>
          </a:prstGeom>
          <a:noFill/>
        </p:spPr>
        <p:txBody>
          <a:bodyPr wrap="none" rtlCol="0">
            <a:spAutoFit/>
          </a:bodyPr>
          <a:lstStyle/>
          <a:p>
            <a:r>
              <a:rPr kumimoji="1" lang="en-US" altLang="ja-JP" sz="4000" dirty="0"/>
              <a:t>1/3</a:t>
            </a:r>
            <a:endParaRPr kumimoji="1" lang="ja-JP" altLang="en-US" sz="4000"/>
          </a:p>
        </p:txBody>
      </p:sp>
      <p:sp>
        <p:nvSpPr>
          <p:cNvPr id="8" name="テキスト ボックス 7">
            <a:extLst>
              <a:ext uri="{FF2B5EF4-FFF2-40B4-BE49-F238E27FC236}">
                <a16:creationId xmlns:a16="http://schemas.microsoft.com/office/drawing/2014/main" id="{9A39FD81-DE1D-C578-4925-A7A7DE5E8918}"/>
              </a:ext>
            </a:extLst>
          </p:cNvPr>
          <p:cNvSpPr txBox="1"/>
          <p:nvPr/>
        </p:nvSpPr>
        <p:spPr>
          <a:xfrm>
            <a:off x="7393032" y="3721900"/>
            <a:ext cx="898003" cy="707886"/>
          </a:xfrm>
          <a:prstGeom prst="rect">
            <a:avLst/>
          </a:prstGeom>
          <a:noFill/>
        </p:spPr>
        <p:txBody>
          <a:bodyPr wrap="none" rtlCol="0">
            <a:spAutoFit/>
          </a:bodyPr>
          <a:lstStyle/>
          <a:p>
            <a:r>
              <a:rPr kumimoji="1" lang="en-US" altLang="ja-JP" sz="4000" dirty="0"/>
              <a:t>1/2</a:t>
            </a:r>
            <a:endParaRPr kumimoji="1" lang="ja-JP" altLang="en-US" sz="4000"/>
          </a:p>
        </p:txBody>
      </p:sp>
    </p:spTree>
    <p:extLst>
      <p:ext uri="{BB962C8B-B14F-4D97-AF65-F5344CB8AC3E}">
        <p14:creationId xmlns:p14="http://schemas.microsoft.com/office/powerpoint/2010/main" val="871979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1D261F9-21AB-74FE-B358-F05D3B68A08A}"/>
              </a:ext>
            </a:extLst>
          </p:cNvPr>
          <p:cNvSpPr>
            <a:spLocks noGrp="1"/>
          </p:cNvSpPr>
          <p:nvPr>
            <p:ph type="body" sz="quarter" idx="10"/>
          </p:nvPr>
        </p:nvSpPr>
        <p:spPr/>
        <p:txBody>
          <a:bodyPr/>
          <a:lstStyle/>
          <a:p>
            <a:r>
              <a:rPr kumimoji="1" lang="ja-JP" altLang="en-US"/>
              <a:t>時間の矢とは？</a:t>
            </a:r>
          </a:p>
        </p:txBody>
      </p:sp>
      <p:pic>
        <p:nvPicPr>
          <p:cNvPr id="5" name="Picture 2" descr="歪む時間のイラスト">
            <a:extLst>
              <a:ext uri="{FF2B5EF4-FFF2-40B4-BE49-F238E27FC236}">
                <a16:creationId xmlns:a16="http://schemas.microsoft.com/office/drawing/2014/main" id="{0662D71D-6752-E9E3-03D0-0447FFA09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963892"/>
            <a:ext cx="3384376" cy="3384376"/>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96F6056E-1C24-27FE-8AD1-F135515A028F}"/>
              </a:ext>
            </a:extLst>
          </p:cNvPr>
          <p:cNvSpPr txBox="1"/>
          <p:nvPr/>
        </p:nvSpPr>
        <p:spPr>
          <a:xfrm>
            <a:off x="683568" y="4581128"/>
            <a:ext cx="7366119" cy="954107"/>
          </a:xfrm>
          <a:prstGeom prst="rect">
            <a:avLst/>
          </a:prstGeom>
          <a:noFill/>
        </p:spPr>
        <p:txBody>
          <a:bodyPr wrap="none" rtlCol="0">
            <a:spAutoFit/>
          </a:bodyPr>
          <a:lstStyle/>
          <a:p>
            <a:r>
              <a:rPr kumimoji="1" lang="ja-JP" altLang="en-US" sz="2800" dirty="0"/>
              <a:t>我々の感じる「時間」は一方向に流れている</a:t>
            </a:r>
            <a:endParaRPr kumimoji="1" lang="en-US" altLang="ja-JP" sz="2800" dirty="0"/>
          </a:p>
          <a:p>
            <a:r>
              <a:rPr lang="ja-JP" altLang="en-US" sz="2800" dirty="0"/>
              <a:t>過去の記憶はあるが、未来の記憶はない</a:t>
            </a:r>
            <a:endParaRPr lang="en-US" altLang="ja-JP" sz="2800" dirty="0"/>
          </a:p>
        </p:txBody>
      </p:sp>
      <p:sp>
        <p:nvSpPr>
          <p:cNvPr id="7" name="テキスト ボックス 6">
            <a:extLst>
              <a:ext uri="{FF2B5EF4-FFF2-40B4-BE49-F238E27FC236}">
                <a16:creationId xmlns:a16="http://schemas.microsoft.com/office/drawing/2014/main" id="{46C8CCC8-B0A2-B3C9-4204-EB52AAA7D853}"/>
              </a:ext>
            </a:extLst>
          </p:cNvPr>
          <p:cNvSpPr txBox="1"/>
          <p:nvPr/>
        </p:nvSpPr>
        <p:spPr>
          <a:xfrm>
            <a:off x="2411760" y="5877272"/>
            <a:ext cx="3384376" cy="523220"/>
          </a:xfrm>
          <a:prstGeom prst="rect">
            <a:avLst/>
          </a:prstGeom>
          <a:noFill/>
        </p:spPr>
        <p:txBody>
          <a:bodyPr wrap="square">
            <a:spAutoFit/>
          </a:bodyPr>
          <a:lstStyle/>
          <a:p>
            <a:r>
              <a:rPr kumimoji="1" lang="ja-JP" altLang="en-US" sz="2800" dirty="0"/>
              <a:t>これはなぜだろう？</a:t>
            </a:r>
          </a:p>
        </p:txBody>
      </p:sp>
    </p:spTree>
    <p:extLst>
      <p:ext uri="{BB962C8B-B14F-4D97-AF65-F5344CB8AC3E}">
        <p14:creationId xmlns:p14="http://schemas.microsoft.com/office/powerpoint/2010/main" val="42139906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A7D4CD5-7FAE-9F83-5B3D-F7A7376E33CB}"/>
              </a:ext>
            </a:extLst>
          </p:cNvPr>
          <p:cNvSpPr>
            <a:spLocks noGrp="1"/>
          </p:cNvSpPr>
          <p:nvPr>
            <p:ph type="body" sz="quarter" idx="10"/>
          </p:nvPr>
        </p:nvSpPr>
        <p:spPr/>
        <p:txBody>
          <a:bodyPr/>
          <a:lstStyle/>
          <a:p>
            <a:r>
              <a:rPr kumimoji="1" lang="ja-JP" altLang="en-US"/>
              <a:t>時間反転対称性</a:t>
            </a:r>
          </a:p>
        </p:txBody>
      </p:sp>
      <p:sp>
        <p:nvSpPr>
          <p:cNvPr id="3" name="テキスト ボックス 2">
            <a:extLst>
              <a:ext uri="{FF2B5EF4-FFF2-40B4-BE49-F238E27FC236}">
                <a16:creationId xmlns:a16="http://schemas.microsoft.com/office/drawing/2014/main" id="{CFC0EE43-C6E3-48F6-7734-490C714F4BFD}"/>
              </a:ext>
            </a:extLst>
          </p:cNvPr>
          <p:cNvSpPr txBox="1"/>
          <p:nvPr/>
        </p:nvSpPr>
        <p:spPr>
          <a:xfrm>
            <a:off x="503027" y="1248240"/>
            <a:ext cx="8392041" cy="584775"/>
          </a:xfrm>
          <a:prstGeom prst="rect">
            <a:avLst/>
          </a:prstGeom>
          <a:noFill/>
        </p:spPr>
        <p:txBody>
          <a:bodyPr wrap="none" rtlCol="0">
            <a:spAutoFit/>
          </a:bodyPr>
          <a:lstStyle/>
          <a:p>
            <a:r>
              <a:rPr lang="ja-JP" altLang="en-US" sz="3200" dirty="0">
                <a:solidFill>
                  <a:srgbClr val="FF0000"/>
                </a:solidFill>
              </a:rPr>
              <a:t>ミクロ</a:t>
            </a:r>
            <a:r>
              <a:rPr lang="ja-JP" altLang="en-US" sz="3200" dirty="0"/>
              <a:t>な支配方程式は時間反転対称性を持つ</a:t>
            </a:r>
            <a:endParaRPr kumimoji="1" lang="ja-JP" altLang="en-US" sz="32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BFB35F5-5885-98A1-D010-DB5E4FAE0769}"/>
                  </a:ext>
                </a:extLst>
              </p:cNvPr>
              <p:cNvSpPr txBox="1"/>
              <p:nvPr/>
            </p:nvSpPr>
            <p:spPr>
              <a:xfrm>
                <a:off x="3275856" y="3068960"/>
                <a:ext cx="2575320"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𝑑</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𝑥</m:t>
                          </m:r>
                        </m:num>
                        <m:den>
                          <m:r>
                            <a:rPr kumimoji="1" lang="en-US" altLang="ja-JP" sz="3200" b="0" i="1" smtClean="0">
                              <a:latin typeface="Cambria Math" panose="02040503050406030204" pitchFamily="18" charset="0"/>
                            </a:rPr>
                            <m:t>𝑑</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𝑡</m:t>
                              </m:r>
                            </m:e>
                            <m:sup>
                              <m:r>
                                <a:rPr kumimoji="1" lang="en-US" altLang="ja-JP" sz="3200" b="0" i="1" smtClean="0">
                                  <a:latin typeface="Cambria Math" panose="02040503050406030204" pitchFamily="18" charset="0"/>
                                </a:rPr>
                                <m:t>2</m:t>
                              </m:r>
                            </m:sup>
                          </m:sSup>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dirty="0"/>
              </a:p>
            </p:txBody>
          </p:sp>
        </mc:Choice>
        <mc:Fallback xmlns="">
          <p:sp>
            <p:nvSpPr>
              <p:cNvPr id="4" name="テキスト ボックス 3">
                <a:extLst>
                  <a:ext uri="{FF2B5EF4-FFF2-40B4-BE49-F238E27FC236}">
                    <a16:creationId xmlns:a16="http://schemas.microsoft.com/office/drawing/2014/main" id="{EBFB35F5-5885-98A1-D010-DB5E4FAE0769}"/>
                  </a:ext>
                </a:extLst>
              </p:cNvPr>
              <p:cNvSpPr txBox="1">
                <a:spLocks noRot="1" noChangeAspect="1" noMove="1" noResize="1" noEditPoints="1" noAdjustHandles="1" noChangeArrowheads="1" noChangeShapeType="1" noTextEdit="1"/>
              </p:cNvSpPr>
              <p:nvPr/>
            </p:nvSpPr>
            <p:spPr>
              <a:xfrm>
                <a:off x="3275856" y="3068960"/>
                <a:ext cx="2575320" cy="988156"/>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E6CB66AC-2420-840D-1F6D-299A0CBD00AF}"/>
              </a:ext>
            </a:extLst>
          </p:cNvPr>
          <p:cNvSpPr txBox="1"/>
          <p:nvPr/>
        </p:nvSpPr>
        <p:spPr>
          <a:xfrm>
            <a:off x="1907704" y="2318822"/>
            <a:ext cx="4852610" cy="523220"/>
          </a:xfrm>
          <a:prstGeom prst="rect">
            <a:avLst/>
          </a:prstGeom>
          <a:noFill/>
        </p:spPr>
        <p:txBody>
          <a:bodyPr wrap="none" rtlCol="0">
            <a:spAutoFit/>
          </a:bodyPr>
          <a:lstStyle/>
          <a:p>
            <a:r>
              <a:rPr kumimoji="1" lang="ja-JP" altLang="en-US" sz="2800"/>
              <a:t>例：ニュートンの運動方程式</a:t>
            </a:r>
          </a:p>
        </p:txBody>
      </p:sp>
      <p:sp>
        <p:nvSpPr>
          <p:cNvPr id="6" name="テキスト ボックス 5">
            <a:extLst>
              <a:ext uri="{FF2B5EF4-FFF2-40B4-BE49-F238E27FC236}">
                <a16:creationId xmlns:a16="http://schemas.microsoft.com/office/drawing/2014/main" id="{8E7FC7C5-09C3-D626-2375-371CAF167627}"/>
              </a:ext>
            </a:extLst>
          </p:cNvPr>
          <p:cNvSpPr txBox="1"/>
          <p:nvPr/>
        </p:nvSpPr>
        <p:spPr>
          <a:xfrm>
            <a:off x="503027" y="5690121"/>
            <a:ext cx="7860806" cy="954107"/>
          </a:xfrm>
          <a:prstGeom prst="rect">
            <a:avLst/>
          </a:prstGeom>
          <a:noFill/>
        </p:spPr>
        <p:txBody>
          <a:bodyPr wrap="square" rtlCol="0">
            <a:spAutoFit/>
          </a:bodyPr>
          <a:lstStyle/>
          <a:p>
            <a:r>
              <a:rPr lang="ja-JP" altLang="en-US" sz="2800" dirty="0"/>
              <a:t>運動を録画したビデオを逆再生してもどちらが正方向か区別がつかない</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0407288-168A-EEBF-D05B-D144275605BA}"/>
                  </a:ext>
                </a:extLst>
              </p:cNvPr>
              <p:cNvSpPr txBox="1"/>
              <p:nvPr/>
            </p:nvSpPr>
            <p:spPr>
              <a:xfrm>
                <a:off x="503026" y="4565135"/>
                <a:ext cx="6257287" cy="954107"/>
              </a:xfrm>
              <a:prstGeom prst="rect">
                <a:avLst/>
              </a:prstGeom>
              <a:noFill/>
            </p:spPr>
            <p:txBody>
              <a:bodyPr wrap="square">
                <a:spAutoFit/>
              </a:bodyPr>
              <a:lstStyle/>
              <a:p>
                <a:r>
                  <a:rPr kumimoji="1" lang="ja-JP" altLang="en-US" sz="2800"/>
                  <a:t>時間に関して二階微分</a:t>
                </a:r>
                <a:endParaRPr kumimoji="1" lang="en-US" altLang="ja-JP" sz="2800" dirty="0"/>
              </a:p>
              <a:p>
                <a:r>
                  <a:rPr lang="ja-JP" altLang="en-US" sz="2800"/>
                  <a:t>→</a:t>
                </a:r>
                <a:r>
                  <a:rPr kumimoji="1" lang="ja-JP" altLang="en-US" sz="2800"/>
                  <a:t>もし</a:t>
                </a:r>
                <a14:m>
                  <m:oMath xmlns:m="http://schemas.openxmlformats.org/officeDocument/2006/math">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m:t>
                    </m:r>
                  </m:oMath>
                </a14:m>
                <a:r>
                  <a:rPr kumimoji="1" lang="ja-JP" altLang="en-US" sz="2800"/>
                  <a:t>が解なら、</a:t>
                </a:r>
                <a14:m>
                  <m:oMath xmlns:m="http://schemas.openxmlformats.org/officeDocument/2006/math">
                    <m:r>
                      <a:rPr lang="en-US" altLang="ja-JP" sz="2800" i="1">
                        <a:latin typeface="Cambria Math" panose="02040503050406030204" pitchFamily="18" charset="0"/>
                      </a:rPr>
                      <m:t>𝑥</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oMath>
                </a14:m>
                <a:r>
                  <a:rPr lang="ja-JP" altLang="en-US" sz="2800"/>
                  <a:t>も解</a:t>
                </a:r>
                <a:endParaRPr lang="en-US" altLang="ja-JP" sz="2800" dirty="0"/>
              </a:p>
            </p:txBody>
          </p:sp>
        </mc:Choice>
        <mc:Fallback xmlns="">
          <p:sp>
            <p:nvSpPr>
              <p:cNvPr id="7" name="テキスト ボックス 6">
                <a:extLst>
                  <a:ext uri="{FF2B5EF4-FFF2-40B4-BE49-F238E27FC236}">
                    <a16:creationId xmlns:a16="http://schemas.microsoft.com/office/drawing/2014/main" id="{80407288-168A-EEBF-D05B-D144275605BA}"/>
                  </a:ext>
                </a:extLst>
              </p:cNvPr>
              <p:cNvSpPr txBox="1">
                <a:spLocks noRot="1" noChangeAspect="1" noMove="1" noResize="1" noEditPoints="1" noAdjustHandles="1" noChangeArrowheads="1" noChangeShapeType="1" noTextEdit="1"/>
              </p:cNvSpPr>
              <p:nvPr/>
            </p:nvSpPr>
            <p:spPr>
              <a:xfrm>
                <a:off x="503026" y="4565135"/>
                <a:ext cx="6257287" cy="954107"/>
              </a:xfrm>
              <a:prstGeom prst="rect">
                <a:avLst/>
              </a:prstGeom>
              <a:blipFill>
                <a:blip r:embed="rId3"/>
                <a:stretch>
                  <a:fillRect l="-2047" t="-8974" b="-17308"/>
                </a:stretch>
              </a:blipFill>
            </p:spPr>
            <p:txBody>
              <a:bodyPr/>
              <a:lstStyle/>
              <a:p>
                <a:r>
                  <a:rPr lang="ja-JP" altLang="en-US">
                    <a:noFill/>
                  </a:rPr>
                  <a:t> </a:t>
                </a:r>
              </a:p>
            </p:txBody>
          </p:sp>
        </mc:Fallback>
      </mc:AlternateContent>
      <p:pic>
        <p:nvPicPr>
          <p:cNvPr id="8" name="Picture 2" descr="振り子のイラスト（揺れている状態）">
            <a:extLst>
              <a:ext uri="{FF2B5EF4-FFF2-40B4-BE49-F238E27FC236}">
                <a16:creationId xmlns:a16="http://schemas.microsoft.com/office/drawing/2014/main" id="{B7E97831-163C-4805-FD66-092B869C47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8264" y="2996952"/>
            <a:ext cx="1224136" cy="1278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227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1BA990C-BDE6-A2E2-C7C4-57AA03224603}"/>
              </a:ext>
            </a:extLst>
          </p:cNvPr>
          <p:cNvSpPr>
            <a:spLocks noGrp="1"/>
          </p:cNvSpPr>
          <p:nvPr>
            <p:ph type="body" sz="quarter" idx="10"/>
          </p:nvPr>
        </p:nvSpPr>
        <p:spPr/>
        <p:txBody>
          <a:bodyPr/>
          <a:lstStyle/>
          <a:p>
            <a:r>
              <a:rPr kumimoji="1" lang="ja-JP" altLang="en-US"/>
              <a:t>時間反転対称性</a:t>
            </a:r>
            <a:endParaRPr kumimoji="1" lang="en-US" altLang="ja-JP"/>
          </a:p>
        </p:txBody>
      </p:sp>
      <p:sp>
        <p:nvSpPr>
          <p:cNvPr id="3" name="テキスト ボックス 2">
            <a:extLst>
              <a:ext uri="{FF2B5EF4-FFF2-40B4-BE49-F238E27FC236}">
                <a16:creationId xmlns:a16="http://schemas.microsoft.com/office/drawing/2014/main" id="{6401B39C-FF8A-3D1B-1A2B-A8521992CA74}"/>
              </a:ext>
            </a:extLst>
          </p:cNvPr>
          <p:cNvSpPr txBox="1"/>
          <p:nvPr/>
        </p:nvSpPr>
        <p:spPr>
          <a:xfrm>
            <a:off x="683568" y="1196752"/>
            <a:ext cx="7571303" cy="584775"/>
          </a:xfrm>
          <a:prstGeom prst="rect">
            <a:avLst/>
          </a:prstGeom>
          <a:noFill/>
        </p:spPr>
        <p:txBody>
          <a:bodyPr wrap="none" rtlCol="0">
            <a:spAutoFit/>
          </a:bodyPr>
          <a:lstStyle/>
          <a:p>
            <a:r>
              <a:rPr lang="ja-JP" altLang="en-US" sz="3200" dirty="0">
                <a:solidFill>
                  <a:srgbClr val="011893"/>
                </a:solidFill>
              </a:rPr>
              <a:t>マクロ</a:t>
            </a:r>
            <a:r>
              <a:rPr lang="ja-JP" altLang="en-US" sz="3200" dirty="0"/>
              <a:t>な支配方程式は時間反転非対称性</a:t>
            </a:r>
            <a:endParaRPr kumimoji="1" lang="ja-JP" altLang="en-US" sz="32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465A04B-E088-DE5E-6657-3EFE55BCD0E0}"/>
                  </a:ext>
                </a:extLst>
              </p:cNvPr>
              <p:cNvSpPr txBox="1"/>
              <p:nvPr/>
            </p:nvSpPr>
            <p:spPr>
              <a:xfrm>
                <a:off x="3131840" y="2934921"/>
                <a:ext cx="2150973"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𝐷</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𝑥</m:t>
                              </m:r>
                            </m:e>
                            <m:sup>
                              <m:r>
                                <a:rPr kumimoji="1" lang="en-US" altLang="ja-JP" sz="3200" b="0" i="1" smtClean="0">
                                  <a:latin typeface="Cambria Math" panose="02040503050406030204" pitchFamily="18" charset="0"/>
                                </a:rPr>
                                <m:t>2</m:t>
                              </m:r>
                            </m:sup>
                          </m:sSup>
                        </m:den>
                      </m:f>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2465A04B-E088-DE5E-6657-3EFE55BCD0E0}"/>
                  </a:ext>
                </a:extLst>
              </p:cNvPr>
              <p:cNvSpPr txBox="1">
                <a:spLocks noRot="1" noChangeAspect="1" noMove="1" noResize="1" noEditPoints="1" noAdjustHandles="1" noChangeArrowheads="1" noChangeShapeType="1" noTextEdit="1"/>
              </p:cNvSpPr>
              <p:nvPr/>
            </p:nvSpPr>
            <p:spPr>
              <a:xfrm>
                <a:off x="3131840" y="2934921"/>
                <a:ext cx="2150973" cy="988156"/>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EE4855DE-8625-C087-9FFF-891EB7E4C418}"/>
              </a:ext>
            </a:extLst>
          </p:cNvPr>
          <p:cNvSpPr txBox="1"/>
          <p:nvPr/>
        </p:nvSpPr>
        <p:spPr>
          <a:xfrm>
            <a:off x="2699792" y="2096614"/>
            <a:ext cx="2698175" cy="523220"/>
          </a:xfrm>
          <a:prstGeom prst="rect">
            <a:avLst/>
          </a:prstGeom>
          <a:noFill/>
        </p:spPr>
        <p:txBody>
          <a:bodyPr wrap="none" rtlCol="0">
            <a:spAutoFit/>
          </a:bodyPr>
          <a:lstStyle/>
          <a:p>
            <a:r>
              <a:rPr kumimoji="1" lang="ja-JP" altLang="en-US" sz="2800"/>
              <a:t>例：拡散方程式</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3D8A06F-09BE-4DE7-9C5F-F7D49C0FA1C2}"/>
                  </a:ext>
                </a:extLst>
              </p:cNvPr>
              <p:cNvSpPr txBox="1"/>
              <p:nvPr/>
            </p:nvSpPr>
            <p:spPr>
              <a:xfrm>
                <a:off x="344360" y="4509120"/>
                <a:ext cx="8178140" cy="954107"/>
              </a:xfrm>
              <a:prstGeom prst="rect">
                <a:avLst/>
              </a:prstGeom>
              <a:noFill/>
            </p:spPr>
            <p:txBody>
              <a:bodyPr wrap="square">
                <a:spAutoFit/>
              </a:bodyPr>
              <a:lstStyle/>
              <a:p>
                <a:r>
                  <a:rPr lang="ja-JP" altLang="en-US" sz="2800"/>
                  <a:t>時間に関して一階微分</a:t>
                </a:r>
                <a:endParaRPr lang="en-US" altLang="ja-JP" sz="2800" dirty="0"/>
              </a:p>
              <a:p>
                <a:r>
                  <a:rPr lang="ja-JP" altLang="en-US" sz="2800"/>
                  <a:t>→</a:t>
                </a:r>
                <a:r>
                  <a:rPr kumimoji="1" lang="ja-JP" altLang="en-US" sz="2800"/>
                  <a:t>もし</a:t>
                </a:r>
                <a14:m>
                  <m:oMath xmlns:m="http://schemas.openxmlformats.org/officeDocument/2006/math">
                    <m:r>
                      <a:rPr kumimoji="1" lang="en-US" altLang="ja-JP" sz="2800" b="0" i="1" smtClean="0">
                        <a:latin typeface="Cambria Math" panose="02040503050406030204" pitchFamily="18" charset="0"/>
                      </a:rPr>
                      <m:t>𝜌</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m:t>
                    </m:r>
                  </m:oMath>
                </a14:m>
                <a:r>
                  <a:rPr kumimoji="1" lang="ja-JP" altLang="en-US" sz="2800"/>
                  <a:t>が解でも、</a:t>
                </a:r>
                <a14:m>
                  <m:oMath xmlns:m="http://schemas.openxmlformats.org/officeDocument/2006/math">
                    <m:r>
                      <a:rPr lang="en-US" altLang="ja-JP" sz="2800" b="0" i="1" smtClean="0">
                        <a:latin typeface="Cambria Math" panose="02040503050406030204" pitchFamily="18" charset="0"/>
                      </a:rPr>
                      <m:t>𝜌</m:t>
                    </m:r>
                    <m:r>
                      <a:rPr lang="en-US" altLang="ja-JP" sz="2800" i="1">
                        <a:latin typeface="Cambria Math" panose="02040503050406030204" pitchFamily="18" charset="0"/>
                      </a:rPr>
                      <m:t>(</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oMath>
                </a14:m>
                <a:r>
                  <a:rPr lang="ja-JP" altLang="en-US" sz="2800"/>
                  <a:t>は解にならない</a:t>
                </a:r>
                <a:endParaRPr lang="en-US" altLang="ja-JP" sz="2800" dirty="0"/>
              </a:p>
            </p:txBody>
          </p:sp>
        </mc:Choice>
        <mc:Fallback xmlns="">
          <p:sp>
            <p:nvSpPr>
              <p:cNvPr id="6" name="テキスト ボックス 5">
                <a:extLst>
                  <a:ext uri="{FF2B5EF4-FFF2-40B4-BE49-F238E27FC236}">
                    <a16:creationId xmlns:a16="http://schemas.microsoft.com/office/drawing/2014/main" id="{A3D8A06F-09BE-4DE7-9C5F-F7D49C0FA1C2}"/>
                  </a:ext>
                </a:extLst>
              </p:cNvPr>
              <p:cNvSpPr txBox="1">
                <a:spLocks noRot="1" noChangeAspect="1" noMove="1" noResize="1" noEditPoints="1" noAdjustHandles="1" noChangeArrowheads="1" noChangeShapeType="1" noTextEdit="1"/>
              </p:cNvSpPr>
              <p:nvPr/>
            </p:nvSpPr>
            <p:spPr>
              <a:xfrm>
                <a:off x="344360" y="4509120"/>
                <a:ext cx="8178140" cy="954107"/>
              </a:xfrm>
              <a:prstGeom prst="rect">
                <a:avLst/>
              </a:prstGeom>
              <a:blipFill>
                <a:blip r:embed="rId3"/>
                <a:stretch>
                  <a:fillRect l="-1490" t="-8974" b="-17308"/>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614FFFBF-4979-75A7-242F-2D7A1F9214DE}"/>
              </a:ext>
            </a:extLst>
          </p:cNvPr>
          <p:cNvSpPr txBox="1"/>
          <p:nvPr/>
        </p:nvSpPr>
        <p:spPr>
          <a:xfrm>
            <a:off x="503027" y="5690121"/>
            <a:ext cx="7860806" cy="954107"/>
          </a:xfrm>
          <a:prstGeom prst="rect">
            <a:avLst/>
          </a:prstGeom>
          <a:noFill/>
        </p:spPr>
        <p:txBody>
          <a:bodyPr wrap="square" rtlCol="0">
            <a:spAutoFit/>
          </a:bodyPr>
          <a:lstStyle/>
          <a:p>
            <a:r>
              <a:rPr lang="ja-JP" altLang="en-US" sz="2800" dirty="0"/>
              <a:t>拡散現象を録画したビデオを逆再生したら逆再生とわかる</a:t>
            </a:r>
          </a:p>
        </p:txBody>
      </p:sp>
      <p:pic>
        <p:nvPicPr>
          <p:cNvPr id="8" name="Picture 2" descr="飛び散るインクのイラスト1">
            <a:extLst>
              <a:ext uri="{FF2B5EF4-FFF2-40B4-BE49-F238E27FC236}">
                <a16:creationId xmlns:a16="http://schemas.microsoft.com/office/drawing/2014/main" id="{6480C520-26C4-94BD-AE0F-619954F02D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2420888"/>
            <a:ext cx="1849388" cy="184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48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45FBB19-B385-99E3-8013-0041888D292B}"/>
              </a:ext>
            </a:extLst>
          </p:cNvPr>
          <p:cNvSpPr>
            <a:spLocks noGrp="1"/>
          </p:cNvSpPr>
          <p:nvPr>
            <p:ph type="body" sz="quarter" idx="10"/>
          </p:nvPr>
        </p:nvSpPr>
        <p:spPr/>
        <p:txBody>
          <a:bodyPr/>
          <a:lstStyle/>
          <a:p>
            <a:r>
              <a:rPr kumimoji="1" lang="ja-JP" altLang="en-US"/>
              <a:t>ミクロからマクロへ</a:t>
            </a:r>
          </a:p>
        </p:txBody>
      </p:sp>
      <p:pic>
        <p:nvPicPr>
          <p:cNvPr id="3" name="Picture 2" descr="無料 アクア, アクリル, インクの無料の写真素材 写真素材">
            <a:extLst>
              <a:ext uri="{FF2B5EF4-FFF2-40B4-BE49-F238E27FC236}">
                <a16:creationId xmlns:a16="http://schemas.microsoft.com/office/drawing/2014/main" id="{8B568FA2-4731-AA49-5698-6CCF927B68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484" y="1845115"/>
            <a:ext cx="3693018" cy="20779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F10F7556-A7EF-304F-46B0-8CF70BE74AB7}"/>
              </a:ext>
            </a:extLst>
          </p:cNvPr>
          <p:cNvSpPr txBox="1"/>
          <p:nvPr/>
        </p:nvSpPr>
        <p:spPr>
          <a:xfrm>
            <a:off x="376000" y="1201665"/>
            <a:ext cx="3877985" cy="369332"/>
          </a:xfrm>
          <a:prstGeom prst="rect">
            <a:avLst/>
          </a:prstGeom>
          <a:noFill/>
        </p:spPr>
        <p:txBody>
          <a:bodyPr wrap="none" rtlCol="0">
            <a:spAutoFit/>
          </a:bodyPr>
          <a:lstStyle/>
          <a:p>
            <a:r>
              <a:rPr kumimoji="1" lang="ja-JP" altLang="en-US"/>
              <a:t>水にインクを垂らすと拡散していく</a:t>
            </a:r>
          </a:p>
        </p:txBody>
      </p:sp>
      <p:sp>
        <p:nvSpPr>
          <p:cNvPr id="5" name="正方形/長方形 4">
            <a:extLst>
              <a:ext uri="{FF2B5EF4-FFF2-40B4-BE49-F238E27FC236}">
                <a16:creationId xmlns:a16="http://schemas.microsoft.com/office/drawing/2014/main" id="{5B507A5A-45E0-8785-F35A-68C1D5D51196}"/>
              </a:ext>
            </a:extLst>
          </p:cNvPr>
          <p:cNvSpPr/>
          <p:nvPr/>
        </p:nvSpPr>
        <p:spPr>
          <a:xfrm>
            <a:off x="2397895" y="2623823"/>
            <a:ext cx="158822" cy="11831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C475FD8B-AB0A-6682-32A3-468E9DDB9AFF}"/>
              </a:ext>
            </a:extLst>
          </p:cNvPr>
          <p:cNvSpPr/>
          <p:nvPr/>
        </p:nvSpPr>
        <p:spPr>
          <a:xfrm>
            <a:off x="4932040" y="1844824"/>
            <a:ext cx="3693017" cy="207796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791A23BF-B5ED-91A1-8DC2-B3390D47E765}"/>
              </a:ext>
            </a:extLst>
          </p:cNvPr>
          <p:cNvCxnSpPr/>
          <p:nvPr/>
        </p:nvCxnSpPr>
        <p:spPr>
          <a:xfrm flipH="1">
            <a:off x="2556717" y="1844824"/>
            <a:ext cx="2375323" cy="778999"/>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1AD6CF0E-934A-F289-C04C-739B5ED67B2F}"/>
              </a:ext>
            </a:extLst>
          </p:cNvPr>
          <p:cNvCxnSpPr>
            <a:cxnSpLocks/>
          </p:cNvCxnSpPr>
          <p:nvPr/>
        </p:nvCxnSpPr>
        <p:spPr>
          <a:xfrm flipH="1" flipV="1">
            <a:off x="2550295" y="2742140"/>
            <a:ext cx="2375323" cy="118064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円/楕円 10">
            <a:extLst>
              <a:ext uri="{FF2B5EF4-FFF2-40B4-BE49-F238E27FC236}">
                <a16:creationId xmlns:a16="http://schemas.microsoft.com/office/drawing/2014/main" id="{953B1B19-33EF-52B9-8E2D-3E9B3CF5C970}"/>
              </a:ext>
            </a:extLst>
          </p:cNvPr>
          <p:cNvSpPr/>
          <p:nvPr/>
        </p:nvSpPr>
        <p:spPr>
          <a:xfrm>
            <a:off x="5667198" y="2179881"/>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11">
            <a:extLst>
              <a:ext uri="{FF2B5EF4-FFF2-40B4-BE49-F238E27FC236}">
                <a16:creationId xmlns:a16="http://schemas.microsoft.com/office/drawing/2014/main" id="{8659C621-8020-6819-DA6C-63EA73B8764C}"/>
              </a:ext>
            </a:extLst>
          </p:cNvPr>
          <p:cNvSpPr/>
          <p:nvPr/>
        </p:nvSpPr>
        <p:spPr>
          <a:xfrm>
            <a:off x="6156280" y="331848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2">
            <a:extLst>
              <a:ext uri="{FF2B5EF4-FFF2-40B4-BE49-F238E27FC236}">
                <a16:creationId xmlns:a16="http://schemas.microsoft.com/office/drawing/2014/main" id="{242ADD8E-39B3-A0EA-11BA-E97BF9C8B603}"/>
              </a:ext>
            </a:extLst>
          </p:cNvPr>
          <p:cNvSpPr/>
          <p:nvPr/>
        </p:nvSpPr>
        <p:spPr>
          <a:xfrm>
            <a:off x="5544160" y="2963331"/>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3">
            <a:extLst>
              <a:ext uri="{FF2B5EF4-FFF2-40B4-BE49-F238E27FC236}">
                <a16:creationId xmlns:a16="http://schemas.microsoft.com/office/drawing/2014/main" id="{DDB55A3C-8BF8-63E0-2017-963A38728BF6}"/>
              </a:ext>
            </a:extLst>
          </p:cNvPr>
          <p:cNvSpPr/>
          <p:nvPr/>
        </p:nvSpPr>
        <p:spPr>
          <a:xfrm>
            <a:off x="6164887" y="252611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4">
            <a:extLst>
              <a:ext uri="{FF2B5EF4-FFF2-40B4-BE49-F238E27FC236}">
                <a16:creationId xmlns:a16="http://schemas.microsoft.com/office/drawing/2014/main" id="{9B09A924-FF19-63ED-1281-BAF28A517520}"/>
              </a:ext>
            </a:extLst>
          </p:cNvPr>
          <p:cNvSpPr/>
          <p:nvPr/>
        </p:nvSpPr>
        <p:spPr>
          <a:xfrm>
            <a:off x="6795299" y="3102462"/>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5">
            <a:extLst>
              <a:ext uri="{FF2B5EF4-FFF2-40B4-BE49-F238E27FC236}">
                <a16:creationId xmlns:a16="http://schemas.microsoft.com/office/drawing/2014/main" id="{723D5E1E-EAD6-B737-737F-5CE70AB2BD57}"/>
              </a:ext>
            </a:extLst>
          </p:cNvPr>
          <p:cNvSpPr/>
          <p:nvPr/>
        </p:nvSpPr>
        <p:spPr>
          <a:xfrm>
            <a:off x="6618380" y="1960597"/>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6">
            <a:extLst>
              <a:ext uri="{FF2B5EF4-FFF2-40B4-BE49-F238E27FC236}">
                <a16:creationId xmlns:a16="http://schemas.microsoft.com/office/drawing/2014/main" id="{3413F11A-AF33-232B-1A93-D2B4EBE669D1}"/>
              </a:ext>
            </a:extLst>
          </p:cNvPr>
          <p:cNvSpPr/>
          <p:nvPr/>
        </p:nvSpPr>
        <p:spPr>
          <a:xfrm>
            <a:off x="5102433" y="2355582"/>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7">
            <a:extLst>
              <a:ext uri="{FF2B5EF4-FFF2-40B4-BE49-F238E27FC236}">
                <a16:creationId xmlns:a16="http://schemas.microsoft.com/office/drawing/2014/main" id="{288DB95C-3B87-0785-81EC-AA01F79599F8}"/>
              </a:ext>
            </a:extLst>
          </p:cNvPr>
          <p:cNvSpPr/>
          <p:nvPr/>
        </p:nvSpPr>
        <p:spPr>
          <a:xfrm>
            <a:off x="7756967" y="2365477"/>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8">
            <a:extLst>
              <a:ext uri="{FF2B5EF4-FFF2-40B4-BE49-F238E27FC236}">
                <a16:creationId xmlns:a16="http://schemas.microsoft.com/office/drawing/2014/main" id="{A24AFB51-1332-5FA2-C62F-D265CA1F1A79}"/>
              </a:ext>
            </a:extLst>
          </p:cNvPr>
          <p:cNvSpPr/>
          <p:nvPr/>
        </p:nvSpPr>
        <p:spPr>
          <a:xfrm>
            <a:off x="6934944" y="2490283"/>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9">
            <a:extLst>
              <a:ext uri="{FF2B5EF4-FFF2-40B4-BE49-F238E27FC236}">
                <a16:creationId xmlns:a16="http://schemas.microsoft.com/office/drawing/2014/main" id="{23230B7C-64C0-212D-36D8-70C4470A3468}"/>
              </a:ext>
            </a:extLst>
          </p:cNvPr>
          <p:cNvSpPr/>
          <p:nvPr/>
        </p:nvSpPr>
        <p:spPr>
          <a:xfrm>
            <a:off x="7710178" y="3102154"/>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20">
            <a:extLst>
              <a:ext uri="{FF2B5EF4-FFF2-40B4-BE49-F238E27FC236}">
                <a16:creationId xmlns:a16="http://schemas.microsoft.com/office/drawing/2014/main" id="{77C724BA-F34D-7414-B03B-F1642469A7C2}"/>
              </a:ext>
            </a:extLst>
          </p:cNvPr>
          <p:cNvSpPr/>
          <p:nvPr/>
        </p:nvSpPr>
        <p:spPr>
          <a:xfrm>
            <a:off x="7371416" y="1941790"/>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991DCCE1-1DBF-0054-374C-F1EAD33B4336}"/>
              </a:ext>
            </a:extLst>
          </p:cNvPr>
          <p:cNvSpPr txBox="1"/>
          <p:nvPr/>
        </p:nvSpPr>
        <p:spPr>
          <a:xfrm>
            <a:off x="6087767" y="1227619"/>
            <a:ext cx="1569660" cy="369332"/>
          </a:xfrm>
          <a:prstGeom prst="rect">
            <a:avLst/>
          </a:prstGeom>
          <a:noFill/>
        </p:spPr>
        <p:txBody>
          <a:bodyPr wrap="none" rtlCol="0">
            <a:spAutoFit/>
          </a:bodyPr>
          <a:lstStyle/>
          <a:p>
            <a:r>
              <a:rPr kumimoji="1" lang="ja-JP" altLang="en-US"/>
              <a:t>水原子の動き</a:t>
            </a:r>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1523B76D-AAA1-334D-80AA-A1D1A7D2E092}"/>
                  </a:ext>
                </a:extLst>
              </p:cNvPr>
              <p:cNvSpPr txBox="1"/>
              <p:nvPr/>
            </p:nvSpPr>
            <p:spPr>
              <a:xfrm>
                <a:off x="5584937" y="4138526"/>
                <a:ext cx="2575320"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𝑑</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𝑥</m:t>
                          </m:r>
                        </m:num>
                        <m:den>
                          <m:r>
                            <a:rPr kumimoji="1" lang="en-US" altLang="ja-JP" sz="3200" b="0" i="1" smtClean="0">
                              <a:latin typeface="Cambria Math" panose="02040503050406030204" pitchFamily="18" charset="0"/>
                            </a:rPr>
                            <m:t>𝑑</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𝑡</m:t>
                              </m:r>
                            </m:e>
                            <m:sup>
                              <m:r>
                                <a:rPr kumimoji="1" lang="en-US" altLang="ja-JP" sz="3200" b="0" i="1" smtClean="0">
                                  <a:latin typeface="Cambria Math" panose="02040503050406030204" pitchFamily="18" charset="0"/>
                                </a:rPr>
                                <m:t>2</m:t>
                              </m:r>
                            </m:sup>
                          </m:sSup>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21" name="テキスト ボックス 20">
                <a:extLst>
                  <a:ext uri="{FF2B5EF4-FFF2-40B4-BE49-F238E27FC236}">
                    <a16:creationId xmlns:a16="http://schemas.microsoft.com/office/drawing/2014/main" id="{1523B76D-AAA1-334D-80AA-A1D1A7D2E092}"/>
                  </a:ext>
                </a:extLst>
              </p:cNvPr>
              <p:cNvSpPr txBox="1">
                <a:spLocks noRot="1" noChangeAspect="1" noMove="1" noResize="1" noEditPoints="1" noAdjustHandles="1" noChangeArrowheads="1" noChangeShapeType="1" noTextEdit="1"/>
              </p:cNvSpPr>
              <p:nvPr/>
            </p:nvSpPr>
            <p:spPr>
              <a:xfrm>
                <a:off x="5584937" y="4138526"/>
                <a:ext cx="2575320" cy="98815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25A5C76-6EE1-5177-3FAA-8FACA270755B}"/>
                  </a:ext>
                </a:extLst>
              </p:cNvPr>
              <p:cNvSpPr txBox="1"/>
              <p:nvPr/>
            </p:nvSpPr>
            <p:spPr>
              <a:xfrm>
                <a:off x="1408091" y="4138526"/>
                <a:ext cx="2150973"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𝐷</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𝑥</m:t>
                              </m:r>
                            </m:e>
                            <m:sup>
                              <m:r>
                                <a:rPr kumimoji="1" lang="en-US" altLang="ja-JP" sz="3200" b="0" i="1" smtClean="0">
                                  <a:latin typeface="Cambria Math" panose="02040503050406030204" pitchFamily="18" charset="0"/>
                                </a:rPr>
                                <m:t>2</m:t>
                              </m:r>
                            </m:sup>
                          </m:sSup>
                        </m:den>
                      </m:f>
                    </m:oMath>
                  </m:oMathPara>
                </a14:m>
                <a:endParaRPr kumimoji="1" lang="ja-JP" altLang="en-US" sz="3200"/>
              </a:p>
            </p:txBody>
          </p:sp>
        </mc:Choice>
        <mc:Fallback xmlns="">
          <p:sp>
            <p:nvSpPr>
              <p:cNvPr id="22" name="テキスト ボックス 21">
                <a:extLst>
                  <a:ext uri="{FF2B5EF4-FFF2-40B4-BE49-F238E27FC236}">
                    <a16:creationId xmlns:a16="http://schemas.microsoft.com/office/drawing/2014/main" id="{225A5C76-6EE1-5177-3FAA-8FACA270755B}"/>
                  </a:ext>
                </a:extLst>
              </p:cNvPr>
              <p:cNvSpPr txBox="1">
                <a:spLocks noRot="1" noChangeAspect="1" noMove="1" noResize="1" noEditPoints="1" noAdjustHandles="1" noChangeArrowheads="1" noChangeShapeType="1" noTextEdit="1"/>
              </p:cNvSpPr>
              <p:nvPr/>
            </p:nvSpPr>
            <p:spPr>
              <a:xfrm>
                <a:off x="1408091" y="4138526"/>
                <a:ext cx="2150973" cy="988156"/>
              </a:xfrm>
              <a:prstGeom prst="rect">
                <a:avLst/>
              </a:prstGeom>
              <a:blipFill>
                <a:blip r:embed="rId4"/>
                <a:stretch>
                  <a:fillRect/>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FE674D96-31A3-6B93-8843-7832AE2B21CA}"/>
              </a:ext>
            </a:extLst>
          </p:cNvPr>
          <p:cNvSpPr txBox="1"/>
          <p:nvPr/>
        </p:nvSpPr>
        <p:spPr>
          <a:xfrm>
            <a:off x="179512" y="5517232"/>
            <a:ext cx="3877985" cy="461665"/>
          </a:xfrm>
          <a:prstGeom prst="rect">
            <a:avLst/>
          </a:prstGeom>
          <a:noFill/>
        </p:spPr>
        <p:txBody>
          <a:bodyPr wrap="none" rtlCol="0">
            <a:spAutoFit/>
          </a:bodyPr>
          <a:lstStyle/>
          <a:p>
            <a:r>
              <a:rPr kumimoji="1" lang="ja-JP" altLang="en-US" sz="2400"/>
              <a:t>マクロには時間反転非対称</a:t>
            </a:r>
          </a:p>
        </p:txBody>
      </p:sp>
      <p:sp>
        <p:nvSpPr>
          <p:cNvPr id="24" name="テキスト ボックス 23">
            <a:extLst>
              <a:ext uri="{FF2B5EF4-FFF2-40B4-BE49-F238E27FC236}">
                <a16:creationId xmlns:a16="http://schemas.microsoft.com/office/drawing/2014/main" id="{B20EF760-D3EC-99F8-D840-1C8D057E1DC2}"/>
              </a:ext>
            </a:extLst>
          </p:cNvPr>
          <p:cNvSpPr txBox="1"/>
          <p:nvPr/>
        </p:nvSpPr>
        <p:spPr>
          <a:xfrm>
            <a:off x="5111435" y="5517231"/>
            <a:ext cx="3570208" cy="461665"/>
          </a:xfrm>
          <a:prstGeom prst="rect">
            <a:avLst/>
          </a:prstGeom>
          <a:noFill/>
        </p:spPr>
        <p:txBody>
          <a:bodyPr wrap="none" rtlCol="0">
            <a:spAutoFit/>
          </a:bodyPr>
          <a:lstStyle/>
          <a:p>
            <a:r>
              <a:rPr kumimoji="1" lang="ja-JP" altLang="en-US" sz="2400" dirty="0"/>
              <a:t>ミクロには時間反転対称</a:t>
            </a:r>
          </a:p>
        </p:txBody>
      </p:sp>
      <p:sp>
        <p:nvSpPr>
          <p:cNvPr id="25" name="左右矢印 26">
            <a:extLst>
              <a:ext uri="{FF2B5EF4-FFF2-40B4-BE49-F238E27FC236}">
                <a16:creationId xmlns:a16="http://schemas.microsoft.com/office/drawing/2014/main" id="{DF0EFC23-B084-91D4-FBEE-7E55369DC19F}"/>
              </a:ext>
            </a:extLst>
          </p:cNvPr>
          <p:cNvSpPr/>
          <p:nvPr/>
        </p:nvSpPr>
        <p:spPr>
          <a:xfrm>
            <a:off x="4260407" y="5553235"/>
            <a:ext cx="671633" cy="389656"/>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295514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4B16141-7C21-B967-3C9F-EF32FC140E96}"/>
              </a:ext>
            </a:extLst>
          </p:cNvPr>
          <p:cNvSpPr>
            <a:spLocks noGrp="1"/>
          </p:cNvSpPr>
          <p:nvPr>
            <p:ph type="body" sz="quarter" idx="10"/>
          </p:nvPr>
        </p:nvSpPr>
        <p:spPr/>
        <p:txBody>
          <a:bodyPr/>
          <a:lstStyle/>
          <a:p>
            <a:r>
              <a:rPr kumimoji="1" lang="ja-JP" altLang="en-US"/>
              <a:t>エーレンフェストの壺</a:t>
            </a:r>
            <a:endParaRPr kumimoji="1" lang="en-US" altLang="ja-JP"/>
          </a:p>
        </p:txBody>
      </p:sp>
      <p:grpSp>
        <p:nvGrpSpPr>
          <p:cNvPr id="3" name="グループ化 2">
            <a:extLst>
              <a:ext uri="{FF2B5EF4-FFF2-40B4-BE49-F238E27FC236}">
                <a16:creationId xmlns:a16="http://schemas.microsoft.com/office/drawing/2014/main" id="{DA4DBF0B-0C43-5F6B-4FD6-C993D08C43AD}"/>
              </a:ext>
            </a:extLst>
          </p:cNvPr>
          <p:cNvGrpSpPr/>
          <p:nvPr/>
        </p:nvGrpSpPr>
        <p:grpSpPr>
          <a:xfrm>
            <a:off x="1180706" y="1772816"/>
            <a:ext cx="1663102" cy="2255240"/>
            <a:chOff x="1180706" y="1772816"/>
            <a:chExt cx="1663102" cy="2255240"/>
          </a:xfrm>
        </p:grpSpPr>
        <p:cxnSp>
          <p:nvCxnSpPr>
            <p:cNvPr id="4" name="直線コネクタ 3">
              <a:extLst>
                <a:ext uri="{FF2B5EF4-FFF2-40B4-BE49-F238E27FC236}">
                  <a16:creationId xmlns:a16="http://schemas.microsoft.com/office/drawing/2014/main" id="{09CF7206-7078-F2B3-248F-47E1DC48D8F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4C80EF36-2AD7-26A4-23AE-489139DA19D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32E540AD-77C5-410F-A35D-F9F01BEA2E1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08551040-EF75-B61A-504D-E8BDD4D70B6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6BA6ED48-7AF7-7081-E35D-CB7AF39AF560}"/>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0F5CCCB1-5637-C3EB-41C2-7CAC48D6AA2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10B2DE4-F181-734D-63DA-C3403BF92CA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22">
            <a:extLst>
              <a:ext uri="{FF2B5EF4-FFF2-40B4-BE49-F238E27FC236}">
                <a16:creationId xmlns:a16="http://schemas.microsoft.com/office/drawing/2014/main" id="{A88EB0FC-A804-A0FB-6431-51450B29AD36}"/>
              </a:ext>
            </a:extLst>
          </p:cNvPr>
          <p:cNvSpPr/>
          <p:nvPr/>
        </p:nvSpPr>
        <p:spPr>
          <a:xfrm>
            <a:off x="1360725" y="2301389"/>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nvGrpSpPr>
          <p:cNvPr id="12" name="グループ化 11">
            <a:extLst>
              <a:ext uri="{FF2B5EF4-FFF2-40B4-BE49-F238E27FC236}">
                <a16:creationId xmlns:a16="http://schemas.microsoft.com/office/drawing/2014/main" id="{1AEBA4CF-8FBA-A118-4C5B-B869B2A820D7}"/>
              </a:ext>
            </a:extLst>
          </p:cNvPr>
          <p:cNvGrpSpPr/>
          <p:nvPr/>
        </p:nvGrpSpPr>
        <p:grpSpPr>
          <a:xfrm>
            <a:off x="5580112" y="1770363"/>
            <a:ext cx="1663102" cy="2255240"/>
            <a:chOff x="1180706" y="1772816"/>
            <a:chExt cx="1663102" cy="2255240"/>
          </a:xfrm>
        </p:grpSpPr>
        <p:cxnSp>
          <p:nvCxnSpPr>
            <p:cNvPr id="13" name="直線コネクタ 12">
              <a:extLst>
                <a:ext uri="{FF2B5EF4-FFF2-40B4-BE49-F238E27FC236}">
                  <a16:creationId xmlns:a16="http://schemas.microsoft.com/office/drawing/2014/main" id="{0804926C-4BDE-1675-2318-BA3D213CD9D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19CC0A4B-770D-8F39-F21B-8F065F7259B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C165245-FE08-516D-D10D-66E468B87D9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FA1BD4A-FEDC-D67D-F7DB-FB971BF0196A}"/>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8165808-7378-F203-5133-BDBE4E0960F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19FBA114-2609-80DF-B3DB-B5839F9D4788}"/>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1892573-2ED0-E63C-835F-0C3847FDA7D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円/楕円 31">
            <a:extLst>
              <a:ext uri="{FF2B5EF4-FFF2-40B4-BE49-F238E27FC236}">
                <a16:creationId xmlns:a16="http://schemas.microsoft.com/office/drawing/2014/main" id="{44740E6A-F4DE-B57E-2EDE-C6FF0BC3536F}"/>
              </a:ext>
            </a:extLst>
          </p:cNvPr>
          <p:cNvSpPr/>
          <p:nvPr/>
        </p:nvSpPr>
        <p:spPr>
          <a:xfrm>
            <a:off x="1972796" y="2390102"/>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21" name="円/楕円 32">
            <a:extLst>
              <a:ext uri="{FF2B5EF4-FFF2-40B4-BE49-F238E27FC236}">
                <a16:creationId xmlns:a16="http://schemas.microsoft.com/office/drawing/2014/main" id="{1981B933-6D58-24FC-6605-04F2C77DFB64}"/>
              </a:ext>
            </a:extLst>
          </p:cNvPr>
          <p:cNvSpPr/>
          <p:nvPr/>
        </p:nvSpPr>
        <p:spPr>
          <a:xfrm>
            <a:off x="3963053" y="105973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22" name="円/楕円 33">
            <a:extLst>
              <a:ext uri="{FF2B5EF4-FFF2-40B4-BE49-F238E27FC236}">
                <a16:creationId xmlns:a16="http://schemas.microsoft.com/office/drawing/2014/main" id="{7C675A5B-A08C-57A3-6B84-55FCAC7B0DE3}"/>
              </a:ext>
            </a:extLst>
          </p:cNvPr>
          <p:cNvSpPr/>
          <p:nvPr/>
        </p:nvSpPr>
        <p:spPr>
          <a:xfrm>
            <a:off x="2232229" y="2930335"/>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4</a:t>
            </a:r>
            <a:endParaRPr kumimoji="1" lang="ja-JP" altLang="en-US"/>
          </a:p>
        </p:txBody>
      </p:sp>
      <p:sp>
        <p:nvSpPr>
          <p:cNvPr id="23" name="円/楕円 34">
            <a:extLst>
              <a:ext uri="{FF2B5EF4-FFF2-40B4-BE49-F238E27FC236}">
                <a16:creationId xmlns:a16="http://schemas.microsoft.com/office/drawing/2014/main" id="{E70A3057-7016-D3E7-4CCF-8461A102D43D}"/>
              </a:ext>
            </a:extLst>
          </p:cNvPr>
          <p:cNvSpPr/>
          <p:nvPr/>
        </p:nvSpPr>
        <p:spPr>
          <a:xfrm>
            <a:off x="1403649" y="3446390"/>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5</a:t>
            </a:r>
            <a:endParaRPr kumimoji="1" lang="ja-JP" altLang="en-US"/>
          </a:p>
        </p:txBody>
      </p:sp>
      <p:pic>
        <p:nvPicPr>
          <p:cNvPr id="24" name="Picture 2" descr="サイコロのイラスト（2 3 6）">
            <a:extLst>
              <a:ext uri="{FF2B5EF4-FFF2-40B4-BE49-F238E27FC236}">
                <a16:creationId xmlns:a16="http://schemas.microsoft.com/office/drawing/2014/main" id="{FB45F323-B29F-0C80-DD86-62F54EE960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2568" y="2390102"/>
            <a:ext cx="1112911" cy="1112911"/>
          </a:xfrm>
          <a:prstGeom prst="rect">
            <a:avLst/>
          </a:prstGeom>
          <a:noFill/>
          <a:extLst>
            <a:ext uri="{909E8E84-426E-40DD-AFC4-6F175D3DCCD1}">
              <a14:hiddenFill xmlns:a14="http://schemas.microsoft.com/office/drawing/2010/main">
                <a:solidFill>
                  <a:srgbClr val="FFFFFF"/>
                </a:solidFill>
              </a14:hiddenFill>
            </a:ext>
          </a:extLst>
        </p:spPr>
      </p:pic>
      <p:sp>
        <p:nvSpPr>
          <p:cNvPr id="25" name="円/楕円 35">
            <a:extLst>
              <a:ext uri="{FF2B5EF4-FFF2-40B4-BE49-F238E27FC236}">
                <a16:creationId xmlns:a16="http://schemas.microsoft.com/office/drawing/2014/main" id="{B95FC2FE-819F-E86D-5B7D-34D657FE9651}"/>
              </a:ext>
            </a:extLst>
          </p:cNvPr>
          <p:cNvSpPr/>
          <p:nvPr/>
        </p:nvSpPr>
        <p:spPr>
          <a:xfrm>
            <a:off x="2044800" y="346483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6</a:t>
            </a:r>
            <a:endParaRPr kumimoji="1" lang="ja-JP" altLang="en-US"/>
          </a:p>
        </p:txBody>
      </p:sp>
      <p:sp>
        <p:nvSpPr>
          <p:cNvPr id="26" name="フリーフォーム 37">
            <a:extLst>
              <a:ext uri="{FF2B5EF4-FFF2-40B4-BE49-F238E27FC236}">
                <a16:creationId xmlns:a16="http://schemas.microsoft.com/office/drawing/2014/main" id="{BE1CFCCE-1250-2FC9-6F63-D339B1281CE6}"/>
              </a:ext>
            </a:extLst>
          </p:cNvPr>
          <p:cNvSpPr/>
          <p:nvPr/>
        </p:nvSpPr>
        <p:spPr>
          <a:xfrm>
            <a:off x="2086554" y="1289061"/>
            <a:ext cx="1477334" cy="432045"/>
          </a:xfrm>
          <a:custGeom>
            <a:avLst/>
            <a:gdLst>
              <a:gd name="connsiteX0" fmla="*/ 0 w 839097"/>
              <a:gd name="connsiteY0" fmla="*/ 559398 h 559398"/>
              <a:gd name="connsiteX1" fmla="*/ 398033 w 839097"/>
              <a:gd name="connsiteY1" fmla="*/ 96819 h 559398"/>
              <a:gd name="connsiteX2" fmla="*/ 839097 w 839097"/>
              <a:gd name="connsiteY2" fmla="*/ 0 h 559398"/>
            </a:gdLst>
            <a:ahLst/>
            <a:cxnLst>
              <a:cxn ang="0">
                <a:pos x="connsiteX0" y="connsiteY0"/>
              </a:cxn>
              <a:cxn ang="0">
                <a:pos x="connsiteX1" y="connsiteY1"/>
              </a:cxn>
              <a:cxn ang="0">
                <a:pos x="connsiteX2" y="connsiteY2"/>
              </a:cxn>
            </a:cxnLst>
            <a:rect l="l" t="t" r="r" b="b"/>
            <a:pathLst>
              <a:path w="839097" h="559398">
                <a:moveTo>
                  <a:pt x="0" y="559398"/>
                </a:moveTo>
                <a:cubicBezTo>
                  <a:pt x="129092" y="374725"/>
                  <a:pt x="258184" y="190052"/>
                  <a:pt x="398033" y="96819"/>
                </a:cubicBezTo>
                <a:cubicBezTo>
                  <a:pt x="537882" y="3586"/>
                  <a:pt x="688489" y="1793"/>
                  <a:pt x="839097"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7D42178F-16A7-A43D-3660-E3D65711D140}"/>
              </a:ext>
            </a:extLst>
          </p:cNvPr>
          <p:cNvSpPr txBox="1"/>
          <p:nvPr/>
        </p:nvSpPr>
        <p:spPr>
          <a:xfrm>
            <a:off x="251520" y="4365104"/>
            <a:ext cx="8225329" cy="1938992"/>
          </a:xfrm>
          <a:prstGeom prst="rect">
            <a:avLst/>
          </a:prstGeom>
          <a:noFill/>
        </p:spPr>
        <p:txBody>
          <a:bodyPr wrap="none" rtlCol="0">
            <a:spAutoFit/>
          </a:bodyPr>
          <a:lstStyle/>
          <a:p>
            <a:pPr marL="342900" indent="-342900">
              <a:buFont typeface="Arial" panose="020B0604020202020204" pitchFamily="34" charset="0"/>
              <a:buChar char="•"/>
            </a:pPr>
            <a:r>
              <a:rPr kumimoji="1" lang="en-US" altLang="ja-JP" sz="2400" dirty="0"/>
              <a:t>2</a:t>
            </a:r>
            <a:r>
              <a:rPr kumimoji="1" lang="ja-JP" altLang="en-US" sz="2400" dirty="0"/>
              <a:t>つ壺を用意する</a:t>
            </a:r>
            <a:endParaRPr kumimoji="1" lang="en-US" altLang="ja-JP" sz="2400" dirty="0"/>
          </a:p>
          <a:p>
            <a:pPr marL="342900" indent="-342900">
              <a:buFont typeface="Arial" panose="020B0604020202020204" pitchFamily="34" charset="0"/>
              <a:buChar char="•"/>
            </a:pPr>
            <a:r>
              <a:rPr lang="ja-JP" altLang="en-US" sz="2400" dirty="0"/>
              <a:t>数字が書かれた玉を</a:t>
            </a:r>
            <a:r>
              <a:rPr lang="en-US" altLang="ja-JP" sz="2400" dirty="0"/>
              <a:t>N</a:t>
            </a:r>
            <a:r>
              <a:rPr lang="ja-JP" altLang="en-US" sz="2400" dirty="0"/>
              <a:t>個用意する</a:t>
            </a:r>
            <a:endParaRPr lang="en-US" altLang="ja-JP" sz="2400" dirty="0"/>
          </a:p>
          <a:p>
            <a:pPr marL="342900" indent="-342900">
              <a:buFont typeface="Arial" panose="020B0604020202020204" pitchFamily="34" charset="0"/>
              <a:buChar char="•"/>
            </a:pPr>
            <a:r>
              <a:rPr kumimoji="1" lang="ja-JP" altLang="en-US" sz="2400" dirty="0"/>
              <a:t>一つの玉をランダムに選んで、その玉をもう一方に移す</a:t>
            </a:r>
            <a:endParaRPr kumimoji="1" lang="en-US" altLang="ja-JP" sz="2400" dirty="0"/>
          </a:p>
          <a:p>
            <a:pPr marL="342900" indent="-342900">
              <a:buFont typeface="Arial" panose="020B0604020202020204" pitchFamily="34" charset="0"/>
              <a:buChar char="•"/>
            </a:pPr>
            <a:r>
              <a:rPr lang="ja-JP" altLang="en-US" sz="2400" dirty="0"/>
              <a:t>最初は片方にすべての玉を入れておく</a:t>
            </a:r>
            <a:endParaRPr lang="en-US" altLang="ja-JP" sz="2400" dirty="0"/>
          </a:p>
          <a:p>
            <a:pPr marL="342900" indent="-342900">
              <a:buFont typeface="Arial" panose="020B0604020202020204" pitchFamily="34" charset="0"/>
              <a:buChar char="•"/>
            </a:pPr>
            <a:r>
              <a:rPr kumimoji="1" lang="ja-JP" altLang="en-US" sz="2400" dirty="0"/>
              <a:t>片方の壺の玉の数の時間発展を追う</a:t>
            </a:r>
          </a:p>
        </p:txBody>
      </p:sp>
    </p:spTree>
    <p:extLst>
      <p:ext uri="{BB962C8B-B14F-4D97-AF65-F5344CB8AC3E}">
        <p14:creationId xmlns:p14="http://schemas.microsoft.com/office/powerpoint/2010/main" val="33383873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73CA3D9-8AFE-8B83-2DD5-4BE1532F883D}"/>
              </a:ext>
            </a:extLst>
          </p:cNvPr>
          <p:cNvSpPr>
            <a:spLocks noGrp="1"/>
          </p:cNvSpPr>
          <p:nvPr>
            <p:ph type="body" sz="quarter" idx="10"/>
          </p:nvPr>
        </p:nvSpPr>
        <p:spPr/>
        <p:txBody>
          <a:bodyPr/>
          <a:lstStyle/>
          <a:p>
            <a:r>
              <a:rPr kumimoji="1" lang="ja-JP" altLang="en-US"/>
              <a:t>エーレンフェストの壺</a:t>
            </a:r>
            <a:endParaRPr kumimoji="1" lang="en-US" altLang="ja-JP"/>
          </a:p>
        </p:txBody>
      </p:sp>
      <p:pic>
        <p:nvPicPr>
          <p:cNvPr id="3" name="Picture 2">
            <a:extLst>
              <a:ext uri="{FF2B5EF4-FFF2-40B4-BE49-F238E27FC236}">
                <a16:creationId xmlns:a16="http://schemas.microsoft.com/office/drawing/2014/main" id="{471C16EF-6E08-89A4-88FC-9EAA661F8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603658"/>
            <a:ext cx="5904656" cy="449101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46B3C5C-C319-6210-61D5-77F3585A0AC9}"/>
              </a:ext>
            </a:extLst>
          </p:cNvPr>
          <p:cNvSpPr txBox="1"/>
          <p:nvPr/>
        </p:nvSpPr>
        <p:spPr>
          <a:xfrm>
            <a:off x="3289818" y="1049490"/>
            <a:ext cx="2132315" cy="523220"/>
          </a:xfrm>
          <a:prstGeom prst="rect">
            <a:avLst/>
          </a:prstGeom>
          <a:noFill/>
        </p:spPr>
        <p:txBody>
          <a:bodyPr wrap="none" rtlCol="0">
            <a:spAutoFit/>
          </a:bodyPr>
          <a:lstStyle/>
          <a:p>
            <a:r>
              <a:rPr kumimoji="1" lang="en-US" altLang="ja-JP" sz="2800" dirty="0"/>
              <a:t>N=10</a:t>
            </a:r>
            <a:r>
              <a:rPr kumimoji="1" lang="ja-JP" altLang="en-US" sz="2800"/>
              <a:t>の場合</a:t>
            </a:r>
          </a:p>
        </p:txBody>
      </p:sp>
      <p:sp>
        <p:nvSpPr>
          <p:cNvPr id="5" name="テキスト ボックス 4">
            <a:extLst>
              <a:ext uri="{FF2B5EF4-FFF2-40B4-BE49-F238E27FC236}">
                <a16:creationId xmlns:a16="http://schemas.microsoft.com/office/drawing/2014/main" id="{00A13BF1-5932-596B-36F1-455B295F2358}"/>
              </a:ext>
            </a:extLst>
          </p:cNvPr>
          <p:cNvSpPr txBox="1"/>
          <p:nvPr/>
        </p:nvSpPr>
        <p:spPr>
          <a:xfrm>
            <a:off x="3545496" y="6144647"/>
            <a:ext cx="1620957" cy="523220"/>
          </a:xfrm>
          <a:prstGeom prst="rect">
            <a:avLst/>
          </a:prstGeom>
          <a:noFill/>
        </p:spPr>
        <p:txBody>
          <a:bodyPr wrap="none" rtlCol="0">
            <a:spAutoFit/>
          </a:bodyPr>
          <a:lstStyle/>
          <a:p>
            <a:r>
              <a:rPr kumimoji="1" lang="ja-JP" altLang="en-US" sz="2800"/>
              <a:t>ステップ</a:t>
            </a:r>
          </a:p>
        </p:txBody>
      </p:sp>
      <p:sp>
        <p:nvSpPr>
          <p:cNvPr id="6" name="テキスト ボックス 5">
            <a:extLst>
              <a:ext uri="{FF2B5EF4-FFF2-40B4-BE49-F238E27FC236}">
                <a16:creationId xmlns:a16="http://schemas.microsoft.com/office/drawing/2014/main" id="{BED360A5-CDD8-FF7C-8632-64945CCC33EC}"/>
              </a:ext>
            </a:extLst>
          </p:cNvPr>
          <p:cNvSpPr txBox="1"/>
          <p:nvPr/>
        </p:nvSpPr>
        <p:spPr>
          <a:xfrm>
            <a:off x="560559" y="2546246"/>
            <a:ext cx="615553" cy="2605842"/>
          </a:xfrm>
          <a:prstGeom prst="rect">
            <a:avLst/>
          </a:prstGeom>
          <a:noFill/>
        </p:spPr>
        <p:txBody>
          <a:bodyPr vert="eaVert" wrap="none" rtlCol="0">
            <a:spAutoFit/>
          </a:bodyPr>
          <a:lstStyle/>
          <a:p>
            <a:r>
              <a:rPr kumimoji="1" lang="ja-JP" altLang="en-US" sz="2800"/>
              <a:t>壺の中の玉の数</a:t>
            </a:r>
          </a:p>
        </p:txBody>
      </p:sp>
    </p:spTree>
    <p:extLst>
      <p:ext uri="{BB962C8B-B14F-4D97-AF65-F5344CB8AC3E}">
        <p14:creationId xmlns:p14="http://schemas.microsoft.com/office/powerpoint/2010/main" val="40294900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951A4C-6DD1-4BA0-41C6-837625DFCBF2}"/>
              </a:ext>
            </a:extLst>
          </p:cNvPr>
          <p:cNvSpPr>
            <a:spLocks noGrp="1"/>
          </p:cNvSpPr>
          <p:nvPr>
            <p:ph type="body" sz="quarter" idx="10"/>
          </p:nvPr>
        </p:nvSpPr>
        <p:spPr/>
        <p:txBody>
          <a:bodyPr/>
          <a:lstStyle/>
          <a:p>
            <a:r>
              <a:rPr kumimoji="1" lang="ja-JP" altLang="en-US"/>
              <a:t>エーレンフェストの壺</a:t>
            </a:r>
            <a:endParaRPr kumimoji="1" lang="en-US" altLang="ja-JP"/>
          </a:p>
        </p:txBody>
      </p:sp>
      <p:sp>
        <p:nvSpPr>
          <p:cNvPr id="3" name="テキスト ボックス 2">
            <a:extLst>
              <a:ext uri="{FF2B5EF4-FFF2-40B4-BE49-F238E27FC236}">
                <a16:creationId xmlns:a16="http://schemas.microsoft.com/office/drawing/2014/main" id="{FEE70E1B-E546-50FE-6FC8-020B0F535B37}"/>
              </a:ext>
            </a:extLst>
          </p:cNvPr>
          <p:cNvSpPr txBox="1"/>
          <p:nvPr/>
        </p:nvSpPr>
        <p:spPr>
          <a:xfrm>
            <a:off x="3289818" y="1049490"/>
            <a:ext cx="2332690" cy="523220"/>
          </a:xfrm>
          <a:prstGeom prst="rect">
            <a:avLst/>
          </a:prstGeom>
          <a:noFill/>
        </p:spPr>
        <p:txBody>
          <a:bodyPr wrap="none" rtlCol="0">
            <a:spAutoFit/>
          </a:bodyPr>
          <a:lstStyle/>
          <a:p>
            <a:r>
              <a:rPr kumimoji="1" lang="en-US" altLang="ja-JP" sz="2800" dirty="0"/>
              <a:t>N=100</a:t>
            </a:r>
            <a:r>
              <a:rPr kumimoji="1" lang="ja-JP" altLang="en-US" sz="2800"/>
              <a:t>の場合</a:t>
            </a:r>
          </a:p>
        </p:txBody>
      </p:sp>
      <p:sp>
        <p:nvSpPr>
          <p:cNvPr id="4" name="テキスト ボックス 3">
            <a:extLst>
              <a:ext uri="{FF2B5EF4-FFF2-40B4-BE49-F238E27FC236}">
                <a16:creationId xmlns:a16="http://schemas.microsoft.com/office/drawing/2014/main" id="{1BC19E20-973E-5028-9643-16EB3D2AC14C}"/>
              </a:ext>
            </a:extLst>
          </p:cNvPr>
          <p:cNvSpPr txBox="1"/>
          <p:nvPr/>
        </p:nvSpPr>
        <p:spPr>
          <a:xfrm>
            <a:off x="3545496" y="6144647"/>
            <a:ext cx="1620957" cy="523220"/>
          </a:xfrm>
          <a:prstGeom prst="rect">
            <a:avLst/>
          </a:prstGeom>
          <a:noFill/>
        </p:spPr>
        <p:txBody>
          <a:bodyPr wrap="none" rtlCol="0">
            <a:spAutoFit/>
          </a:bodyPr>
          <a:lstStyle/>
          <a:p>
            <a:r>
              <a:rPr kumimoji="1" lang="ja-JP" altLang="en-US" sz="2800"/>
              <a:t>ステップ</a:t>
            </a:r>
          </a:p>
        </p:txBody>
      </p:sp>
      <p:sp>
        <p:nvSpPr>
          <p:cNvPr id="5" name="テキスト ボックス 4">
            <a:extLst>
              <a:ext uri="{FF2B5EF4-FFF2-40B4-BE49-F238E27FC236}">
                <a16:creationId xmlns:a16="http://schemas.microsoft.com/office/drawing/2014/main" id="{77E974F5-23D4-A7B0-0FF8-DF47BE33E152}"/>
              </a:ext>
            </a:extLst>
          </p:cNvPr>
          <p:cNvSpPr txBox="1"/>
          <p:nvPr/>
        </p:nvSpPr>
        <p:spPr>
          <a:xfrm>
            <a:off x="560559" y="2546246"/>
            <a:ext cx="615553" cy="2605842"/>
          </a:xfrm>
          <a:prstGeom prst="rect">
            <a:avLst/>
          </a:prstGeom>
          <a:noFill/>
        </p:spPr>
        <p:txBody>
          <a:bodyPr vert="eaVert" wrap="none" rtlCol="0">
            <a:spAutoFit/>
          </a:bodyPr>
          <a:lstStyle/>
          <a:p>
            <a:r>
              <a:rPr kumimoji="1" lang="ja-JP" altLang="en-US" sz="2800"/>
              <a:t>壺の中の玉の数</a:t>
            </a:r>
          </a:p>
        </p:txBody>
      </p:sp>
      <p:pic>
        <p:nvPicPr>
          <p:cNvPr id="6" name="Picture 2">
            <a:extLst>
              <a:ext uri="{FF2B5EF4-FFF2-40B4-BE49-F238E27FC236}">
                <a16:creationId xmlns:a16="http://schemas.microsoft.com/office/drawing/2014/main" id="{57AF733E-65EE-4930-E66D-176A02E5A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727896"/>
            <a:ext cx="5832648" cy="441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312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8B8FD05-C66B-821E-58F7-73084CB6B9C7}"/>
              </a:ext>
            </a:extLst>
          </p:cNvPr>
          <p:cNvSpPr>
            <a:spLocks noGrp="1"/>
          </p:cNvSpPr>
          <p:nvPr>
            <p:ph type="body" sz="quarter" idx="10"/>
          </p:nvPr>
        </p:nvSpPr>
        <p:spPr/>
        <p:txBody>
          <a:bodyPr/>
          <a:lstStyle/>
          <a:p>
            <a:r>
              <a:rPr kumimoji="1" lang="ja-JP" altLang="en-US"/>
              <a:t>エーレンフェストの壺</a:t>
            </a:r>
            <a:endParaRPr kumimoji="1" lang="en-US" altLang="ja-JP"/>
          </a:p>
        </p:txBody>
      </p:sp>
      <p:sp>
        <p:nvSpPr>
          <p:cNvPr id="3" name="テキスト ボックス 2">
            <a:extLst>
              <a:ext uri="{FF2B5EF4-FFF2-40B4-BE49-F238E27FC236}">
                <a16:creationId xmlns:a16="http://schemas.microsoft.com/office/drawing/2014/main" id="{AA186E2F-63CE-FCD3-7D81-AFE138703208}"/>
              </a:ext>
            </a:extLst>
          </p:cNvPr>
          <p:cNvSpPr txBox="1"/>
          <p:nvPr/>
        </p:nvSpPr>
        <p:spPr>
          <a:xfrm>
            <a:off x="3189629" y="992034"/>
            <a:ext cx="2533066" cy="523220"/>
          </a:xfrm>
          <a:prstGeom prst="rect">
            <a:avLst/>
          </a:prstGeom>
          <a:noFill/>
        </p:spPr>
        <p:txBody>
          <a:bodyPr wrap="none" rtlCol="0">
            <a:spAutoFit/>
          </a:bodyPr>
          <a:lstStyle/>
          <a:p>
            <a:r>
              <a:rPr kumimoji="1" lang="en-US" altLang="ja-JP" sz="2800" dirty="0"/>
              <a:t>N=1000</a:t>
            </a:r>
            <a:r>
              <a:rPr kumimoji="1" lang="ja-JP" altLang="en-US" sz="2800"/>
              <a:t>の場合</a:t>
            </a:r>
          </a:p>
        </p:txBody>
      </p:sp>
      <p:sp>
        <p:nvSpPr>
          <p:cNvPr id="4" name="テキスト ボックス 3">
            <a:extLst>
              <a:ext uri="{FF2B5EF4-FFF2-40B4-BE49-F238E27FC236}">
                <a16:creationId xmlns:a16="http://schemas.microsoft.com/office/drawing/2014/main" id="{2B7AB9DE-C04F-5168-2557-43B7E6407DE1}"/>
              </a:ext>
            </a:extLst>
          </p:cNvPr>
          <p:cNvSpPr txBox="1"/>
          <p:nvPr/>
        </p:nvSpPr>
        <p:spPr>
          <a:xfrm>
            <a:off x="3545496" y="6144647"/>
            <a:ext cx="1620957" cy="523220"/>
          </a:xfrm>
          <a:prstGeom prst="rect">
            <a:avLst/>
          </a:prstGeom>
          <a:noFill/>
        </p:spPr>
        <p:txBody>
          <a:bodyPr wrap="none" rtlCol="0">
            <a:spAutoFit/>
          </a:bodyPr>
          <a:lstStyle/>
          <a:p>
            <a:r>
              <a:rPr kumimoji="1" lang="ja-JP" altLang="en-US" sz="2800"/>
              <a:t>ステップ</a:t>
            </a:r>
          </a:p>
        </p:txBody>
      </p:sp>
      <p:sp>
        <p:nvSpPr>
          <p:cNvPr id="5" name="テキスト ボックス 4">
            <a:extLst>
              <a:ext uri="{FF2B5EF4-FFF2-40B4-BE49-F238E27FC236}">
                <a16:creationId xmlns:a16="http://schemas.microsoft.com/office/drawing/2014/main" id="{9AD3E3F9-4C91-5FCD-DF0A-79CAC8C8362B}"/>
              </a:ext>
            </a:extLst>
          </p:cNvPr>
          <p:cNvSpPr txBox="1"/>
          <p:nvPr/>
        </p:nvSpPr>
        <p:spPr>
          <a:xfrm>
            <a:off x="560559" y="2546246"/>
            <a:ext cx="615553" cy="2605842"/>
          </a:xfrm>
          <a:prstGeom prst="rect">
            <a:avLst/>
          </a:prstGeom>
          <a:noFill/>
        </p:spPr>
        <p:txBody>
          <a:bodyPr vert="eaVert" wrap="none" rtlCol="0">
            <a:spAutoFit/>
          </a:bodyPr>
          <a:lstStyle/>
          <a:p>
            <a:r>
              <a:rPr kumimoji="1" lang="ja-JP" altLang="en-US" sz="2800"/>
              <a:t>壺の中の玉の数</a:t>
            </a:r>
          </a:p>
        </p:txBody>
      </p:sp>
      <p:pic>
        <p:nvPicPr>
          <p:cNvPr id="6" name="Picture 2">
            <a:extLst>
              <a:ext uri="{FF2B5EF4-FFF2-40B4-BE49-F238E27FC236}">
                <a16:creationId xmlns:a16="http://schemas.microsoft.com/office/drawing/2014/main" id="{F9DD002A-FF8A-253C-CF02-56A0F6AC3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515254"/>
            <a:ext cx="5984557" cy="446704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C179BED6-3D68-E16B-359F-B2E5B4705891}"/>
              </a:ext>
            </a:extLst>
          </p:cNvPr>
          <p:cNvSpPr txBox="1"/>
          <p:nvPr/>
        </p:nvSpPr>
        <p:spPr>
          <a:xfrm>
            <a:off x="3419871" y="4365104"/>
            <a:ext cx="5328593" cy="954107"/>
          </a:xfrm>
          <a:prstGeom prst="rect">
            <a:avLst/>
          </a:prstGeom>
          <a:solidFill>
            <a:schemeClr val="bg1"/>
          </a:solidFill>
          <a:ln>
            <a:solidFill>
              <a:schemeClr val="tx1"/>
            </a:solidFill>
          </a:ln>
        </p:spPr>
        <p:txBody>
          <a:bodyPr wrap="square" rtlCol="0">
            <a:spAutoFit/>
          </a:bodyPr>
          <a:lstStyle/>
          <a:p>
            <a:r>
              <a:rPr kumimoji="1" lang="ja-JP" altLang="en-US" sz="2800" dirty="0"/>
              <a:t>どんな状態からスタートしても玉が半分ずつ</a:t>
            </a:r>
            <a:r>
              <a:rPr lang="ja-JP" altLang="en-US" sz="2800" dirty="0"/>
              <a:t>の状態</a:t>
            </a:r>
            <a:r>
              <a:rPr kumimoji="1" lang="ja-JP" altLang="en-US" sz="2800" dirty="0"/>
              <a:t>に収束する</a:t>
            </a:r>
          </a:p>
        </p:txBody>
      </p:sp>
    </p:spTree>
    <p:extLst>
      <p:ext uri="{BB962C8B-B14F-4D97-AF65-F5344CB8AC3E}">
        <p14:creationId xmlns:p14="http://schemas.microsoft.com/office/powerpoint/2010/main" val="1717888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975694E-6EC7-879E-F6A9-0E30244ED6FC}"/>
              </a:ext>
            </a:extLst>
          </p:cNvPr>
          <p:cNvSpPr>
            <a:spLocks noGrp="1"/>
          </p:cNvSpPr>
          <p:nvPr>
            <p:ph type="body" sz="quarter" idx="10"/>
          </p:nvPr>
        </p:nvSpPr>
        <p:spPr/>
        <p:txBody>
          <a:bodyPr/>
          <a:lstStyle/>
          <a:p>
            <a:r>
              <a:rPr kumimoji="1" lang="ja-JP" altLang="en-US"/>
              <a:t>エーレンフェストの壺</a:t>
            </a:r>
            <a:endParaRPr kumimoji="1" lang="en-US" altLang="ja-JP"/>
          </a:p>
        </p:txBody>
      </p:sp>
      <p:grpSp>
        <p:nvGrpSpPr>
          <p:cNvPr id="3" name="グループ化 2">
            <a:extLst>
              <a:ext uri="{FF2B5EF4-FFF2-40B4-BE49-F238E27FC236}">
                <a16:creationId xmlns:a16="http://schemas.microsoft.com/office/drawing/2014/main" id="{8A8553C0-A80C-5EAE-3AD7-028D01A90AD7}"/>
              </a:ext>
            </a:extLst>
          </p:cNvPr>
          <p:cNvGrpSpPr/>
          <p:nvPr/>
        </p:nvGrpSpPr>
        <p:grpSpPr>
          <a:xfrm>
            <a:off x="539552" y="2132856"/>
            <a:ext cx="3429552" cy="1679176"/>
            <a:chOff x="1180706" y="1059733"/>
            <a:chExt cx="6062508" cy="2968323"/>
          </a:xfrm>
        </p:grpSpPr>
        <p:grpSp>
          <p:nvGrpSpPr>
            <p:cNvPr id="4" name="グループ化 3">
              <a:extLst>
                <a:ext uri="{FF2B5EF4-FFF2-40B4-BE49-F238E27FC236}">
                  <a16:creationId xmlns:a16="http://schemas.microsoft.com/office/drawing/2014/main" id="{7E2A9E69-449A-3834-EAA8-5B8735D3978B}"/>
                </a:ext>
              </a:extLst>
            </p:cNvPr>
            <p:cNvGrpSpPr/>
            <p:nvPr/>
          </p:nvGrpSpPr>
          <p:grpSpPr>
            <a:xfrm>
              <a:off x="1180706" y="1772816"/>
              <a:ext cx="1663102" cy="2255240"/>
              <a:chOff x="1180706" y="1772816"/>
              <a:chExt cx="1663102" cy="2255240"/>
            </a:xfrm>
          </p:grpSpPr>
          <p:cxnSp>
            <p:nvCxnSpPr>
              <p:cNvPr id="21" name="直線コネクタ 20">
                <a:extLst>
                  <a:ext uri="{FF2B5EF4-FFF2-40B4-BE49-F238E27FC236}">
                    <a16:creationId xmlns:a16="http://schemas.microsoft.com/office/drawing/2014/main" id="{7EE54E44-4408-898D-412A-F33B9A2E58E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0C61CCD-954C-BE52-7AF9-06856EBF92FE}"/>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68BFDD1-3FC9-B5AA-459F-09072A60C32A}"/>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44AC6E83-8508-9091-8A2D-206ABE757EB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D305C3BB-7BB3-60F7-FBF9-57D53F51AC3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3D86D4C1-A3CA-BF7F-72E2-AE7012EA5B8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9FEA732-17E1-3974-ADFA-B32BB1236BC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円/楕円 6">
              <a:extLst>
                <a:ext uri="{FF2B5EF4-FFF2-40B4-BE49-F238E27FC236}">
                  <a16:creationId xmlns:a16="http://schemas.microsoft.com/office/drawing/2014/main" id="{7285AC65-9761-25E1-8A19-C3CC88828803}"/>
                </a:ext>
              </a:extLst>
            </p:cNvPr>
            <p:cNvSpPr/>
            <p:nvPr/>
          </p:nvSpPr>
          <p:spPr>
            <a:xfrm>
              <a:off x="1360725" y="2301389"/>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1</a:t>
              </a:r>
              <a:endParaRPr kumimoji="1" lang="ja-JP" altLang="en-US" sz="1400"/>
            </a:p>
          </p:txBody>
        </p:sp>
        <p:grpSp>
          <p:nvGrpSpPr>
            <p:cNvPr id="6" name="グループ化 5">
              <a:extLst>
                <a:ext uri="{FF2B5EF4-FFF2-40B4-BE49-F238E27FC236}">
                  <a16:creationId xmlns:a16="http://schemas.microsoft.com/office/drawing/2014/main" id="{37ED8551-77CD-1DBE-54B9-398FC467F9F9}"/>
                </a:ext>
              </a:extLst>
            </p:cNvPr>
            <p:cNvGrpSpPr/>
            <p:nvPr/>
          </p:nvGrpSpPr>
          <p:grpSpPr>
            <a:xfrm>
              <a:off x="5580112" y="1770363"/>
              <a:ext cx="1663102" cy="2255240"/>
              <a:chOff x="1180706" y="1772816"/>
              <a:chExt cx="1663102" cy="2255240"/>
            </a:xfrm>
          </p:grpSpPr>
          <p:cxnSp>
            <p:nvCxnSpPr>
              <p:cNvPr id="14" name="直線コネクタ 13">
                <a:extLst>
                  <a:ext uri="{FF2B5EF4-FFF2-40B4-BE49-F238E27FC236}">
                    <a16:creationId xmlns:a16="http://schemas.microsoft.com/office/drawing/2014/main" id="{719340E2-8664-A8E1-1A96-CDEF2632D689}"/>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B67DDB55-76E0-0546-E299-81641E79745E}"/>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1CEAC9D-89CE-FCEB-2B85-7883877CF5C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3D08BBC-7DB7-08B0-64CE-0A60F0640EA0}"/>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E54A780-F409-9CF8-1E5E-81973372559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10B8CB9-12D8-812F-8EAE-F775D6F20ED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8ABAEA7D-C77A-91F4-5CE3-BD56F4EC0794}"/>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 name="円/楕円 8">
              <a:extLst>
                <a:ext uri="{FF2B5EF4-FFF2-40B4-BE49-F238E27FC236}">
                  <a16:creationId xmlns:a16="http://schemas.microsoft.com/office/drawing/2014/main" id="{9280CDF8-4084-4727-454D-43645F6033C5}"/>
                </a:ext>
              </a:extLst>
            </p:cNvPr>
            <p:cNvSpPr/>
            <p:nvPr/>
          </p:nvSpPr>
          <p:spPr>
            <a:xfrm>
              <a:off x="1972796" y="2390102"/>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2</a:t>
              </a:r>
              <a:endParaRPr kumimoji="1" lang="ja-JP" altLang="en-US" sz="1400"/>
            </a:p>
          </p:txBody>
        </p:sp>
        <p:sp>
          <p:nvSpPr>
            <p:cNvPr id="8" name="円/楕円 9">
              <a:extLst>
                <a:ext uri="{FF2B5EF4-FFF2-40B4-BE49-F238E27FC236}">
                  <a16:creationId xmlns:a16="http://schemas.microsoft.com/office/drawing/2014/main" id="{A53CE9FD-9222-7FEF-EA9D-CC58813698E1}"/>
                </a:ext>
              </a:extLst>
            </p:cNvPr>
            <p:cNvSpPr/>
            <p:nvPr/>
          </p:nvSpPr>
          <p:spPr>
            <a:xfrm>
              <a:off x="3963053" y="105973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3</a:t>
              </a:r>
              <a:endParaRPr kumimoji="1" lang="ja-JP" altLang="en-US" sz="1400"/>
            </a:p>
          </p:txBody>
        </p:sp>
        <p:sp>
          <p:nvSpPr>
            <p:cNvPr id="9" name="円/楕円 10">
              <a:extLst>
                <a:ext uri="{FF2B5EF4-FFF2-40B4-BE49-F238E27FC236}">
                  <a16:creationId xmlns:a16="http://schemas.microsoft.com/office/drawing/2014/main" id="{347BAEFE-9474-B3BC-CA4E-09020D0F4777}"/>
                </a:ext>
              </a:extLst>
            </p:cNvPr>
            <p:cNvSpPr/>
            <p:nvPr/>
          </p:nvSpPr>
          <p:spPr>
            <a:xfrm>
              <a:off x="2232229" y="2930335"/>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4</a:t>
              </a:r>
              <a:endParaRPr kumimoji="1" lang="ja-JP" altLang="en-US" sz="1400"/>
            </a:p>
          </p:txBody>
        </p:sp>
        <p:sp>
          <p:nvSpPr>
            <p:cNvPr id="10" name="円/楕円 11">
              <a:extLst>
                <a:ext uri="{FF2B5EF4-FFF2-40B4-BE49-F238E27FC236}">
                  <a16:creationId xmlns:a16="http://schemas.microsoft.com/office/drawing/2014/main" id="{7EE69ADE-BBE6-FD03-7011-DD7B2B8E9550}"/>
                </a:ext>
              </a:extLst>
            </p:cNvPr>
            <p:cNvSpPr/>
            <p:nvPr/>
          </p:nvSpPr>
          <p:spPr>
            <a:xfrm>
              <a:off x="1403649" y="3446390"/>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5</a:t>
              </a:r>
              <a:endParaRPr kumimoji="1" lang="ja-JP" altLang="en-US" sz="1400"/>
            </a:p>
          </p:txBody>
        </p:sp>
        <p:pic>
          <p:nvPicPr>
            <p:cNvPr id="11" name="Picture 2" descr="サイコロのイラスト（2 3 6）">
              <a:extLst>
                <a:ext uri="{FF2B5EF4-FFF2-40B4-BE49-F238E27FC236}">
                  <a16:creationId xmlns:a16="http://schemas.microsoft.com/office/drawing/2014/main" id="{1BF38029-EAC9-51F4-D3CD-BE5D608A94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2568" y="2390102"/>
              <a:ext cx="1112911" cy="1112911"/>
            </a:xfrm>
            <a:prstGeom prst="rect">
              <a:avLst/>
            </a:prstGeom>
            <a:noFill/>
            <a:extLst>
              <a:ext uri="{909E8E84-426E-40DD-AFC4-6F175D3DCCD1}">
                <a14:hiddenFill xmlns:a14="http://schemas.microsoft.com/office/drawing/2010/main">
                  <a:solidFill>
                    <a:srgbClr val="FFFFFF"/>
                  </a:solidFill>
                </a14:hiddenFill>
              </a:ext>
            </a:extLst>
          </p:spPr>
        </p:pic>
        <p:sp>
          <p:nvSpPr>
            <p:cNvPr id="12" name="円/楕円 13">
              <a:extLst>
                <a:ext uri="{FF2B5EF4-FFF2-40B4-BE49-F238E27FC236}">
                  <a16:creationId xmlns:a16="http://schemas.microsoft.com/office/drawing/2014/main" id="{8F33DE2A-63FC-D3A1-7199-F990018C47FF}"/>
                </a:ext>
              </a:extLst>
            </p:cNvPr>
            <p:cNvSpPr/>
            <p:nvPr/>
          </p:nvSpPr>
          <p:spPr>
            <a:xfrm>
              <a:off x="2044800" y="346483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6</a:t>
              </a:r>
              <a:endParaRPr kumimoji="1" lang="ja-JP" altLang="en-US" sz="1400"/>
            </a:p>
          </p:txBody>
        </p:sp>
        <p:sp>
          <p:nvSpPr>
            <p:cNvPr id="13" name="フリーフォーム 14">
              <a:extLst>
                <a:ext uri="{FF2B5EF4-FFF2-40B4-BE49-F238E27FC236}">
                  <a16:creationId xmlns:a16="http://schemas.microsoft.com/office/drawing/2014/main" id="{E87F4F5A-7619-31EC-243C-160FE4FA1879}"/>
                </a:ext>
              </a:extLst>
            </p:cNvPr>
            <p:cNvSpPr/>
            <p:nvPr/>
          </p:nvSpPr>
          <p:spPr>
            <a:xfrm>
              <a:off x="2086554" y="1289061"/>
              <a:ext cx="1477334" cy="432045"/>
            </a:xfrm>
            <a:custGeom>
              <a:avLst/>
              <a:gdLst>
                <a:gd name="connsiteX0" fmla="*/ 0 w 839097"/>
                <a:gd name="connsiteY0" fmla="*/ 559398 h 559398"/>
                <a:gd name="connsiteX1" fmla="*/ 398033 w 839097"/>
                <a:gd name="connsiteY1" fmla="*/ 96819 h 559398"/>
                <a:gd name="connsiteX2" fmla="*/ 839097 w 839097"/>
                <a:gd name="connsiteY2" fmla="*/ 0 h 559398"/>
              </a:gdLst>
              <a:ahLst/>
              <a:cxnLst>
                <a:cxn ang="0">
                  <a:pos x="connsiteX0" y="connsiteY0"/>
                </a:cxn>
                <a:cxn ang="0">
                  <a:pos x="connsiteX1" y="connsiteY1"/>
                </a:cxn>
                <a:cxn ang="0">
                  <a:pos x="connsiteX2" y="connsiteY2"/>
                </a:cxn>
              </a:cxnLst>
              <a:rect l="l" t="t" r="r" b="b"/>
              <a:pathLst>
                <a:path w="839097" h="559398">
                  <a:moveTo>
                    <a:pt x="0" y="559398"/>
                  </a:moveTo>
                  <a:cubicBezTo>
                    <a:pt x="129092" y="374725"/>
                    <a:pt x="258184" y="190052"/>
                    <a:pt x="398033" y="96819"/>
                  </a:cubicBezTo>
                  <a:cubicBezTo>
                    <a:pt x="537882" y="3586"/>
                    <a:pt x="688489" y="1793"/>
                    <a:pt x="839097"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28" name="テキスト ボックス 27">
            <a:extLst>
              <a:ext uri="{FF2B5EF4-FFF2-40B4-BE49-F238E27FC236}">
                <a16:creationId xmlns:a16="http://schemas.microsoft.com/office/drawing/2014/main" id="{20BE3B58-8299-90D9-CC38-26361E126FEE}"/>
              </a:ext>
            </a:extLst>
          </p:cNvPr>
          <p:cNvSpPr txBox="1"/>
          <p:nvPr/>
        </p:nvSpPr>
        <p:spPr>
          <a:xfrm>
            <a:off x="548870" y="1341415"/>
            <a:ext cx="3416320" cy="523220"/>
          </a:xfrm>
          <a:prstGeom prst="rect">
            <a:avLst/>
          </a:prstGeom>
          <a:noFill/>
        </p:spPr>
        <p:txBody>
          <a:bodyPr wrap="none" rtlCol="0">
            <a:spAutoFit/>
          </a:bodyPr>
          <a:lstStyle/>
          <a:p>
            <a:r>
              <a:rPr kumimoji="1" lang="ja-JP" altLang="en-US" sz="2800" dirty="0"/>
              <a:t>ミクロな操作は可逆</a:t>
            </a:r>
          </a:p>
        </p:txBody>
      </p:sp>
      <p:sp>
        <p:nvSpPr>
          <p:cNvPr id="29" name="テキスト ボックス 28">
            <a:extLst>
              <a:ext uri="{FF2B5EF4-FFF2-40B4-BE49-F238E27FC236}">
                <a16:creationId xmlns:a16="http://schemas.microsoft.com/office/drawing/2014/main" id="{5D8D5A7E-C891-5DDA-7038-5DEB9E25DA89}"/>
              </a:ext>
            </a:extLst>
          </p:cNvPr>
          <p:cNvSpPr txBox="1"/>
          <p:nvPr/>
        </p:nvSpPr>
        <p:spPr>
          <a:xfrm>
            <a:off x="4572000" y="1339523"/>
            <a:ext cx="4493538" cy="523220"/>
          </a:xfrm>
          <a:prstGeom prst="rect">
            <a:avLst/>
          </a:prstGeom>
          <a:noFill/>
        </p:spPr>
        <p:txBody>
          <a:bodyPr wrap="none" rtlCol="0">
            <a:spAutoFit/>
          </a:bodyPr>
          <a:lstStyle/>
          <a:p>
            <a:r>
              <a:rPr kumimoji="1" lang="ja-JP" altLang="en-US" sz="2800"/>
              <a:t>マクロな観測事実は不可逆</a:t>
            </a:r>
          </a:p>
        </p:txBody>
      </p:sp>
      <p:pic>
        <p:nvPicPr>
          <p:cNvPr id="30" name="Picture 2">
            <a:extLst>
              <a:ext uri="{FF2B5EF4-FFF2-40B4-BE49-F238E27FC236}">
                <a16:creationId xmlns:a16="http://schemas.microsoft.com/office/drawing/2014/main" id="{8B44B461-4CC4-2DE5-BA21-4A988B50B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297" y="2088965"/>
            <a:ext cx="2977552" cy="2222530"/>
          </a:xfrm>
          <a:prstGeom prst="rect">
            <a:avLst/>
          </a:prstGeom>
          <a:noFill/>
          <a:extLst>
            <a:ext uri="{909E8E84-426E-40DD-AFC4-6F175D3DCCD1}">
              <a14:hiddenFill xmlns:a14="http://schemas.microsoft.com/office/drawing/2010/main">
                <a:solidFill>
                  <a:srgbClr val="FFFFFF"/>
                </a:solidFill>
              </a14:hiddenFill>
            </a:ext>
          </a:extLst>
        </p:spPr>
      </p:pic>
      <p:sp>
        <p:nvSpPr>
          <p:cNvPr id="31" name="右矢印 32">
            <a:extLst>
              <a:ext uri="{FF2B5EF4-FFF2-40B4-BE49-F238E27FC236}">
                <a16:creationId xmlns:a16="http://schemas.microsoft.com/office/drawing/2014/main" id="{ADB33F43-AB2F-7845-7B48-8EA3FE9F365E}"/>
              </a:ext>
            </a:extLst>
          </p:cNvPr>
          <p:cNvSpPr/>
          <p:nvPr/>
        </p:nvSpPr>
        <p:spPr>
          <a:xfrm>
            <a:off x="6256486" y="3740260"/>
            <a:ext cx="1296144" cy="317437"/>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6C1AA6E4-1A45-0344-1C06-6D5461DA1592}"/>
              </a:ext>
            </a:extLst>
          </p:cNvPr>
          <p:cNvSpPr txBox="1"/>
          <p:nvPr/>
        </p:nvSpPr>
        <p:spPr>
          <a:xfrm>
            <a:off x="6247323" y="3358059"/>
            <a:ext cx="1107996" cy="369332"/>
          </a:xfrm>
          <a:prstGeom prst="rect">
            <a:avLst/>
          </a:prstGeom>
          <a:noFill/>
        </p:spPr>
        <p:txBody>
          <a:bodyPr wrap="none" rtlCol="0">
            <a:spAutoFit/>
          </a:bodyPr>
          <a:lstStyle/>
          <a:p>
            <a:r>
              <a:rPr kumimoji="1" lang="ja-JP" altLang="en-US"/>
              <a:t>時間の矢</a:t>
            </a:r>
          </a:p>
        </p:txBody>
      </p:sp>
      <p:sp>
        <p:nvSpPr>
          <p:cNvPr id="33" name="テキスト ボックス 32">
            <a:extLst>
              <a:ext uri="{FF2B5EF4-FFF2-40B4-BE49-F238E27FC236}">
                <a16:creationId xmlns:a16="http://schemas.microsoft.com/office/drawing/2014/main" id="{E613A458-826B-0EBE-36EE-2A9CB3D99B6B}"/>
              </a:ext>
            </a:extLst>
          </p:cNvPr>
          <p:cNvSpPr txBox="1"/>
          <p:nvPr/>
        </p:nvSpPr>
        <p:spPr>
          <a:xfrm>
            <a:off x="971600" y="5805264"/>
            <a:ext cx="7160935" cy="584775"/>
          </a:xfrm>
          <a:prstGeom prst="rect">
            <a:avLst/>
          </a:prstGeom>
          <a:noFill/>
        </p:spPr>
        <p:txBody>
          <a:bodyPr wrap="none" rtlCol="0">
            <a:spAutoFit/>
          </a:bodyPr>
          <a:lstStyle/>
          <a:p>
            <a:r>
              <a:rPr kumimoji="1" lang="ja-JP" altLang="en-US" sz="3200" dirty="0"/>
              <a:t>どこで時間反転対称性が破れたのか？</a:t>
            </a:r>
          </a:p>
        </p:txBody>
      </p:sp>
      <p:sp>
        <p:nvSpPr>
          <p:cNvPr id="34" name="テキスト ボックス 33">
            <a:extLst>
              <a:ext uri="{FF2B5EF4-FFF2-40B4-BE49-F238E27FC236}">
                <a16:creationId xmlns:a16="http://schemas.microsoft.com/office/drawing/2014/main" id="{6F28DEB4-C99C-4A36-72C4-B8412A2ED204}"/>
              </a:ext>
            </a:extLst>
          </p:cNvPr>
          <p:cNvSpPr txBox="1"/>
          <p:nvPr/>
        </p:nvSpPr>
        <p:spPr>
          <a:xfrm>
            <a:off x="899592" y="4437112"/>
            <a:ext cx="2954655" cy="369332"/>
          </a:xfrm>
          <a:prstGeom prst="rect">
            <a:avLst/>
          </a:prstGeom>
          <a:noFill/>
        </p:spPr>
        <p:txBody>
          <a:bodyPr wrap="none" rtlCol="0">
            <a:spAutoFit/>
          </a:bodyPr>
          <a:lstStyle/>
          <a:p>
            <a:r>
              <a:rPr lang="en-US" altLang="ja-JP" dirty="0"/>
              <a:t>※</a:t>
            </a:r>
            <a:r>
              <a:rPr lang="ja-JP" altLang="en-US" dirty="0"/>
              <a:t>逆過程が等確率で起きる</a:t>
            </a:r>
            <a:endParaRPr kumimoji="1" lang="ja-JP" altLang="en-US" dirty="0"/>
          </a:p>
        </p:txBody>
      </p:sp>
      <p:sp>
        <p:nvSpPr>
          <p:cNvPr id="35" name="テキスト ボックス 34">
            <a:extLst>
              <a:ext uri="{FF2B5EF4-FFF2-40B4-BE49-F238E27FC236}">
                <a16:creationId xmlns:a16="http://schemas.microsoft.com/office/drawing/2014/main" id="{A8C8C356-1AF7-0B45-E9BB-942F2FC231FD}"/>
              </a:ext>
            </a:extLst>
          </p:cNvPr>
          <p:cNvSpPr txBox="1"/>
          <p:nvPr/>
        </p:nvSpPr>
        <p:spPr>
          <a:xfrm>
            <a:off x="5406186" y="4437112"/>
            <a:ext cx="2262158" cy="369332"/>
          </a:xfrm>
          <a:prstGeom prst="rect">
            <a:avLst/>
          </a:prstGeom>
          <a:noFill/>
        </p:spPr>
        <p:txBody>
          <a:bodyPr wrap="none" rtlCol="0">
            <a:spAutoFit/>
          </a:bodyPr>
          <a:lstStyle/>
          <a:p>
            <a:r>
              <a:rPr lang="en-US" altLang="ja-JP" dirty="0"/>
              <a:t>※</a:t>
            </a:r>
            <a:r>
              <a:rPr lang="ja-JP" altLang="en-US" dirty="0"/>
              <a:t>初期条件を忘れる</a:t>
            </a:r>
            <a:endParaRPr kumimoji="1" lang="ja-JP" altLang="en-US" dirty="0"/>
          </a:p>
        </p:txBody>
      </p:sp>
    </p:spTree>
    <p:extLst>
      <p:ext uri="{BB962C8B-B14F-4D97-AF65-F5344CB8AC3E}">
        <p14:creationId xmlns:p14="http://schemas.microsoft.com/office/powerpoint/2010/main" val="2920320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EEAD44F-9AF8-353E-09D6-6E9229DB4C25}"/>
              </a:ext>
            </a:extLst>
          </p:cNvPr>
          <p:cNvSpPr>
            <a:spLocks noGrp="1"/>
          </p:cNvSpPr>
          <p:nvPr>
            <p:ph type="body" sz="quarter" idx="10"/>
          </p:nvPr>
        </p:nvSpPr>
        <p:spPr/>
        <p:txBody>
          <a:bodyPr/>
          <a:lstStyle/>
          <a:p>
            <a:r>
              <a:rPr kumimoji="1" lang="ja-JP" altLang="en-US"/>
              <a:t>玉が</a:t>
            </a:r>
            <a:r>
              <a:rPr kumimoji="1" lang="en-US" altLang="ja-JP"/>
              <a:t>1</a:t>
            </a:r>
            <a:r>
              <a:rPr kumimoji="1" lang="ja-JP" altLang="en-US"/>
              <a:t>個の場合</a:t>
            </a:r>
          </a:p>
        </p:txBody>
      </p:sp>
      <p:sp>
        <p:nvSpPr>
          <p:cNvPr id="3" name="テキスト ボックス 2">
            <a:extLst>
              <a:ext uri="{FF2B5EF4-FFF2-40B4-BE49-F238E27FC236}">
                <a16:creationId xmlns:a16="http://schemas.microsoft.com/office/drawing/2014/main" id="{195ABDB1-1C09-7E7C-D115-7542A02F4CC0}"/>
              </a:ext>
            </a:extLst>
          </p:cNvPr>
          <p:cNvSpPr txBox="1"/>
          <p:nvPr/>
        </p:nvSpPr>
        <p:spPr>
          <a:xfrm>
            <a:off x="424413" y="1056639"/>
            <a:ext cx="7007046" cy="523220"/>
          </a:xfrm>
          <a:prstGeom prst="rect">
            <a:avLst/>
          </a:prstGeom>
          <a:noFill/>
        </p:spPr>
        <p:txBody>
          <a:bodyPr wrap="none" rtlCol="0">
            <a:spAutoFit/>
          </a:bodyPr>
          <a:lstStyle/>
          <a:p>
            <a:r>
              <a:rPr kumimoji="1" lang="ja-JP" altLang="en-US" sz="2800"/>
              <a:t>玉が一つの場合、右側の壺の状態は二通り</a:t>
            </a:r>
          </a:p>
        </p:txBody>
      </p:sp>
      <p:grpSp>
        <p:nvGrpSpPr>
          <p:cNvPr id="4" name="グループ化 3">
            <a:extLst>
              <a:ext uri="{FF2B5EF4-FFF2-40B4-BE49-F238E27FC236}">
                <a16:creationId xmlns:a16="http://schemas.microsoft.com/office/drawing/2014/main" id="{1E4AC39B-EDD2-20AD-28BD-9BEF442658A3}"/>
              </a:ext>
            </a:extLst>
          </p:cNvPr>
          <p:cNvGrpSpPr/>
          <p:nvPr/>
        </p:nvGrpSpPr>
        <p:grpSpPr>
          <a:xfrm>
            <a:off x="1043609" y="2060849"/>
            <a:ext cx="1008928" cy="1368152"/>
            <a:chOff x="1180706" y="1772816"/>
            <a:chExt cx="1663102" cy="2255240"/>
          </a:xfrm>
        </p:grpSpPr>
        <p:cxnSp>
          <p:nvCxnSpPr>
            <p:cNvPr id="5" name="直線コネクタ 4">
              <a:extLst>
                <a:ext uri="{FF2B5EF4-FFF2-40B4-BE49-F238E27FC236}">
                  <a16:creationId xmlns:a16="http://schemas.microsoft.com/office/drawing/2014/main" id="{9C6AE717-2613-90BE-DDFF-7B0279E6A73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3C0FB5A0-C457-F1C6-7695-5FF4234E3DA4}"/>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2FE995D-BEB6-9421-42DE-9CAADB503B18}"/>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ACB47B84-B7D6-99E9-83CF-A892FD42E47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4B73BBA-71BC-0CD7-6E3A-667B23C1CD60}"/>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1E9D87C-7C3D-3CC6-BA6C-0C45B8143096}"/>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DE19480-5510-AA01-53C8-16799EF305A7}"/>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グループ化 11">
            <a:extLst>
              <a:ext uri="{FF2B5EF4-FFF2-40B4-BE49-F238E27FC236}">
                <a16:creationId xmlns:a16="http://schemas.microsoft.com/office/drawing/2014/main" id="{A69A4286-2B88-0E33-8C50-643612E08363}"/>
              </a:ext>
            </a:extLst>
          </p:cNvPr>
          <p:cNvGrpSpPr/>
          <p:nvPr/>
        </p:nvGrpSpPr>
        <p:grpSpPr>
          <a:xfrm>
            <a:off x="1037198" y="3898140"/>
            <a:ext cx="1008928" cy="1368152"/>
            <a:chOff x="1037198" y="3898140"/>
            <a:chExt cx="1008928" cy="1368152"/>
          </a:xfrm>
        </p:grpSpPr>
        <p:grpSp>
          <p:nvGrpSpPr>
            <p:cNvPr id="13" name="グループ化 12">
              <a:extLst>
                <a:ext uri="{FF2B5EF4-FFF2-40B4-BE49-F238E27FC236}">
                  <a16:creationId xmlns:a16="http://schemas.microsoft.com/office/drawing/2014/main" id="{AA67CFA2-AF22-AEC7-D2F4-FE766FB5F8E9}"/>
                </a:ext>
              </a:extLst>
            </p:cNvPr>
            <p:cNvGrpSpPr/>
            <p:nvPr/>
          </p:nvGrpSpPr>
          <p:grpSpPr>
            <a:xfrm>
              <a:off x="1037198" y="3898140"/>
              <a:ext cx="1008928" cy="1368152"/>
              <a:chOff x="1180706" y="1772816"/>
              <a:chExt cx="1663102" cy="2255240"/>
            </a:xfrm>
          </p:grpSpPr>
          <p:cxnSp>
            <p:nvCxnSpPr>
              <p:cNvPr id="15" name="直線コネクタ 14">
                <a:extLst>
                  <a:ext uri="{FF2B5EF4-FFF2-40B4-BE49-F238E27FC236}">
                    <a16:creationId xmlns:a16="http://schemas.microsoft.com/office/drawing/2014/main" id="{FF9DD4D0-8D20-959B-722A-BF87112840E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CF1D3905-BF33-4929-466F-3B01722486E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D585300-6A50-461C-12F9-11961EFDC6A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7FE0758-32B7-1D55-29F8-CED8F57893B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7DA0A58-F8EC-9DE6-33A3-45852EFA255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2129FB3-A3C1-E295-EED6-BC33BA07160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B979CA7-9ADF-903D-E94E-0B0E226BED3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4" name="円/楕円 44">
              <a:extLst>
                <a:ext uri="{FF2B5EF4-FFF2-40B4-BE49-F238E27FC236}">
                  <a16:creationId xmlns:a16="http://schemas.microsoft.com/office/drawing/2014/main" id="{9A518A5F-E79D-9180-A93D-AA9835D31096}"/>
                </a:ext>
              </a:extLst>
            </p:cNvPr>
            <p:cNvSpPr/>
            <p:nvPr/>
          </p:nvSpPr>
          <p:spPr>
            <a:xfrm>
              <a:off x="1312788" y="461125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2" name="テキスト ボックス 21">
            <a:extLst>
              <a:ext uri="{FF2B5EF4-FFF2-40B4-BE49-F238E27FC236}">
                <a16:creationId xmlns:a16="http://schemas.microsoft.com/office/drawing/2014/main" id="{13572E88-019C-C842-57C7-D0B03BC3C86D}"/>
              </a:ext>
            </a:extLst>
          </p:cNvPr>
          <p:cNvSpPr txBox="1"/>
          <p:nvPr/>
        </p:nvSpPr>
        <p:spPr>
          <a:xfrm>
            <a:off x="2627784" y="2488788"/>
            <a:ext cx="1620957" cy="523220"/>
          </a:xfrm>
          <a:prstGeom prst="rect">
            <a:avLst/>
          </a:prstGeom>
          <a:noFill/>
        </p:spPr>
        <p:txBody>
          <a:bodyPr wrap="none" rtlCol="0">
            <a:spAutoFit/>
          </a:bodyPr>
          <a:lstStyle/>
          <a:p>
            <a:r>
              <a:rPr kumimoji="1" lang="ja-JP" altLang="en-US" sz="2800"/>
              <a:t>玉がない</a:t>
            </a:r>
          </a:p>
        </p:txBody>
      </p:sp>
      <p:sp>
        <p:nvSpPr>
          <p:cNvPr id="23" name="テキスト ボックス 22">
            <a:extLst>
              <a:ext uri="{FF2B5EF4-FFF2-40B4-BE49-F238E27FC236}">
                <a16:creationId xmlns:a16="http://schemas.microsoft.com/office/drawing/2014/main" id="{CA466606-4789-0763-A83A-E818FDCB2560}"/>
              </a:ext>
            </a:extLst>
          </p:cNvPr>
          <p:cNvSpPr txBox="1"/>
          <p:nvPr/>
        </p:nvSpPr>
        <p:spPr>
          <a:xfrm>
            <a:off x="2627783" y="4380117"/>
            <a:ext cx="1620957" cy="523220"/>
          </a:xfrm>
          <a:prstGeom prst="rect">
            <a:avLst/>
          </a:prstGeom>
          <a:noFill/>
        </p:spPr>
        <p:txBody>
          <a:bodyPr wrap="none" rtlCol="0">
            <a:spAutoFit/>
          </a:bodyPr>
          <a:lstStyle/>
          <a:p>
            <a:r>
              <a:rPr kumimoji="1" lang="ja-JP" altLang="en-US" sz="2800"/>
              <a:t>玉がある</a:t>
            </a:r>
          </a:p>
        </p:txBody>
      </p:sp>
    </p:spTree>
    <p:extLst>
      <p:ext uri="{BB962C8B-B14F-4D97-AF65-F5344CB8AC3E}">
        <p14:creationId xmlns:p14="http://schemas.microsoft.com/office/powerpoint/2010/main" val="1940090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26F47DB-9499-F2DD-1ABA-8E47EE9B3E10}"/>
              </a:ext>
            </a:extLst>
          </p:cNvPr>
          <p:cNvSpPr>
            <a:spLocks noGrp="1"/>
          </p:cNvSpPr>
          <p:nvPr>
            <p:ph type="body" sz="quarter" idx="10"/>
          </p:nvPr>
        </p:nvSpPr>
        <p:spPr/>
        <p:txBody>
          <a:bodyPr/>
          <a:lstStyle/>
          <a:p>
            <a:r>
              <a:rPr lang="ja-JP" altLang="en-US"/>
              <a:t>状態遷移図</a:t>
            </a:r>
            <a:endParaRPr kumimoji="1" lang="ja-JP" altLang="en-US"/>
          </a:p>
        </p:txBody>
      </p:sp>
      <p:sp>
        <p:nvSpPr>
          <p:cNvPr id="41" name="テキスト ボックス 40">
            <a:extLst>
              <a:ext uri="{FF2B5EF4-FFF2-40B4-BE49-F238E27FC236}">
                <a16:creationId xmlns:a16="http://schemas.microsoft.com/office/drawing/2014/main" id="{F111DCF4-CE9D-B3FC-008F-14996E3DD0F6}"/>
              </a:ext>
            </a:extLst>
          </p:cNvPr>
          <p:cNvSpPr txBox="1"/>
          <p:nvPr/>
        </p:nvSpPr>
        <p:spPr>
          <a:xfrm>
            <a:off x="405734" y="1010553"/>
            <a:ext cx="8557429" cy="830997"/>
          </a:xfrm>
          <a:prstGeom prst="rect">
            <a:avLst/>
          </a:prstGeom>
          <a:noFill/>
        </p:spPr>
        <p:txBody>
          <a:bodyPr wrap="square" rtlCol="0">
            <a:spAutoFit/>
          </a:bodyPr>
          <a:lstStyle/>
          <a:p>
            <a:r>
              <a:rPr kumimoji="1" lang="ja-JP" altLang="en-US" sz="2400"/>
              <a:t>ある状態から、次のステップにどんな確率でどこに行くかを表した図を</a:t>
            </a:r>
            <a:r>
              <a:rPr lang="ja-JP" altLang="en-US" sz="2400">
                <a:solidFill>
                  <a:srgbClr val="FF0000"/>
                </a:solidFill>
              </a:rPr>
              <a:t>状態遷移図</a:t>
            </a:r>
            <a:r>
              <a:rPr lang="ja-JP" altLang="en-US" sz="2400"/>
              <a:t>と呼ぶ</a:t>
            </a:r>
            <a:endParaRPr kumimoji="1" lang="en-US" altLang="ja-JP" sz="2400" dirty="0"/>
          </a:p>
        </p:txBody>
      </p:sp>
      <p:grpSp>
        <p:nvGrpSpPr>
          <p:cNvPr id="6" name="グループ化 5">
            <a:extLst>
              <a:ext uri="{FF2B5EF4-FFF2-40B4-BE49-F238E27FC236}">
                <a16:creationId xmlns:a16="http://schemas.microsoft.com/office/drawing/2014/main" id="{EBF08A1C-82DD-57D6-92B8-B450F40462F0}"/>
              </a:ext>
            </a:extLst>
          </p:cNvPr>
          <p:cNvGrpSpPr/>
          <p:nvPr/>
        </p:nvGrpSpPr>
        <p:grpSpPr>
          <a:xfrm>
            <a:off x="1547664" y="2204864"/>
            <a:ext cx="5637821" cy="3937884"/>
            <a:chOff x="1230562" y="1770270"/>
            <a:chExt cx="6922122" cy="4834939"/>
          </a:xfrm>
        </p:grpSpPr>
        <p:sp>
          <p:nvSpPr>
            <p:cNvPr id="11" name="円/楕円 10">
              <a:extLst>
                <a:ext uri="{FF2B5EF4-FFF2-40B4-BE49-F238E27FC236}">
                  <a16:creationId xmlns:a16="http://schemas.microsoft.com/office/drawing/2014/main" id="{2549BA08-7135-46CE-49D1-40C555E54D7A}"/>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bg1"/>
                  </a:solidFill>
                </a:rPr>
                <a:t>1</a:t>
              </a:r>
              <a:endParaRPr kumimoji="1" lang="ja-JP" altLang="en-US" sz="5400">
                <a:solidFill>
                  <a:schemeClr val="bg1"/>
                </a:solidFill>
              </a:endParaRPr>
            </a:p>
          </p:txBody>
        </p:sp>
        <p:sp>
          <p:nvSpPr>
            <p:cNvPr id="12" name="円/楕円 11">
              <a:extLst>
                <a:ext uri="{FF2B5EF4-FFF2-40B4-BE49-F238E27FC236}">
                  <a16:creationId xmlns:a16="http://schemas.microsoft.com/office/drawing/2014/main" id="{F8D5EDBB-2A9E-FE23-F73A-EFBA772E6696}"/>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2</a:t>
              </a:r>
              <a:endParaRPr kumimoji="1" lang="ja-JP" altLang="en-US" sz="5400">
                <a:solidFill>
                  <a:schemeClr val="tx1"/>
                </a:solidFill>
              </a:endParaRPr>
            </a:p>
          </p:txBody>
        </p:sp>
        <p:sp>
          <p:nvSpPr>
            <p:cNvPr id="13" name="円/楕円 12">
              <a:extLst>
                <a:ext uri="{FF2B5EF4-FFF2-40B4-BE49-F238E27FC236}">
                  <a16:creationId xmlns:a16="http://schemas.microsoft.com/office/drawing/2014/main" id="{999DD903-BBDC-5730-809B-0FC2C6897944}"/>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3</a:t>
              </a:r>
              <a:endParaRPr kumimoji="1" lang="ja-JP" altLang="en-US" sz="5400">
                <a:solidFill>
                  <a:schemeClr val="tx1"/>
                </a:solidFill>
              </a:endParaRPr>
            </a:p>
          </p:txBody>
        </p:sp>
        <p:cxnSp>
          <p:nvCxnSpPr>
            <p:cNvPr id="14" name="直線矢印コネクタ 13">
              <a:extLst>
                <a:ext uri="{FF2B5EF4-FFF2-40B4-BE49-F238E27FC236}">
                  <a16:creationId xmlns:a16="http://schemas.microsoft.com/office/drawing/2014/main" id="{3092DEF6-0892-CFD7-4F05-F89554B1B86A}"/>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EE4D3EA4-3A88-B88F-2F2F-D928DC41D1A5}"/>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C06EF7FB-B002-34ED-7509-89DDA56D27E5}"/>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3833EBB2-FC65-2F16-49F1-D35AE1381E18}"/>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6BBB73E-6534-FB0D-D5FA-76B2DC6753AC}"/>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302436F-4A22-23A9-02D9-476CEF1E0ACA}"/>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C8F4A6A-B1FA-B117-CBD9-B776FA856EDD}"/>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1" name="フリーフォーム 20">
              <a:extLst>
                <a:ext uri="{FF2B5EF4-FFF2-40B4-BE49-F238E27FC236}">
                  <a16:creationId xmlns:a16="http://schemas.microsoft.com/office/drawing/2014/main" id="{600BF415-FDC0-1522-DB36-3F1423EBAFC7}"/>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2" name="フリーフォーム 21">
              <a:extLst>
                <a:ext uri="{FF2B5EF4-FFF2-40B4-BE49-F238E27FC236}">
                  <a16:creationId xmlns:a16="http://schemas.microsoft.com/office/drawing/2014/main" id="{CB074EC7-28F5-0285-2933-14B76F5C00F0}"/>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3" name="テキスト ボックス 22">
              <a:extLst>
                <a:ext uri="{FF2B5EF4-FFF2-40B4-BE49-F238E27FC236}">
                  <a16:creationId xmlns:a16="http://schemas.microsoft.com/office/drawing/2014/main" id="{EA3BE6F4-22C6-FF6F-87F4-9C65226F187C}"/>
                </a:ext>
              </a:extLst>
            </p:cNvPr>
            <p:cNvSpPr txBox="1"/>
            <p:nvPr/>
          </p:nvSpPr>
          <p:spPr>
            <a:xfrm>
              <a:off x="5414201" y="1770270"/>
              <a:ext cx="752234" cy="566833"/>
            </a:xfrm>
            <a:prstGeom prst="rect">
              <a:avLst/>
            </a:prstGeom>
            <a:noFill/>
          </p:spPr>
          <p:txBody>
            <a:bodyPr wrap="none" rtlCol="0">
              <a:spAutoFit/>
            </a:bodyPr>
            <a:lstStyle/>
            <a:p>
              <a:r>
                <a:rPr kumimoji="1" lang="en-US" altLang="ja-JP" sz="2400" dirty="0">
                  <a:solidFill>
                    <a:srgbClr val="7030A0"/>
                  </a:solidFill>
                </a:rPr>
                <a:t>1/6</a:t>
              </a:r>
              <a:endParaRPr kumimoji="1" lang="ja-JP" altLang="en-US" sz="2400">
                <a:solidFill>
                  <a:srgbClr val="7030A0"/>
                </a:solidFill>
              </a:endParaRPr>
            </a:p>
          </p:txBody>
        </p:sp>
        <p:sp>
          <p:nvSpPr>
            <p:cNvPr id="25" name="テキスト ボックス 24">
              <a:extLst>
                <a:ext uri="{FF2B5EF4-FFF2-40B4-BE49-F238E27FC236}">
                  <a16:creationId xmlns:a16="http://schemas.microsoft.com/office/drawing/2014/main" id="{51E0D8C3-AA79-2483-7C84-FC4C34233D33}"/>
                </a:ext>
              </a:extLst>
            </p:cNvPr>
            <p:cNvSpPr txBox="1"/>
            <p:nvPr/>
          </p:nvSpPr>
          <p:spPr>
            <a:xfrm>
              <a:off x="2843104" y="3599515"/>
              <a:ext cx="752234" cy="566833"/>
            </a:xfrm>
            <a:prstGeom prst="rect">
              <a:avLst/>
            </a:prstGeom>
            <a:noFill/>
          </p:spPr>
          <p:txBody>
            <a:bodyPr wrap="none" rtlCol="0">
              <a:spAutoFit/>
            </a:bodyPr>
            <a:lstStyle/>
            <a:p>
              <a:r>
                <a:rPr kumimoji="1" lang="en-US" altLang="ja-JP" sz="2400" dirty="0">
                  <a:solidFill>
                    <a:srgbClr val="7030A0"/>
                  </a:solidFill>
                </a:rPr>
                <a:t>1/3</a:t>
              </a:r>
              <a:endParaRPr kumimoji="1" lang="ja-JP" altLang="en-US" sz="2400">
                <a:solidFill>
                  <a:srgbClr val="7030A0"/>
                </a:solidFill>
              </a:endParaRPr>
            </a:p>
          </p:txBody>
        </p:sp>
        <p:sp>
          <p:nvSpPr>
            <p:cNvPr id="26" name="テキスト ボックス 25">
              <a:extLst>
                <a:ext uri="{FF2B5EF4-FFF2-40B4-BE49-F238E27FC236}">
                  <a16:creationId xmlns:a16="http://schemas.microsoft.com/office/drawing/2014/main" id="{33CBE563-A004-1ACE-6B32-FC51D7BA02AC}"/>
                </a:ext>
              </a:extLst>
            </p:cNvPr>
            <p:cNvSpPr txBox="1"/>
            <p:nvPr/>
          </p:nvSpPr>
          <p:spPr>
            <a:xfrm>
              <a:off x="4849134" y="4269439"/>
              <a:ext cx="752234" cy="566833"/>
            </a:xfrm>
            <a:prstGeom prst="rect">
              <a:avLst/>
            </a:prstGeom>
            <a:noFill/>
          </p:spPr>
          <p:txBody>
            <a:bodyPr wrap="none" rtlCol="0">
              <a:spAutoFit/>
            </a:bodyPr>
            <a:lstStyle/>
            <a:p>
              <a:r>
                <a:rPr kumimoji="1" lang="en-US" altLang="ja-JP" sz="2400" dirty="0">
                  <a:solidFill>
                    <a:srgbClr val="7030A0"/>
                  </a:solidFill>
                </a:rPr>
                <a:t>1/2</a:t>
              </a:r>
              <a:endParaRPr kumimoji="1" lang="ja-JP" altLang="en-US" sz="2400">
                <a:solidFill>
                  <a:srgbClr val="7030A0"/>
                </a:solidFill>
              </a:endParaRPr>
            </a:p>
          </p:txBody>
        </p:sp>
        <p:sp>
          <p:nvSpPr>
            <p:cNvPr id="27" name="テキスト ボックス 26">
              <a:extLst>
                <a:ext uri="{FF2B5EF4-FFF2-40B4-BE49-F238E27FC236}">
                  <a16:creationId xmlns:a16="http://schemas.microsoft.com/office/drawing/2014/main" id="{C6B26070-169F-29AF-7338-B7E9023A712E}"/>
                </a:ext>
              </a:extLst>
            </p:cNvPr>
            <p:cNvSpPr txBox="1"/>
            <p:nvPr/>
          </p:nvSpPr>
          <p:spPr>
            <a:xfrm>
              <a:off x="1230562" y="5890832"/>
              <a:ext cx="752234" cy="566833"/>
            </a:xfrm>
            <a:prstGeom prst="rect">
              <a:avLst/>
            </a:prstGeom>
            <a:noFill/>
          </p:spPr>
          <p:txBody>
            <a:bodyPr wrap="none" rtlCol="0">
              <a:spAutoFit/>
            </a:bodyPr>
            <a:lstStyle/>
            <a:p>
              <a:r>
                <a:rPr kumimoji="1" lang="en-US" altLang="ja-JP" sz="2400" dirty="0">
                  <a:solidFill>
                    <a:srgbClr val="92D050"/>
                  </a:solidFill>
                </a:rPr>
                <a:t>1/3</a:t>
              </a:r>
              <a:endParaRPr kumimoji="1" lang="ja-JP" altLang="en-US" sz="2400">
                <a:solidFill>
                  <a:srgbClr val="92D050"/>
                </a:solidFill>
              </a:endParaRPr>
            </a:p>
          </p:txBody>
        </p:sp>
        <p:sp>
          <p:nvSpPr>
            <p:cNvPr id="43" name="テキスト ボックス 42">
              <a:extLst>
                <a:ext uri="{FF2B5EF4-FFF2-40B4-BE49-F238E27FC236}">
                  <a16:creationId xmlns:a16="http://schemas.microsoft.com/office/drawing/2014/main" id="{16AA2501-E4C6-3E2C-EDFF-E05865CAAC93}"/>
                </a:ext>
              </a:extLst>
            </p:cNvPr>
            <p:cNvSpPr txBox="1"/>
            <p:nvPr/>
          </p:nvSpPr>
          <p:spPr>
            <a:xfrm>
              <a:off x="7400450" y="5559531"/>
              <a:ext cx="752234" cy="566833"/>
            </a:xfrm>
            <a:prstGeom prst="rect">
              <a:avLst/>
            </a:prstGeom>
            <a:noFill/>
          </p:spPr>
          <p:txBody>
            <a:bodyPr wrap="none" rtlCol="0">
              <a:spAutoFit/>
            </a:bodyPr>
            <a:lstStyle/>
            <a:p>
              <a:r>
                <a:rPr kumimoji="1" lang="en-US" altLang="ja-JP" sz="2400" dirty="0">
                  <a:solidFill>
                    <a:srgbClr val="FFC000"/>
                  </a:solidFill>
                </a:rPr>
                <a:t>1/2</a:t>
              </a:r>
              <a:endParaRPr kumimoji="1" lang="ja-JP" altLang="en-US" sz="2400">
                <a:solidFill>
                  <a:srgbClr val="FFC000"/>
                </a:solidFill>
              </a:endParaRPr>
            </a:p>
          </p:txBody>
        </p:sp>
        <p:sp>
          <p:nvSpPr>
            <p:cNvPr id="44" name="テキスト ボックス 43">
              <a:extLst>
                <a:ext uri="{FF2B5EF4-FFF2-40B4-BE49-F238E27FC236}">
                  <a16:creationId xmlns:a16="http://schemas.microsoft.com/office/drawing/2014/main" id="{85080A09-F342-81EF-7949-8A7EFB480BC9}"/>
                </a:ext>
              </a:extLst>
            </p:cNvPr>
            <p:cNvSpPr txBox="1"/>
            <p:nvPr/>
          </p:nvSpPr>
          <p:spPr>
            <a:xfrm>
              <a:off x="3725328" y="4241857"/>
              <a:ext cx="752234" cy="566833"/>
            </a:xfrm>
            <a:prstGeom prst="rect">
              <a:avLst/>
            </a:prstGeom>
            <a:noFill/>
          </p:spPr>
          <p:txBody>
            <a:bodyPr wrap="none" rtlCol="0">
              <a:spAutoFit/>
            </a:bodyPr>
            <a:lstStyle/>
            <a:p>
              <a:r>
                <a:rPr kumimoji="1" lang="en-US" altLang="ja-JP" sz="2400" dirty="0">
                  <a:solidFill>
                    <a:srgbClr val="92D050"/>
                  </a:solidFill>
                </a:rPr>
                <a:t>1/6</a:t>
              </a:r>
              <a:endParaRPr kumimoji="1" lang="ja-JP" altLang="en-US" sz="2400">
                <a:solidFill>
                  <a:srgbClr val="92D050"/>
                </a:solidFill>
              </a:endParaRPr>
            </a:p>
          </p:txBody>
        </p:sp>
        <p:sp>
          <p:nvSpPr>
            <p:cNvPr id="45" name="テキスト ボックス 44">
              <a:extLst>
                <a:ext uri="{FF2B5EF4-FFF2-40B4-BE49-F238E27FC236}">
                  <a16:creationId xmlns:a16="http://schemas.microsoft.com/office/drawing/2014/main" id="{44737543-9FF1-1CD1-7087-ADD1AA05D332}"/>
                </a:ext>
              </a:extLst>
            </p:cNvPr>
            <p:cNvSpPr txBox="1"/>
            <p:nvPr/>
          </p:nvSpPr>
          <p:spPr>
            <a:xfrm>
              <a:off x="4204447" y="6038376"/>
              <a:ext cx="752234" cy="566833"/>
            </a:xfrm>
            <a:prstGeom prst="rect">
              <a:avLst/>
            </a:prstGeom>
            <a:noFill/>
          </p:spPr>
          <p:txBody>
            <a:bodyPr wrap="none" rtlCol="0">
              <a:spAutoFit/>
            </a:bodyPr>
            <a:lstStyle/>
            <a:p>
              <a:r>
                <a:rPr kumimoji="1" lang="en-US" altLang="ja-JP" sz="2400" dirty="0">
                  <a:solidFill>
                    <a:srgbClr val="92D050"/>
                  </a:solidFill>
                </a:rPr>
                <a:t>1/2</a:t>
              </a:r>
              <a:endParaRPr kumimoji="1" lang="ja-JP" altLang="en-US" sz="2400">
                <a:solidFill>
                  <a:srgbClr val="92D050"/>
                </a:solidFill>
              </a:endParaRPr>
            </a:p>
          </p:txBody>
        </p:sp>
        <p:sp>
          <p:nvSpPr>
            <p:cNvPr id="46" name="テキスト ボックス 45">
              <a:extLst>
                <a:ext uri="{FF2B5EF4-FFF2-40B4-BE49-F238E27FC236}">
                  <a16:creationId xmlns:a16="http://schemas.microsoft.com/office/drawing/2014/main" id="{3DAB5D66-98B8-07B3-5049-1FB363F95916}"/>
                </a:ext>
              </a:extLst>
            </p:cNvPr>
            <p:cNvSpPr txBox="1"/>
            <p:nvPr/>
          </p:nvSpPr>
          <p:spPr>
            <a:xfrm>
              <a:off x="5700621" y="3671447"/>
              <a:ext cx="752234" cy="566833"/>
            </a:xfrm>
            <a:prstGeom prst="rect">
              <a:avLst/>
            </a:prstGeom>
            <a:noFill/>
          </p:spPr>
          <p:txBody>
            <a:bodyPr wrap="none" rtlCol="0">
              <a:spAutoFit/>
            </a:bodyPr>
            <a:lstStyle/>
            <a:p>
              <a:r>
                <a:rPr kumimoji="1" lang="en-US" altLang="ja-JP" sz="2400" dirty="0">
                  <a:solidFill>
                    <a:srgbClr val="FFC000"/>
                  </a:solidFill>
                </a:rPr>
                <a:t>1/6</a:t>
              </a:r>
              <a:endParaRPr kumimoji="1" lang="ja-JP" altLang="en-US" sz="2400">
                <a:solidFill>
                  <a:srgbClr val="FFC000"/>
                </a:solidFill>
              </a:endParaRPr>
            </a:p>
          </p:txBody>
        </p:sp>
        <p:sp>
          <p:nvSpPr>
            <p:cNvPr id="47" name="テキスト ボックス 46">
              <a:extLst>
                <a:ext uri="{FF2B5EF4-FFF2-40B4-BE49-F238E27FC236}">
                  <a16:creationId xmlns:a16="http://schemas.microsoft.com/office/drawing/2014/main" id="{7C34D409-8F88-7688-3197-4E6683B346E7}"/>
                </a:ext>
              </a:extLst>
            </p:cNvPr>
            <p:cNvSpPr txBox="1"/>
            <p:nvPr/>
          </p:nvSpPr>
          <p:spPr>
            <a:xfrm>
              <a:off x="4204447" y="5060369"/>
              <a:ext cx="752234" cy="566833"/>
            </a:xfrm>
            <a:prstGeom prst="rect">
              <a:avLst/>
            </a:prstGeom>
            <a:noFill/>
          </p:spPr>
          <p:txBody>
            <a:bodyPr wrap="none" rtlCol="0">
              <a:spAutoFit/>
            </a:bodyPr>
            <a:lstStyle/>
            <a:p>
              <a:r>
                <a:rPr kumimoji="1" lang="en-US" altLang="ja-JP" sz="2400" dirty="0">
                  <a:solidFill>
                    <a:srgbClr val="FFC000"/>
                  </a:solidFill>
                </a:rPr>
                <a:t>1/3</a:t>
              </a:r>
              <a:endParaRPr kumimoji="1" lang="ja-JP" altLang="en-US" sz="2400">
                <a:solidFill>
                  <a:srgbClr val="FFC000"/>
                </a:solidFill>
              </a:endParaRPr>
            </a:p>
          </p:txBody>
        </p:sp>
      </p:grpSp>
    </p:spTree>
    <p:extLst>
      <p:ext uri="{BB962C8B-B14F-4D97-AF65-F5344CB8AC3E}">
        <p14:creationId xmlns:p14="http://schemas.microsoft.com/office/powerpoint/2010/main" val="424567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F997610-B961-F1C1-A414-E290689B59E1}"/>
              </a:ext>
            </a:extLst>
          </p:cNvPr>
          <p:cNvSpPr>
            <a:spLocks noGrp="1"/>
          </p:cNvSpPr>
          <p:nvPr>
            <p:ph type="body" sz="quarter" idx="10"/>
          </p:nvPr>
        </p:nvSpPr>
        <p:spPr/>
        <p:txBody>
          <a:bodyPr/>
          <a:lstStyle/>
          <a:p>
            <a:r>
              <a:rPr kumimoji="1" lang="ja-JP" altLang="en-US"/>
              <a:t>玉が</a:t>
            </a:r>
            <a:r>
              <a:rPr kumimoji="1" lang="en-US" altLang="ja-JP"/>
              <a:t>1</a:t>
            </a:r>
            <a:r>
              <a:rPr kumimoji="1" lang="ja-JP" altLang="en-US"/>
              <a:t>個の場合</a:t>
            </a:r>
          </a:p>
        </p:txBody>
      </p:sp>
      <p:sp>
        <p:nvSpPr>
          <p:cNvPr id="3" name="円/楕円 2">
            <a:extLst>
              <a:ext uri="{FF2B5EF4-FFF2-40B4-BE49-F238E27FC236}">
                <a16:creationId xmlns:a16="http://schemas.microsoft.com/office/drawing/2014/main" id="{8104FDFE-63DF-E70D-C38C-0ED8029073F0}"/>
              </a:ext>
            </a:extLst>
          </p:cNvPr>
          <p:cNvSpPr/>
          <p:nvPr/>
        </p:nvSpPr>
        <p:spPr>
          <a:xfrm>
            <a:off x="2195736"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4">
            <a:extLst>
              <a:ext uri="{FF2B5EF4-FFF2-40B4-BE49-F238E27FC236}">
                <a16:creationId xmlns:a16="http://schemas.microsoft.com/office/drawing/2014/main" id="{AF568B92-62D4-1306-5D44-7C882DC4A804}"/>
              </a:ext>
            </a:extLst>
          </p:cNvPr>
          <p:cNvSpPr/>
          <p:nvPr/>
        </p:nvSpPr>
        <p:spPr>
          <a:xfrm>
            <a:off x="5508104"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6FE3DA5-C653-3AA3-1AC7-AABC0A1F8A5B}"/>
              </a:ext>
            </a:extLst>
          </p:cNvPr>
          <p:cNvSpPr txBox="1"/>
          <p:nvPr/>
        </p:nvSpPr>
        <p:spPr>
          <a:xfrm>
            <a:off x="667112" y="1241782"/>
            <a:ext cx="2236510" cy="584775"/>
          </a:xfrm>
          <a:prstGeom prst="rect">
            <a:avLst/>
          </a:prstGeom>
          <a:noFill/>
        </p:spPr>
        <p:txBody>
          <a:bodyPr wrap="none" rtlCol="0">
            <a:spAutoFit/>
          </a:bodyPr>
          <a:lstStyle/>
          <a:p>
            <a:r>
              <a:rPr kumimoji="1" lang="ja-JP" altLang="en-US" sz="3200"/>
              <a:t>状態遷移図</a:t>
            </a:r>
          </a:p>
        </p:txBody>
      </p:sp>
      <p:sp>
        <p:nvSpPr>
          <p:cNvPr id="6" name="フリーフォーム 7">
            <a:extLst>
              <a:ext uri="{FF2B5EF4-FFF2-40B4-BE49-F238E27FC236}">
                <a16:creationId xmlns:a16="http://schemas.microsoft.com/office/drawing/2014/main" id="{9498EB9E-E6D4-3B25-5F5D-DCE168FF7201}"/>
              </a:ext>
            </a:extLst>
          </p:cNvPr>
          <p:cNvSpPr/>
          <p:nvPr/>
        </p:nvSpPr>
        <p:spPr>
          <a:xfrm>
            <a:off x="3345628" y="2000622"/>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8">
            <a:extLst>
              <a:ext uri="{FF2B5EF4-FFF2-40B4-BE49-F238E27FC236}">
                <a16:creationId xmlns:a16="http://schemas.microsoft.com/office/drawing/2014/main" id="{4BC9F77F-FA38-E58D-BAD5-B716CDFF2099}"/>
              </a:ext>
            </a:extLst>
          </p:cNvPr>
          <p:cNvSpPr/>
          <p:nvPr/>
        </p:nvSpPr>
        <p:spPr>
          <a:xfrm rot="10800000">
            <a:off x="3318393" y="3758056"/>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A2E97F3-D2C0-D514-B89B-CC59602AF4DD}"/>
              </a:ext>
            </a:extLst>
          </p:cNvPr>
          <p:cNvSpPr txBox="1"/>
          <p:nvPr/>
        </p:nvSpPr>
        <p:spPr>
          <a:xfrm>
            <a:off x="4259094" y="1619508"/>
            <a:ext cx="312906" cy="369332"/>
          </a:xfrm>
          <a:prstGeom prst="rect">
            <a:avLst/>
          </a:prstGeom>
          <a:noFill/>
        </p:spPr>
        <p:txBody>
          <a:bodyPr wrap="none" rtlCol="0">
            <a:spAutoFit/>
          </a:bodyPr>
          <a:lstStyle/>
          <a:p>
            <a:r>
              <a:rPr kumimoji="1" lang="en-US" altLang="ja-JP" dirty="0"/>
              <a:t>1</a:t>
            </a:r>
            <a:endParaRPr kumimoji="1" lang="ja-JP" altLang="en-US"/>
          </a:p>
        </p:txBody>
      </p:sp>
      <p:sp>
        <p:nvSpPr>
          <p:cNvPr id="9" name="テキスト ボックス 8">
            <a:extLst>
              <a:ext uri="{FF2B5EF4-FFF2-40B4-BE49-F238E27FC236}">
                <a16:creationId xmlns:a16="http://schemas.microsoft.com/office/drawing/2014/main" id="{44A2CDA3-C066-85AF-D730-71F2176F3E16}"/>
              </a:ext>
            </a:extLst>
          </p:cNvPr>
          <p:cNvSpPr txBox="1"/>
          <p:nvPr/>
        </p:nvSpPr>
        <p:spPr>
          <a:xfrm>
            <a:off x="4283968" y="4437112"/>
            <a:ext cx="312906" cy="369332"/>
          </a:xfrm>
          <a:prstGeom prst="rect">
            <a:avLst/>
          </a:prstGeom>
          <a:noFill/>
        </p:spPr>
        <p:txBody>
          <a:bodyPr wrap="none" rtlCol="0">
            <a:spAutoFit/>
          </a:bodyPr>
          <a:lstStyle/>
          <a:p>
            <a:r>
              <a:rPr kumimoji="1" lang="en-US" altLang="ja-JP" dirty="0"/>
              <a:t>1</a:t>
            </a:r>
            <a:endParaRPr kumimoji="1" lang="ja-JP" altLang="en-US"/>
          </a:p>
        </p:txBody>
      </p:sp>
      <p:sp>
        <p:nvSpPr>
          <p:cNvPr id="10" name="テキスト ボックス 9">
            <a:extLst>
              <a:ext uri="{FF2B5EF4-FFF2-40B4-BE49-F238E27FC236}">
                <a16:creationId xmlns:a16="http://schemas.microsoft.com/office/drawing/2014/main" id="{F8363DFB-06D1-D657-621A-67647E573F3F}"/>
              </a:ext>
            </a:extLst>
          </p:cNvPr>
          <p:cNvSpPr txBox="1"/>
          <p:nvPr/>
        </p:nvSpPr>
        <p:spPr>
          <a:xfrm>
            <a:off x="467544" y="5200719"/>
            <a:ext cx="7263527" cy="830997"/>
          </a:xfrm>
          <a:prstGeom prst="rect">
            <a:avLst/>
          </a:prstGeom>
          <a:noFill/>
        </p:spPr>
        <p:txBody>
          <a:bodyPr wrap="none" rtlCol="0">
            <a:spAutoFit/>
          </a:bodyPr>
          <a:lstStyle/>
          <a:p>
            <a:r>
              <a:rPr kumimoji="1" lang="ja-JP" altLang="en-US" sz="2400"/>
              <a:t>状態がくるくる回ってしまって定常状態にならない</a:t>
            </a:r>
            <a:endParaRPr kumimoji="1" lang="en-US" altLang="ja-JP" sz="2400" dirty="0"/>
          </a:p>
          <a:p>
            <a:r>
              <a:rPr lang="en-US" altLang="ja-JP" sz="2400" dirty="0"/>
              <a:t>(</a:t>
            </a:r>
            <a:r>
              <a:rPr lang="ja-JP" altLang="en-US" sz="2400"/>
              <a:t>偶数回と奇数回でそれぞれ必ず異なる状態になる</a:t>
            </a:r>
            <a:r>
              <a:rPr lang="en-US" altLang="ja-JP" sz="2400" dirty="0"/>
              <a:t>)</a:t>
            </a:r>
            <a:endParaRPr kumimoji="1" lang="ja-JP" altLang="en-US" sz="2400"/>
          </a:p>
        </p:txBody>
      </p:sp>
      <p:grpSp>
        <p:nvGrpSpPr>
          <p:cNvPr id="11" name="グループ化 10">
            <a:extLst>
              <a:ext uri="{FF2B5EF4-FFF2-40B4-BE49-F238E27FC236}">
                <a16:creationId xmlns:a16="http://schemas.microsoft.com/office/drawing/2014/main" id="{18C0D2BC-E9D2-BAD7-DDA0-A4E9E0C2C5F1}"/>
              </a:ext>
            </a:extLst>
          </p:cNvPr>
          <p:cNvGrpSpPr/>
          <p:nvPr/>
        </p:nvGrpSpPr>
        <p:grpSpPr>
          <a:xfrm>
            <a:off x="2484174" y="2928862"/>
            <a:ext cx="431236" cy="584775"/>
            <a:chOff x="1180706" y="1772816"/>
            <a:chExt cx="1663102" cy="2255240"/>
          </a:xfrm>
        </p:grpSpPr>
        <p:cxnSp>
          <p:nvCxnSpPr>
            <p:cNvPr id="12" name="直線コネクタ 11">
              <a:extLst>
                <a:ext uri="{FF2B5EF4-FFF2-40B4-BE49-F238E27FC236}">
                  <a16:creationId xmlns:a16="http://schemas.microsoft.com/office/drawing/2014/main" id="{7077AAF9-AD9D-8014-683B-9B270AB5BCBD}"/>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4E3D693E-B110-AA57-318B-EAA5B77F662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3D73246-99D4-68E2-2223-865A5018C58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5530AFF-C912-8FC0-FE64-F3E502A437E4}"/>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7417DD5-B733-C169-46BE-46692A112BA1}"/>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AE2DC63-C182-5DE5-AFD0-140BD45AE86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8412DC4-53CA-275E-904C-0261C1BD0372}"/>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 name="グループ化 18">
            <a:extLst>
              <a:ext uri="{FF2B5EF4-FFF2-40B4-BE49-F238E27FC236}">
                <a16:creationId xmlns:a16="http://schemas.microsoft.com/office/drawing/2014/main" id="{D877C850-BCD4-7D1E-BFFD-E61BD43CDDFD}"/>
              </a:ext>
            </a:extLst>
          </p:cNvPr>
          <p:cNvGrpSpPr/>
          <p:nvPr/>
        </p:nvGrpSpPr>
        <p:grpSpPr>
          <a:xfrm>
            <a:off x="5796136" y="2895285"/>
            <a:ext cx="468657" cy="635521"/>
            <a:chOff x="1037198" y="3898140"/>
            <a:chExt cx="1008928" cy="1368152"/>
          </a:xfrm>
        </p:grpSpPr>
        <p:grpSp>
          <p:nvGrpSpPr>
            <p:cNvPr id="20" name="グループ化 19">
              <a:extLst>
                <a:ext uri="{FF2B5EF4-FFF2-40B4-BE49-F238E27FC236}">
                  <a16:creationId xmlns:a16="http://schemas.microsoft.com/office/drawing/2014/main" id="{D9875D38-DC60-EBE8-78BE-3E45E6BD27EA}"/>
                </a:ext>
              </a:extLst>
            </p:cNvPr>
            <p:cNvGrpSpPr/>
            <p:nvPr/>
          </p:nvGrpSpPr>
          <p:grpSpPr>
            <a:xfrm>
              <a:off x="1037198" y="3898140"/>
              <a:ext cx="1008928" cy="1368152"/>
              <a:chOff x="1180706" y="1772816"/>
              <a:chExt cx="1663102" cy="2255240"/>
            </a:xfrm>
          </p:grpSpPr>
          <p:cxnSp>
            <p:nvCxnSpPr>
              <p:cNvPr id="22" name="直線コネクタ 21">
                <a:extLst>
                  <a:ext uri="{FF2B5EF4-FFF2-40B4-BE49-F238E27FC236}">
                    <a16:creationId xmlns:a16="http://schemas.microsoft.com/office/drawing/2014/main" id="{9DDD6AE7-16C6-317F-D1D1-94CE33F4EA4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FB6DB1A-F746-5E86-77E2-7FA754AA3E92}"/>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7E731A2-3C58-E7F5-3393-D66874042A0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04135962-EE87-A6CA-E147-1536EFA51EF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B70571ED-C0BB-EDEA-B1AF-BEC549E1758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9F3F2495-2DF8-FBC0-CA03-C35D53C86D4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01A81F09-219C-004E-C87C-4436C5133DAE}"/>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 name="円/楕円 38">
              <a:extLst>
                <a:ext uri="{FF2B5EF4-FFF2-40B4-BE49-F238E27FC236}">
                  <a16:creationId xmlns:a16="http://schemas.microsoft.com/office/drawing/2014/main" id="{1DEDE913-1107-853C-992C-BC4198045E38}"/>
                </a:ext>
              </a:extLst>
            </p:cNvPr>
            <p:cNvSpPr/>
            <p:nvPr/>
          </p:nvSpPr>
          <p:spPr>
            <a:xfrm>
              <a:off x="1312788" y="461125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Tree>
    <p:extLst>
      <p:ext uri="{BB962C8B-B14F-4D97-AF65-F5344CB8AC3E}">
        <p14:creationId xmlns:p14="http://schemas.microsoft.com/office/powerpoint/2010/main" val="1965956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87EB79-2DB9-CF3D-FF55-8E1A885A20E2}"/>
              </a:ext>
            </a:extLst>
          </p:cNvPr>
          <p:cNvSpPr>
            <a:spLocks noGrp="1"/>
          </p:cNvSpPr>
          <p:nvPr>
            <p:ph type="body" sz="quarter" idx="10"/>
          </p:nvPr>
        </p:nvSpPr>
        <p:spPr/>
        <p:txBody>
          <a:bodyPr/>
          <a:lstStyle/>
          <a:p>
            <a:r>
              <a:rPr kumimoji="1" lang="ja-JP" altLang="en-US"/>
              <a:t>エーレンフェストの壺</a:t>
            </a:r>
            <a:r>
              <a:rPr kumimoji="1" lang="en-US" altLang="ja-JP"/>
              <a:t>(</a:t>
            </a:r>
            <a:r>
              <a:rPr kumimoji="1" lang="ja-JP" altLang="en-US"/>
              <a:t>改</a:t>
            </a:r>
            <a:r>
              <a:rPr kumimoji="1" lang="en-US" altLang="ja-JP"/>
              <a:t>)</a:t>
            </a:r>
          </a:p>
          <a:p>
            <a:endParaRPr kumimoji="1" lang="ja-JP" altLang="en-US"/>
          </a:p>
        </p:txBody>
      </p:sp>
      <p:grpSp>
        <p:nvGrpSpPr>
          <p:cNvPr id="3" name="グループ化 2">
            <a:extLst>
              <a:ext uri="{FF2B5EF4-FFF2-40B4-BE49-F238E27FC236}">
                <a16:creationId xmlns:a16="http://schemas.microsoft.com/office/drawing/2014/main" id="{E7FFBB65-14F3-F4CC-678F-366D812824A7}"/>
              </a:ext>
            </a:extLst>
          </p:cNvPr>
          <p:cNvGrpSpPr/>
          <p:nvPr/>
        </p:nvGrpSpPr>
        <p:grpSpPr>
          <a:xfrm>
            <a:off x="1180706" y="1772816"/>
            <a:ext cx="1663102" cy="2255240"/>
            <a:chOff x="1180706" y="1772816"/>
            <a:chExt cx="1663102" cy="2255240"/>
          </a:xfrm>
        </p:grpSpPr>
        <p:cxnSp>
          <p:nvCxnSpPr>
            <p:cNvPr id="4" name="直線コネクタ 3">
              <a:extLst>
                <a:ext uri="{FF2B5EF4-FFF2-40B4-BE49-F238E27FC236}">
                  <a16:creationId xmlns:a16="http://schemas.microsoft.com/office/drawing/2014/main" id="{02D9C8B4-4A78-80B0-81B6-78DFB51ACAA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92481813-527C-7FFA-9785-DA87FFF9E44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9C9206C6-332D-86AE-5479-3E3F14DBAA2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A95E21C3-559C-FC45-0C1C-F571E60B7AEE}"/>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2346F2E-56A5-9F0B-067B-9ED4B23437F3}"/>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C2E4E50B-2136-1F38-559F-4B4819067968}"/>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CBD6ADF-55B3-0F28-8051-82A512BE4AE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22">
            <a:extLst>
              <a:ext uri="{FF2B5EF4-FFF2-40B4-BE49-F238E27FC236}">
                <a16:creationId xmlns:a16="http://schemas.microsoft.com/office/drawing/2014/main" id="{44E5D11A-2715-08D5-0DE8-4973B5EC85E3}"/>
              </a:ext>
            </a:extLst>
          </p:cNvPr>
          <p:cNvSpPr/>
          <p:nvPr/>
        </p:nvSpPr>
        <p:spPr>
          <a:xfrm>
            <a:off x="1360725" y="2301389"/>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nvGrpSpPr>
          <p:cNvPr id="12" name="グループ化 11">
            <a:extLst>
              <a:ext uri="{FF2B5EF4-FFF2-40B4-BE49-F238E27FC236}">
                <a16:creationId xmlns:a16="http://schemas.microsoft.com/office/drawing/2014/main" id="{E0E3EF16-62DA-238E-3104-A643FD014380}"/>
              </a:ext>
            </a:extLst>
          </p:cNvPr>
          <p:cNvGrpSpPr/>
          <p:nvPr/>
        </p:nvGrpSpPr>
        <p:grpSpPr>
          <a:xfrm>
            <a:off x="5580112" y="1770363"/>
            <a:ext cx="1663102" cy="2255240"/>
            <a:chOff x="1180706" y="1772816"/>
            <a:chExt cx="1663102" cy="2255240"/>
          </a:xfrm>
        </p:grpSpPr>
        <p:cxnSp>
          <p:nvCxnSpPr>
            <p:cNvPr id="13" name="直線コネクタ 12">
              <a:extLst>
                <a:ext uri="{FF2B5EF4-FFF2-40B4-BE49-F238E27FC236}">
                  <a16:creationId xmlns:a16="http://schemas.microsoft.com/office/drawing/2014/main" id="{687DA469-92C1-3021-2D28-A9883FBF47F9}"/>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65C21114-9F5D-1087-D069-F59A2C50BAD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A2709C1-5A17-75E9-2AC7-063A282F77A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3C39C84-59CC-1DB8-D588-17FFF7605A6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431C321-AC58-74B6-90EF-3EC2FF90AE0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636D5D5-7CCB-66A9-3B63-5D46AC0850C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10B0059-71B2-62BA-3EAF-4D73A090533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円/楕円 31">
            <a:extLst>
              <a:ext uri="{FF2B5EF4-FFF2-40B4-BE49-F238E27FC236}">
                <a16:creationId xmlns:a16="http://schemas.microsoft.com/office/drawing/2014/main" id="{7F1FCFB7-06DA-5156-6BF0-EB0934D564B6}"/>
              </a:ext>
            </a:extLst>
          </p:cNvPr>
          <p:cNvSpPr/>
          <p:nvPr/>
        </p:nvSpPr>
        <p:spPr>
          <a:xfrm>
            <a:off x="1972796" y="2390102"/>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21" name="円/楕円 32">
            <a:extLst>
              <a:ext uri="{FF2B5EF4-FFF2-40B4-BE49-F238E27FC236}">
                <a16:creationId xmlns:a16="http://schemas.microsoft.com/office/drawing/2014/main" id="{C3B4E0D0-A760-0E20-7D9F-8AEC567E6351}"/>
              </a:ext>
            </a:extLst>
          </p:cNvPr>
          <p:cNvSpPr/>
          <p:nvPr/>
        </p:nvSpPr>
        <p:spPr>
          <a:xfrm>
            <a:off x="3963053" y="105973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22" name="円/楕円 33">
            <a:extLst>
              <a:ext uri="{FF2B5EF4-FFF2-40B4-BE49-F238E27FC236}">
                <a16:creationId xmlns:a16="http://schemas.microsoft.com/office/drawing/2014/main" id="{101F207B-0419-894F-5CB4-D38E96D45FF7}"/>
              </a:ext>
            </a:extLst>
          </p:cNvPr>
          <p:cNvSpPr/>
          <p:nvPr/>
        </p:nvSpPr>
        <p:spPr>
          <a:xfrm>
            <a:off x="2232229" y="2930335"/>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4</a:t>
            </a:r>
            <a:endParaRPr kumimoji="1" lang="ja-JP" altLang="en-US"/>
          </a:p>
        </p:txBody>
      </p:sp>
      <p:sp>
        <p:nvSpPr>
          <p:cNvPr id="23" name="円/楕円 34">
            <a:extLst>
              <a:ext uri="{FF2B5EF4-FFF2-40B4-BE49-F238E27FC236}">
                <a16:creationId xmlns:a16="http://schemas.microsoft.com/office/drawing/2014/main" id="{6D1294C2-A17A-1FA9-B76E-767CB7924DA3}"/>
              </a:ext>
            </a:extLst>
          </p:cNvPr>
          <p:cNvSpPr/>
          <p:nvPr/>
        </p:nvSpPr>
        <p:spPr>
          <a:xfrm>
            <a:off x="1403649" y="3446390"/>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5</a:t>
            </a:r>
            <a:endParaRPr kumimoji="1" lang="ja-JP" altLang="en-US"/>
          </a:p>
        </p:txBody>
      </p:sp>
      <p:pic>
        <p:nvPicPr>
          <p:cNvPr id="24" name="Picture 2" descr="サイコロのイラスト（2 3 6）">
            <a:extLst>
              <a:ext uri="{FF2B5EF4-FFF2-40B4-BE49-F238E27FC236}">
                <a16:creationId xmlns:a16="http://schemas.microsoft.com/office/drawing/2014/main" id="{D3C7EB59-5EF1-DC4F-FBA0-9AE6B2F07E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2568" y="2390102"/>
            <a:ext cx="1112911" cy="1112911"/>
          </a:xfrm>
          <a:prstGeom prst="rect">
            <a:avLst/>
          </a:prstGeom>
          <a:noFill/>
          <a:extLst>
            <a:ext uri="{909E8E84-426E-40DD-AFC4-6F175D3DCCD1}">
              <a14:hiddenFill xmlns:a14="http://schemas.microsoft.com/office/drawing/2010/main">
                <a:solidFill>
                  <a:srgbClr val="FFFFFF"/>
                </a:solidFill>
              </a14:hiddenFill>
            </a:ext>
          </a:extLst>
        </p:spPr>
      </p:pic>
      <p:sp>
        <p:nvSpPr>
          <p:cNvPr id="25" name="円/楕円 35">
            <a:extLst>
              <a:ext uri="{FF2B5EF4-FFF2-40B4-BE49-F238E27FC236}">
                <a16:creationId xmlns:a16="http://schemas.microsoft.com/office/drawing/2014/main" id="{ED9C7DB1-BDFD-603E-4D46-4BB525981326}"/>
              </a:ext>
            </a:extLst>
          </p:cNvPr>
          <p:cNvSpPr/>
          <p:nvPr/>
        </p:nvSpPr>
        <p:spPr>
          <a:xfrm>
            <a:off x="2044800" y="346483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6</a:t>
            </a:r>
            <a:endParaRPr kumimoji="1" lang="ja-JP" altLang="en-US"/>
          </a:p>
        </p:txBody>
      </p:sp>
      <p:sp>
        <p:nvSpPr>
          <p:cNvPr id="26" name="フリーフォーム 37">
            <a:extLst>
              <a:ext uri="{FF2B5EF4-FFF2-40B4-BE49-F238E27FC236}">
                <a16:creationId xmlns:a16="http://schemas.microsoft.com/office/drawing/2014/main" id="{D831259C-E5D6-E820-43F9-92640BFA254C}"/>
              </a:ext>
            </a:extLst>
          </p:cNvPr>
          <p:cNvSpPr/>
          <p:nvPr/>
        </p:nvSpPr>
        <p:spPr>
          <a:xfrm>
            <a:off x="2086554" y="1289061"/>
            <a:ext cx="1477334" cy="432045"/>
          </a:xfrm>
          <a:custGeom>
            <a:avLst/>
            <a:gdLst>
              <a:gd name="connsiteX0" fmla="*/ 0 w 839097"/>
              <a:gd name="connsiteY0" fmla="*/ 559398 h 559398"/>
              <a:gd name="connsiteX1" fmla="*/ 398033 w 839097"/>
              <a:gd name="connsiteY1" fmla="*/ 96819 h 559398"/>
              <a:gd name="connsiteX2" fmla="*/ 839097 w 839097"/>
              <a:gd name="connsiteY2" fmla="*/ 0 h 559398"/>
            </a:gdLst>
            <a:ahLst/>
            <a:cxnLst>
              <a:cxn ang="0">
                <a:pos x="connsiteX0" y="connsiteY0"/>
              </a:cxn>
              <a:cxn ang="0">
                <a:pos x="connsiteX1" y="connsiteY1"/>
              </a:cxn>
              <a:cxn ang="0">
                <a:pos x="connsiteX2" y="connsiteY2"/>
              </a:cxn>
            </a:cxnLst>
            <a:rect l="l" t="t" r="r" b="b"/>
            <a:pathLst>
              <a:path w="839097" h="559398">
                <a:moveTo>
                  <a:pt x="0" y="559398"/>
                </a:moveTo>
                <a:cubicBezTo>
                  <a:pt x="129092" y="374725"/>
                  <a:pt x="258184" y="190052"/>
                  <a:pt x="398033" y="96819"/>
                </a:cubicBezTo>
                <a:cubicBezTo>
                  <a:pt x="537882" y="3586"/>
                  <a:pt x="688489" y="1793"/>
                  <a:pt x="839097"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D7E70CD5-4812-1774-9BEA-F2099AFB9A5D}"/>
              </a:ext>
            </a:extLst>
          </p:cNvPr>
          <p:cNvSpPr txBox="1"/>
          <p:nvPr/>
        </p:nvSpPr>
        <p:spPr>
          <a:xfrm>
            <a:off x="395536" y="4365104"/>
            <a:ext cx="8280920" cy="2308324"/>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2</a:t>
            </a:r>
            <a:r>
              <a:rPr kumimoji="1" lang="ja-JP" altLang="en-US" sz="2400" dirty="0"/>
              <a:t>つ壺を用意する</a:t>
            </a:r>
            <a:endParaRPr kumimoji="1" lang="en-US" altLang="ja-JP" sz="2400" dirty="0"/>
          </a:p>
          <a:p>
            <a:pPr marL="342900" indent="-342900">
              <a:buFont typeface="Arial" panose="020B0604020202020204" pitchFamily="34" charset="0"/>
              <a:buChar char="•"/>
            </a:pPr>
            <a:r>
              <a:rPr lang="ja-JP" altLang="en-US" sz="2400" dirty="0"/>
              <a:t>数字が書かれた玉を</a:t>
            </a:r>
            <a:r>
              <a:rPr lang="en-US" altLang="ja-JP" sz="2400" dirty="0"/>
              <a:t>N</a:t>
            </a:r>
            <a:r>
              <a:rPr lang="ja-JP" altLang="en-US" sz="2400" dirty="0"/>
              <a:t>個用意する</a:t>
            </a:r>
            <a:endParaRPr lang="en-US" altLang="ja-JP" sz="2400" dirty="0"/>
          </a:p>
          <a:p>
            <a:pPr marL="342900" indent="-342900">
              <a:buFont typeface="Arial" panose="020B0604020202020204" pitchFamily="34" charset="0"/>
              <a:buChar char="•"/>
            </a:pPr>
            <a:r>
              <a:rPr kumimoji="1" lang="ja-JP" altLang="en-US" sz="2400" dirty="0"/>
              <a:t>一つの玉を</a:t>
            </a:r>
            <a:r>
              <a:rPr lang="ja-JP" altLang="en-US" sz="2400" dirty="0"/>
              <a:t>ランダム</a:t>
            </a:r>
            <a:r>
              <a:rPr kumimoji="1" lang="ja-JP" altLang="en-US" sz="2400" dirty="0"/>
              <a:t>に選んでその玉をもう一方に移すが、</a:t>
            </a:r>
            <a:r>
              <a:rPr lang="en-US" altLang="ja-JP" sz="2400" dirty="0">
                <a:solidFill>
                  <a:srgbClr val="FF0000"/>
                </a:solidFill>
              </a:rPr>
              <a:t> </a:t>
            </a:r>
            <a:r>
              <a:rPr lang="ja-JP" altLang="en-US" sz="2400" dirty="0">
                <a:solidFill>
                  <a:srgbClr val="FF0000"/>
                </a:solidFill>
              </a:rPr>
              <a:t>確率</a:t>
            </a:r>
            <a:r>
              <a:rPr lang="en-US" altLang="ja-JP" sz="2400" dirty="0" err="1">
                <a:solidFill>
                  <a:srgbClr val="FF0000"/>
                </a:solidFill>
              </a:rPr>
              <a:t>ε</a:t>
            </a:r>
            <a:r>
              <a:rPr kumimoji="1" lang="en-US" altLang="ja-JP" sz="2400" dirty="0">
                <a:solidFill>
                  <a:srgbClr val="FF0000"/>
                </a:solidFill>
              </a:rPr>
              <a:t>(0&lt;</a:t>
            </a:r>
            <a:r>
              <a:rPr lang="en-US" altLang="ja-JP" sz="2400" dirty="0">
                <a:solidFill>
                  <a:srgbClr val="FF0000"/>
                </a:solidFill>
              </a:rPr>
              <a:t> </a:t>
            </a:r>
            <a:r>
              <a:rPr lang="en-US" altLang="ja-JP" sz="2400" dirty="0" err="1">
                <a:solidFill>
                  <a:srgbClr val="FF0000"/>
                </a:solidFill>
              </a:rPr>
              <a:t>ε</a:t>
            </a:r>
            <a:r>
              <a:rPr lang="en-US" altLang="ja-JP" sz="2400" dirty="0">
                <a:solidFill>
                  <a:srgbClr val="FF0000"/>
                </a:solidFill>
              </a:rPr>
              <a:t> </a:t>
            </a:r>
            <a:r>
              <a:rPr kumimoji="1" lang="en-US" altLang="ja-JP" sz="2400" dirty="0">
                <a:solidFill>
                  <a:srgbClr val="FF0000"/>
                </a:solidFill>
              </a:rPr>
              <a:t>&lt;1)</a:t>
            </a:r>
            <a:r>
              <a:rPr kumimoji="1" lang="ja-JP" altLang="en-US" sz="2400" dirty="0">
                <a:solidFill>
                  <a:srgbClr val="FF0000"/>
                </a:solidFill>
              </a:rPr>
              <a:t>でなにもしない </a:t>
            </a:r>
            <a:endParaRPr kumimoji="1" lang="en-US" altLang="ja-JP" sz="2400" dirty="0"/>
          </a:p>
          <a:p>
            <a:pPr marL="342900" indent="-342900">
              <a:buFont typeface="Arial" panose="020B0604020202020204" pitchFamily="34" charset="0"/>
              <a:buChar char="•"/>
            </a:pPr>
            <a:r>
              <a:rPr lang="ja-JP" altLang="en-US" sz="2400" dirty="0"/>
              <a:t>最初は片方にすべての玉を入れておく</a:t>
            </a:r>
            <a:endParaRPr lang="en-US" altLang="ja-JP" sz="2400" dirty="0"/>
          </a:p>
          <a:p>
            <a:pPr marL="342900" indent="-342900">
              <a:buFont typeface="Arial" panose="020B0604020202020204" pitchFamily="34" charset="0"/>
              <a:buChar char="•"/>
            </a:pPr>
            <a:r>
              <a:rPr kumimoji="1" lang="ja-JP" altLang="en-US" sz="2400" dirty="0"/>
              <a:t>片方の壺の玉の数の時間発展を追う</a:t>
            </a:r>
          </a:p>
        </p:txBody>
      </p:sp>
    </p:spTree>
    <p:extLst>
      <p:ext uri="{BB962C8B-B14F-4D97-AF65-F5344CB8AC3E}">
        <p14:creationId xmlns:p14="http://schemas.microsoft.com/office/powerpoint/2010/main" val="11685039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627F7F-E01A-32FE-11A6-C9BCE9540176}"/>
              </a:ext>
            </a:extLst>
          </p:cNvPr>
          <p:cNvSpPr>
            <a:spLocks noGrp="1"/>
          </p:cNvSpPr>
          <p:nvPr>
            <p:ph type="body" sz="quarter" idx="10"/>
          </p:nvPr>
        </p:nvSpPr>
        <p:spPr/>
        <p:txBody>
          <a:bodyPr/>
          <a:lstStyle/>
          <a:p>
            <a:r>
              <a:rPr kumimoji="1" lang="ja-JP" altLang="en-US"/>
              <a:t>玉が</a:t>
            </a:r>
            <a:r>
              <a:rPr kumimoji="1" lang="en-US" altLang="ja-JP"/>
              <a:t>1</a:t>
            </a:r>
            <a:r>
              <a:rPr kumimoji="1" lang="ja-JP" altLang="en-US"/>
              <a:t>個の場合</a:t>
            </a:r>
          </a:p>
        </p:txBody>
      </p:sp>
      <p:sp>
        <p:nvSpPr>
          <p:cNvPr id="3" name="円/楕円 2">
            <a:extLst>
              <a:ext uri="{FF2B5EF4-FFF2-40B4-BE49-F238E27FC236}">
                <a16:creationId xmlns:a16="http://schemas.microsoft.com/office/drawing/2014/main" id="{568B4ABA-53A0-4FDE-7FA9-8C41CF88BB0D}"/>
              </a:ext>
            </a:extLst>
          </p:cNvPr>
          <p:cNvSpPr/>
          <p:nvPr/>
        </p:nvSpPr>
        <p:spPr>
          <a:xfrm>
            <a:off x="2195736"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4">
            <a:extLst>
              <a:ext uri="{FF2B5EF4-FFF2-40B4-BE49-F238E27FC236}">
                <a16:creationId xmlns:a16="http://schemas.microsoft.com/office/drawing/2014/main" id="{B0349089-A1C1-7CB0-EBAB-9D2FB78FC42E}"/>
              </a:ext>
            </a:extLst>
          </p:cNvPr>
          <p:cNvSpPr/>
          <p:nvPr/>
        </p:nvSpPr>
        <p:spPr>
          <a:xfrm>
            <a:off x="5508104"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696A8708-9CBE-89BE-D883-1E994996C031}"/>
              </a:ext>
            </a:extLst>
          </p:cNvPr>
          <p:cNvSpPr txBox="1"/>
          <p:nvPr/>
        </p:nvSpPr>
        <p:spPr>
          <a:xfrm>
            <a:off x="667112" y="1241782"/>
            <a:ext cx="2236510" cy="584775"/>
          </a:xfrm>
          <a:prstGeom prst="rect">
            <a:avLst/>
          </a:prstGeom>
          <a:noFill/>
        </p:spPr>
        <p:txBody>
          <a:bodyPr wrap="none" rtlCol="0">
            <a:spAutoFit/>
          </a:bodyPr>
          <a:lstStyle/>
          <a:p>
            <a:r>
              <a:rPr kumimoji="1" lang="ja-JP" altLang="en-US" sz="3200"/>
              <a:t>状態遷移図</a:t>
            </a:r>
          </a:p>
        </p:txBody>
      </p:sp>
      <p:sp>
        <p:nvSpPr>
          <p:cNvPr id="6" name="フリーフォーム 7">
            <a:extLst>
              <a:ext uri="{FF2B5EF4-FFF2-40B4-BE49-F238E27FC236}">
                <a16:creationId xmlns:a16="http://schemas.microsoft.com/office/drawing/2014/main" id="{BDB0C43A-3198-1839-BCFC-0796599A3BF0}"/>
              </a:ext>
            </a:extLst>
          </p:cNvPr>
          <p:cNvSpPr/>
          <p:nvPr/>
        </p:nvSpPr>
        <p:spPr>
          <a:xfrm>
            <a:off x="3345628" y="2000622"/>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8">
            <a:extLst>
              <a:ext uri="{FF2B5EF4-FFF2-40B4-BE49-F238E27FC236}">
                <a16:creationId xmlns:a16="http://schemas.microsoft.com/office/drawing/2014/main" id="{47A08765-368F-9E54-55D0-A2C9DE67FFAE}"/>
              </a:ext>
            </a:extLst>
          </p:cNvPr>
          <p:cNvSpPr/>
          <p:nvPr/>
        </p:nvSpPr>
        <p:spPr>
          <a:xfrm rot="10800000">
            <a:off x="3318393" y="3758056"/>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E390512A-C7BB-29AA-707A-7A3070F7A71A}"/>
                  </a:ext>
                </a:extLst>
              </p:cNvPr>
              <p:cNvSpPr txBox="1"/>
              <p:nvPr/>
            </p:nvSpPr>
            <p:spPr>
              <a:xfrm>
                <a:off x="4057495" y="1616714"/>
                <a:ext cx="7658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oMath>
                  </m:oMathPara>
                </a14:m>
                <a:endParaRPr kumimoji="1" lang="ja-JP" altLang="en-US"/>
              </a:p>
            </p:txBody>
          </p:sp>
        </mc:Choice>
        <mc:Fallback xmlns="">
          <p:sp>
            <p:nvSpPr>
              <p:cNvPr id="8" name="テキスト ボックス 7">
                <a:extLst>
                  <a:ext uri="{FF2B5EF4-FFF2-40B4-BE49-F238E27FC236}">
                    <a16:creationId xmlns:a16="http://schemas.microsoft.com/office/drawing/2014/main" id="{E390512A-C7BB-29AA-707A-7A3070F7A71A}"/>
                  </a:ext>
                </a:extLst>
              </p:cNvPr>
              <p:cNvSpPr txBox="1">
                <a:spLocks noRot="1" noChangeAspect="1" noMove="1" noResize="1" noEditPoints="1" noAdjustHandles="1" noChangeArrowheads="1" noChangeShapeType="1" noTextEdit="1"/>
              </p:cNvSpPr>
              <p:nvPr/>
            </p:nvSpPr>
            <p:spPr>
              <a:xfrm>
                <a:off x="4057495" y="1616714"/>
                <a:ext cx="765851" cy="369332"/>
              </a:xfrm>
              <a:prstGeom prst="rect">
                <a:avLst/>
              </a:prstGeom>
              <a:blipFill>
                <a:blip r:embed="rId2"/>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F07314C-D151-B0B5-253E-87425D339115}"/>
              </a:ext>
            </a:extLst>
          </p:cNvPr>
          <p:cNvSpPr txBox="1"/>
          <p:nvPr/>
        </p:nvSpPr>
        <p:spPr>
          <a:xfrm>
            <a:off x="311486" y="5155765"/>
            <a:ext cx="8494633" cy="461665"/>
          </a:xfrm>
          <a:prstGeom prst="rect">
            <a:avLst/>
          </a:prstGeom>
          <a:noFill/>
        </p:spPr>
        <p:txBody>
          <a:bodyPr wrap="none" rtlCol="0">
            <a:spAutoFit/>
          </a:bodyPr>
          <a:lstStyle/>
          <a:p>
            <a:r>
              <a:rPr lang="ja-JP" altLang="en-US" sz="2400"/>
              <a:t>同じ状態</a:t>
            </a:r>
            <a:r>
              <a:rPr kumimoji="1" lang="ja-JP" altLang="en-US" sz="2400"/>
              <a:t>にとどまる可能性があるため、定常状態が存在する</a:t>
            </a:r>
          </a:p>
        </p:txBody>
      </p:sp>
      <p:sp>
        <p:nvSpPr>
          <p:cNvPr id="10" name="フリーフォーム 12">
            <a:extLst>
              <a:ext uri="{FF2B5EF4-FFF2-40B4-BE49-F238E27FC236}">
                <a16:creationId xmlns:a16="http://schemas.microsoft.com/office/drawing/2014/main" id="{7DDB73BA-1EB6-26E0-477F-AD5F61831B51}"/>
              </a:ext>
            </a:extLst>
          </p:cNvPr>
          <p:cNvSpPr/>
          <p:nvPr/>
        </p:nvSpPr>
        <p:spPr>
          <a:xfrm>
            <a:off x="6244461" y="2257276"/>
            <a:ext cx="703803" cy="600517"/>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15">
            <a:extLst>
              <a:ext uri="{FF2B5EF4-FFF2-40B4-BE49-F238E27FC236}">
                <a16:creationId xmlns:a16="http://schemas.microsoft.com/office/drawing/2014/main" id="{78B0C2BB-DA13-14ED-0688-FA366CAE71AD}"/>
              </a:ext>
            </a:extLst>
          </p:cNvPr>
          <p:cNvSpPr/>
          <p:nvPr/>
        </p:nvSpPr>
        <p:spPr>
          <a:xfrm flipH="1">
            <a:off x="1908232" y="2326250"/>
            <a:ext cx="518091" cy="517297"/>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8D7CAAB-14DC-3BDC-7D7C-6EDF044C5296}"/>
                  </a:ext>
                </a:extLst>
              </p:cNvPr>
              <p:cNvSpPr txBox="1"/>
              <p:nvPr/>
            </p:nvSpPr>
            <p:spPr>
              <a:xfrm>
                <a:off x="4049224" y="4335150"/>
                <a:ext cx="7658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oMath>
                  </m:oMathPara>
                </a14:m>
                <a:endParaRPr kumimoji="1" lang="ja-JP" altLang="en-US"/>
              </a:p>
            </p:txBody>
          </p:sp>
        </mc:Choice>
        <mc:Fallback xmlns="">
          <p:sp>
            <p:nvSpPr>
              <p:cNvPr id="12" name="テキスト ボックス 11">
                <a:extLst>
                  <a:ext uri="{FF2B5EF4-FFF2-40B4-BE49-F238E27FC236}">
                    <a16:creationId xmlns:a16="http://schemas.microsoft.com/office/drawing/2014/main" id="{B8D7CAAB-14DC-3BDC-7D7C-6EDF044C5296}"/>
                  </a:ext>
                </a:extLst>
              </p:cNvPr>
              <p:cNvSpPr txBox="1">
                <a:spLocks noRot="1" noChangeAspect="1" noMove="1" noResize="1" noEditPoints="1" noAdjustHandles="1" noChangeArrowheads="1" noChangeShapeType="1" noTextEdit="1"/>
              </p:cNvSpPr>
              <p:nvPr/>
            </p:nvSpPr>
            <p:spPr>
              <a:xfrm>
                <a:off x="4049224" y="4335150"/>
                <a:ext cx="765851" cy="36933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71CBCEF4-DEF0-DBC9-491E-2FAFF06B1F40}"/>
                  </a:ext>
                </a:extLst>
              </p:cNvPr>
              <p:cNvSpPr txBox="1"/>
              <p:nvPr/>
            </p:nvSpPr>
            <p:spPr>
              <a:xfrm>
                <a:off x="6948264" y="1979548"/>
                <a:ext cx="3618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ja-JP" altLang="en-US"/>
              </a:p>
            </p:txBody>
          </p:sp>
        </mc:Choice>
        <mc:Fallback xmlns="">
          <p:sp>
            <p:nvSpPr>
              <p:cNvPr id="13" name="テキスト ボックス 12">
                <a:extLst>
                  <a:ext uri="{FF2B5EF4-FFF2-40B4-BE49-F238E27FC236}">
                    <a16:creationId xmlns:a16="http://schemas.microsoft.com/office/drawing/2014/main" id="{71CBCEF4-DEF0-DBC9-491E-2FAFF06B1F40}"/>
                  </a:ext>
                </a:extLst>
              </p:cNvPr>
              <p:cNvSpPr txBox="1">
                <a:spLocks noRot="1" noChangeAspect="1" noMove="1" noResize="1" noEditPoints="1" noAdjustHandles="1" noChangeArrowheads="1" noChangeShapeType="1" noTextEdit="1"/>
              </p:cNvSpPr>
              <p:nvPr/>
            </p:nvSpPr>
            <p:spPr>
              <a:xfrm>
                <a:off x="6948264" y="1979548"/>
                <a:ext cx="361894"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1C71D2B5-8DBD-09C7-5888-09F5EED9E747}"/>
                  </a:ext>
                </a:extLst>
              </p:cNvPr>
              <p:cNvSpPr txBox="1"/>
              <p:nvPr/>
            </p:nvSpPr>
            <p:spPr>
              <a:xfrm>
                <a:off x="1617818" y="2131948"/>
                <a:ext cx="3618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ja-JP" altLang="en-US"/>
              </a:p>
            </p:txBody>
          </p:sp>
        </mc:Choice>
        <mc:Fallback xmlns="">
          <p:sp>
            <p:nvSpPr>
              <p:cNvPr id="14" name="テキスト ボックス 13">
                <a:extLst>
                  <a:ext uri="{FF2B5EF4-FFF2-40B4-BE49-F238E27FC236}">
                    <a16:creationId xmlns:a16="http://schemas.microsoft.com/office/drawing/2014/main" id="{1C71D2B5-8DBD-09C7-5888-09F5EED9E747}"/>
                  </a:ext>
                </a:extLst>
              </p:cNvPr>
              <p:cNvSpPr txBox="1">
                <a:spLocks noRot="1" noChangeAspect="1" noMove="1" noResize="1" noEditPoints="1" noAdjustHandles="1" noChangeArrowheads="1" noChangeShapeType="1" noTextEdit="1"/>
              </p:cNvSpPr>
              <p:nvPr/>
            </p:nvSpPr>
            <p:spPr>
              <a:xfrm>
                <a:off x="1617818" y="2131948"/>
                <a:ext cx="361894" cy="369332"/>
              </a:xfrm>
              <a:prstGeom prst="rect">
                <a:avLst/>
              </a:prstGeom>
              <a:blipFill>
                <a:blip r:embed="rId5"/>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FFD2BF6B-4541-4CE5-EE86-EE319E1AD25D}"/>
              </a:ext>
            </a:extLst>
          </p:cNvPr>
          <p:cNvGrpSpPr/>
          <p:nvPr/>
        </p:nvGrpSpPr>
        <p:grpSpPr>
          <a:xfrm>
            <a:off x="2484174" y="2928862"/>
            <a:ext cx="431236" cy="584775"/>
            <a:chOff x="1180706" y="1772816"/>
            <a:chExt cx="1663102" cy="2255240"/>
          </a:xfrm>
        </p:grpSpPr>
        <p:cxnSp>
          <p:nvCxnSpPr>
            <p:cNvPr id="16" name="直線コネクタ 15">
              <a:extLst>
                <a:ext uri="{FF2B5EF4-FFF2-40B4-BE49-F238E27FC236}">
                  <a16:creationId xmlns:a16="http://schemas.microsoft.com/office/drawing/2014/main" id="{F3684B8C-9223-B6FB-F156-5CF2196A7DD3}"/>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EA714D0-FF4F-ED7E-B4F0-95378CD2D73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E158B39-B8DF-0F2E-0C4A-7B5E649B36A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2615936-DC3D-62C4-AE3D-CF98AC76F65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CEC8B97-33D3-3EC9-9E62-44D3C1FC6B5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378EDC83-6830-FB6C-6FB2-17CD1FEA2640}"/>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9049061-44F9-6D63-5C68-4BC31859CE1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 name="グループ化 22">
            <a:extLst>
              <a:ext uri="{FF2B5EF4-FFF2-40B4-BE49-F238E27FC236}">
                <a16:creationId xmlns:a16="http://schemas.microsoft.com/office/drawing/2014/main" id="{0845DE5F-9551-D771-174C-BAC570F57626}"/>
              </a:ext>
            </a:extLst>
          </p:cNvPr>
          <p:cNvGrpSpPr/>
          <p:nvPr/>
        </p:nvGrpSpPr>
        <p:grpSpPr>
          <a:xfrm>
            <a:off x="5796136" y="2895285"/>
            <a:ext cx="468657" cy="635521"/>
            <a:chOff x="1037198" y="3898140"/>
            <a:chExt cx="1008928" cy="1368152"/>
          </a:xfrm>
        </p:grpSpPr>
        <p:grpSp>
          <p:nvGrpSpPr>
            <p:cNvPr id="24" name="グループ化 23">
              <a:extLst>
                <a:ext uri="{FF2B5EF4-FFF2-40B4-BE49-F238E27FC236}">
                  <a16:creationId xmlns:a16="http://schemas.microsoft.com/office/drawing/2014/main" id="{249443BF-AE0C-1444-D0D9-3779E31F93CC}"/>
                </a:ext>
              </a:extLst>
            </p:cNvPr>
            <p:cNvGrpSpPr/>
            <p:nvPr/>
          </p:nvGrpSpPr>
          <p:grpSpPr>
            <a:xfrm>
              <a:off x="1037198" y="3898140"/>
              <a:ext cx="1008928" cy="1368152"/>
              <a:chOff x="1180706" y="1772816"/>
              <a:chExt cx="1663102" cy="2255240"/>
            </a:xfrm>
          </p:grpSpPr>
          <p:cxnSp>
            <p:nvCxnSpPr>
              <p:cNvPr id="26" name="直線コネクタ 25">
                <a:extLst>
                  <a:ext uri="{FF2B5EF4-FFF2-40B4-BE49-F238E27FC236}">
                    <a16:creationId xmlns:a16="http://schemas.microsoft.com/office/drawing/2014/main" id="{2622B7B1-6A01-CB92-AA07-EBA65678ADC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3019F86B-A973-06BA-D305-EB1A4CD4419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B8EB009-29B5-3EA2-7280-0FF860E1CB0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D4B5C60-FD84-3A7F-A8CC-D0BF24A7B96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31A9F6B-6FA7-39D3-7BF5-3D99C3AAF35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52E4022-44E7-9931-6F7D-72F917D7F16B}"/>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CB04E502-FB09-8B06-033E-BB9A72260E1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5" name="円/楕円 29">
              <a:extLst>
                <a:ext uri="{FF2B5EF4-FFF2-40B4-BE49-F238E27FC236}">
                  <a16:creationId xmlns:a16="http://schemas.microsoft.com/office/drawing/2014/main" id="{DD987B9D-1F37-7EFB-F074-EB37912EEBCC}"/>
                </a:ext>
              </a:extLst>
            </p:cNvPr>
            <p:cNvSpPr/>
            <p:nvPr/>
          </p:nvSpPr>
          <p:spPr>
            <a:xfrm>
              <a:off x="1312788" y="461125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Tree>
    <p:extLst>
      <p:ext uri="{BB962C8B-B14F-4D97-AF65-F5344CB8AC3E}">
        <p14:creationId xmlns:p14="http://schemas.microsoft.com/office/powerpoint/2010/main" val="1058126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8015B04-0713-87C9-ABC0-06DF4C7CC25A}"/>
              </a:ext>
            </a:extLst>
          </p:cNvPr>
          <p:cNvSpPr>
            <a:spLocks noGrp="1"/>
          </p:cNvSpPr>
          <p:nvPr>
            <p:ph type="body" sz="quarter" idx="10"/>
          </p:nvPr>
        </p:nvSpPr>
        <p:spPr/>
        <p:txBody>
          <a:bodyPr/>
          <a:lstStyle/>
          <a:p>
            <a:r>
              <a:rPr kumimoji="1" lang="ja-JP" altLang="en-US"/>
              <a:t>確率の時間発展と定常状態</a:t>
            </a:r>
          </a:p>
        </p:txBody>
      </p:sp>
      <p:grpSp>
        <p:nvGrpSpPr>
          <p:cNvPr id="3" name="グループ化 2">
            <a:extLst>
              <a:ext uri="{FF2B5EF4-FFF2-40B4-BE49-F238E27FC236}">
                <a16:creationId xmlns:a16="http://schemas.microsoft.com/office/drawing/2014/main" id="{FC0F87E1-F2B2-4501-F915-4E9F88777098}"/>
              </a:ext>
            </a:extLst>
          </p:cNvPr>
          <p:cNvGrpSpPr/>
          <p:nvPr/>
        </p:nvGrpSpPr>
        <p:grpSpPr>
          <a:xfrm>
            <a:off x="611561" y="1560901"/>
            <a:ext cx="1008928" cy="1368152"/>
            <a:chOff x="1180706" y="1772816"/>
            <a:chExt cx="1663102" cy="2255240"/>
          </a:xfrm>
        </p:grpSpPr>
        <p:cxnSp>
          <p:nvCxnSpPr>
            <p:cNvPr id="4" name="直線コネクタ 3">
              <a:extLst>
                <a:ext uri="{FF2B5EF4-FFF2-40B4-BE49-F238E27FC236}">
                  <a16:creationId xmlns:a16="http://schemas.microsoft.com/office/drawing/2014/main" id="{DAEDBDC5-541C-D95E-7B1D-B1DBA294A06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1FB66BC0-2692-AD51-A529-7E18B9EBCFC7}"/>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60E650B7-E3EC-4A8F-8E4C-FC0E2BDA7CC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4CB4A87B-3866-CF49-A58E-4E42A6D9E1F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FE67A377-2A96-1D60-5B2C-6517A243C30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EEFBBA2-6EF6-6B9C-4DC5-F1717CCFD7B0}"/>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D6EE1F2-34EF-8144-81A1-764BFC1B7D7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921051E8-351F-E63A-E44F-83386E446679}"/>
              </a:ext>
            </a:extLst>
          </p:cNvPr>
          <p:cNvGrpSpPr/>
          <p:nvPr/>
        </p:nvGrpSpPr>
        <p:grpSpPr>
          <a:xfrm>
            <a:off x="605150" y="3398192"/>
            <a:ext cx="1008928" cy="1368152"/>
            <a:chOff x="605150" y="3398192"/>
            <a:chExt cx="1008928" cy="1368152"/>
          </a:xfrm>
        </p:grpSpPr>
        <p:grpSp>
          <p:nvGrpSpPr>
            <p:cNvPr id="12" name="グループ化 11">
              <a:extLst>
                <a:ext uri="{FF2B5EF4-FFF2-40B4-BE49-F238E27FC236}">
                  <a16:creationId xmlns:a16="http://schemas.microsoft.com/office/drawing/2014/main" id="{B16BE482-E8C5-D747-7DB4-5AAE1DD2F08F}"/>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7EE27B38-93A8-E0CF-B875-6132BC4E968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7A33874-36CE-4154-729A-97AD340D6C61}"/>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A99A578-D488-398A-0400-D29D40D0A8A9}"/>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421A211-5178-8AD5-DEDE-8DA42D309AD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1D17063-C45A-9379-83F5-0B0164DC3695}"/>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916FCE6-81D7-4734-DE1D-A31A9FA59A5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C052AF7-F801-0ABF-1EB2-4194329F54C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8">
              <a:extLst>
                <a:ext uri="{FF2B5EF4-FFF2-40B4-BE49-F238E27FC236}">
                  <a16:creationId xmlns:a16="http://schemas.microsoft.com/office/drawing/2014/main" id="{47835D8A-177B-5BB4-5AA1-959811998EEF}"/>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1" name="テキスト ボックス 20">
            <a:extLst>
              <a:ext uri="{FF2B5EF4-FFF2-40B4-BE49-F238E27FC236}">
                <a16:creationId xmlns:a16="http://schemas.microsoft.com/office/drawing/2014/main" id="{37B79080-CFB8-FC94-D1AE-B82BD4D0379A}"/>
              </a:ext>
            </a:extLst>
          </p:cNvPr>
          <p:cNvSpPr txBox="1"/>
          <p:nvPr/>
        </p:nvSpPr>
        <p:spPr>
          <a:xfrm>
            <a:off x="3001715" y="1988840"/>
            <a:ext cx="4592924" cy="523220"/>
          </a:xfrm>
          <a:prstGeom prst="rect">
            <a:avLst/>
          </a:prstGeom>
          <a:noFill/>
        </p:spPr>
        <p:txBody>
          <a:bodyPr wrap="none" rtlCol="0">
            <a:spAutoFit/>
          </a:bodyPr>
          <a:lstStyle/>
          <a:p>
            <a:r>
              <a:rPr kumimoji="1" lang="en-US" altLang="ja-JP" sz="2800" dirty="0"/>
              <a:t>t</a:t>
            </a:r>
            <a:r>
              <a:rPr kumimoji="1" lang="ja-JP" altLang="en-US" sz="2800" dirty="0"/>
              <a:t>ステップ目に玉がない確率</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C15C02F5-242A-CBDA-27F5-3B43F70C4478}"/>
                  </a:ext>
                </a:extLst>
              </p:cNvPr>
              <p:cNvSpPr txBox="1"/>
              <p:nvPr/>
            </p:nvSpPr>
            <p:spPr>
              <a:xfrm>
                <a:off x="2051720" y="1888716"/>
                <a:ext cx="727956" cy="723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𝜙</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22" name="テキスト ボックス 21">
                <a:extLst>
                  <a:ext uri="{FF2B5EF4-FFF2-40B4-BE49-F238E27FC236}">
                    <a16:creationId xmlns:a16="http://schemas.microsoft.com/office/drawing/2014/main" id="{C15C02F5-242A-CBDA-27F5-3B43F70C4478}"/>
                  </a:ext>
                </a:extLst>
              </p:cNvPr>
              <p:cNvSpPr txBox="1">
                <a:spLocks noRot="1" noChangeAspect="1" noMove="1" noResize="1" noEditPoints="1" noAdjustHandles="1" noChangeArrowheads="1" noChangeShapeType="1" noTextEdit="1"/>
              </p:cNvSpPr>
              <p:nvPr/>
            </p:nvSpPr>
            <p:spPr>
              <a:xfrm>
                <a:off x="2051720" y="1888716"/>
                <a:ext cx="727956" cy="72346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CD61FA9-ACF9-557E-4A49-59AA2635EB1F}"/>
                  </a:ext>
                </a:extLst>
              </p:cNvPr>
              <p:cNvSpPr txBox="1"/>
              <p:nvPr/>
            </p:nvSpPr>
            <p:spPr>
              <a:xfrm>
                <a:off x="2051214" y="3804105"/>
                <a:ext cx="637547" cy="618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23" name="テキスト ボックス 22">
                <a:extLst>
                  <a:ext uri="{FF2B5EF4-FFF2-40B4-BE49-F238E27FC236}">
                    <a16:creationId xmlns:a16="http://schemas.microsoft.com/office/drawing/2014/main" id="{7CD61FA9-ACF9-557E-4A49-59AA2635EB1F}"/>
                  </a:ext>
                </a:extLst>
              </p:cNvPr>
              <p:cNvSpPr txBox="1">
                <a:spLocks noRot="1" noChangeAspect="1" noMove="1" noResize="1" noEditPoints="1" noAdjustHandles="1" noChangeArrowheads="1" noChangeShapeType="1" noTextEdit="1"/>
              </p:cNvSpPr>
              <p:nvPr/>
            </p:nvSpPr>
            <p:spPr>
              <a:xfrm>
                <a:off x="2051214" y="3804105"/>
                <a:ext cx="637547" cy="618374"/>
              </a:xfrm>
              <a:prstGeom prst="rect">
                <a:avLst/>
              </a:prstGeom>
              <a:blipFill>
                <a:blip r:embed="rId3"/>
                <a:stretch>
                  <a:fillRect b="-990"/>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6BFD0AB9-1A28-B912-F279-56A60C25386A}"/>
              </a:ext>
            </a:extLst>
          </p:cNvPr>
          <p:cNvSpPr txBox="1"/>
          <p:nvPr/>
        </p:nvSpPr>
        <p:spPr>
          <a:xfrm>
            <a:off x="3001715" y="3789040"/>
            <a:ext cx="4592924" cy="523220"/>
          </a:xfrm>
          <a:prstGeom prst="rect">
            <a:avLst/>
          </a:prstGeom>
          <a:noFill/>
        </p:spPr>
        <p:txBody>
          <a:bodyPr wrap="none" rtlCol="0">
            <a:spAutoFit/>
          </a:bodyPr>
          <a:lstStyle/>
          <a:p>
            <a:r>
              <a:rPr kumimoji="1" lang="en-US" altLang="ja-JP" sz="2800" dirty="0"/>
              <a:t>t</a:t>
            </a:r>
            <a:r>
              <a:rPr kumimoji="1" lang="ja-JP" altLang="en-US" sz="2800" dirty="0"/>
              <a:t>ステップ目に玉がある確率</a:t>
            </a:r>
          </a:p>
        </p:txBody>
      </p:sp>
    </p:spTree>
    <p:extLst>
      <p:ext uri="{BB962C8B-B14F-4D97-AF65-F5344CB8AC3E}">
        <p14:creationId xmlns:p14="http://schemas.microsoft.com/office/powerpoint/2010/main" val="33489046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61E5886-6ED6-85A3-0285-E90741CB82B0}"/>
              </a:ext>
            </a:extLst>
          </p:cNvPr>
          <p:cNvSpPr>
            <a:spLocks noGrp="1"/>
          </p:cNvSpPr>
          <p:nvPr>
            <p:ph type="body" sz="quarter" idx="10"/>
          </p:nvPr>
        </p:nvSpPr>
        <p:spPr/>
        <p:txBody>
          <a:bodyPr/>
          <a:lstStyle/>
          <a:p>
            <a:r>
              <a:rPr kumimoji="1" lang="ja-JP" altLang="en-US"/>
              <a:t>確率の時間発展と定常状態</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681767A-1B0D-544D-0CFC-64FD8D461776}"/>
                  </a:ext>
                </a:extLst>
              </p:cNvPr>
              <p:cNvSpPr txBox="1"/>
              <p:nvPr/>
            </p:nvSpPr>
            <p:spPr>
              <a:xfrm>
                <a:off x="1475657" y="1788994"/>
                <a:ext cx="4921347" cy="729687"/>
              </a:xfrm>
              <a:prstGeom prst="rect">
                <a:avLst/>
              </a:prstGeom>
              <a:noFill/>
            </p:spPr>
            <p:txBody>
              <a:bodyPr wrap="none" lIns="0" tIns="0" rIns="0" bIns="0" rtlCol="0">
                <a:spAutoFit/>
              </a:bodyPr>
              <a:lstStyle/>
              <a:p>
                <a14:m>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𝜙</m:t>
                        </m:r>
                      </m:sub>
                      <m:sup>
                        <m:r>
                          <a:rPr kumimoji="1" lang="en-US" altLang="ja-JP" sz="4000" b="0" i="1" smtClean="0">
                            <a:latin typeface="Cambria Math" panose="02040503050406030204" pitchFamily="18" charset="0"/>
                          </a:rPr>
                          <m:t>𝑡</m:t>
                        </m:r>
                        <m:r>
                          <a:rPr kumimoji="1" lang="en-US" altLang="ja-JP" sz="4000" b="0" i="1" smtClean="0">
                            <a:latin typeface="Cambria Math" panose="02040503050406030204" pitchFamily="18" charset="0"/>
                          </a:rPr>
                          <m:t>+1</m:t>
                        </m:r>
                      </m:sup>
                    </m:sSubSup>
                  </m:oMath>
                </a14:m>
                <a:r>
                  <a:rPr kumimoji="1" lang="en-US" altLang="ja-JP" sz="4000" b="0" dirty="0"/>
                  <a:t>=</a:t>
                </a:r>
                <a:r>
                  <a:rPr lang="en-US" altLang="ja-JP" sz="4000" dirty="0"/>
                  <a:t> </a:t>
                </a:r>
                <a14:m>
                  <m:oMath xmlns:m="http://schemas.openxmlformats.org/officeDocument/2006/math">
                    <m:sSubSup>
                      <m:sSubSupPr>
                        <m:ctrlPr>
                          <a:rPr lang="en-US" altLang="ja-JP" sz="4000" i="1">
                            <a:latin typeface="Cambria Math" panose="02040503050406030204" pitchFamily="18" charset="0"/>
                          </a:rPr>
                        </m:ctrlPr>
                      </m:sSubSupPr>
                      <m:e>
                        <m:r>
                          <a:rPr lang="en-US" altLang="ja-JP" sz="4000" b="0" i="1" smtClean="0">
                            <a:latin typeface="Cambria Math" panose="02040503050406030204" pitchFamily="18" charset="0"/>
                          </a:rPr>
                          <m:t>𝜀</m:t>
                        </m:r>
                        <m:r>
                          <a:rPr lang="en-US" altLang="ja-JP" sz="4000" i="1">
                            <a:latin typeface="Cambria Math" panose="02040503050406030204" pitchFamily="18" charset="0"/>
                          </a:rPr>
                          <m:t>𝑝</m:t>
                        </m:r>
                      </m:e>
                      <m:sub>
                        <m:r>
                          <a:rPr lang="en-US" altLang="ja-JP" sz="4000" i="1">
                            <a:latin typeface="Cambria Math" panose="02040503050406030204" pitchFamily="18" charset="0"/>
                          </a:rPr>
                          <m:t>𝜙</m:t>
                        </m:r>
                      </m:sub>
                      <m:sup>
                        <m:r>
                          <a:rPr lang="en-US" altLang="ja-JP" sz="4000" i="1">
                            <a:latin typeface="Cambria Math" panose="02040503050406030204" pitchFamily="18" charset="0"/>
                          </a:rPr>
                          <m:t>𝑡</m:t>
                        </m:r>
                      </m:sup>
                    </m:sSubSup>
                    <m:r>
                      <a:rPr lang="en-US" altLang="ja-JP" sz="4000" b="0" i="1" smtClean="0">
                        <a:latin typeface="Cambria Math" panose="02040503050406030204" pitchFamily="18" charset="0"/>
                      </a:rPr>
                      <m:t>+</m:t>
                    </m:r>
                    <m:sSubSup>
                      <m:sSubSupPr>
                        <m:ctrlPr>
                          <a:rPr lang="en-US" altLang="ja-JP" sz="4000" i="1">
                            <a:latin typeface="Cambria Math" panose="02040503050406030204" pitchFamily="18" charset="0"/>
                          </a:rPr>
                        </m:ctrlPr>
                      </m:sSubSupPr>
                      <m:e>
                        <m:r>
                          <a:rPr lang="en-US" altLang="ja-JP" sz="4000" b="0" i="1" smtClean="0">
                            <a:latin typeface="Cambria Math" panose="02040503050406030204" pitchFamily="18" charset="0"/>
                          </a:rPr>
                          <m:t>(1−</m:t>
                        </m:r>
                        <m:r>
                          <a:rPr lang="en-US" altLang="ja-JP" sz="4000" b="0" i="1" smtClean="0">
                            <a:latin typeface="Cambria Math" panose="02040503050406030204" pitchFamily="18" charset="0"/>
                          </a:rPr>
                          <m:t>𝜀</m:t>
                        </m:r>
                        <m:r>
                          <a:rPr lang="en-US" altLang="ja-JP" sz="4000" b="0" i="1" smtClean="0">
                            <a:latin typeface="Cambria Math" panose="02040503050406030204" pitchFamily="18" charset="0"/>
                          </a:rPr>
                          <m:t>)</m:t>
                        </m:r>
                        <m:r>
                          <a:rPr lang="en-US" altLang="ja-JP" sz="4000" i="1">
                            <a:latin typeface="Cambria Math" panose="02040503050406030204" pitchFamily="18" charset="0"/>
                          </a:rPr>
                          <m:t>𝑝</m:t>
                        </m:r>
                      </m:e>
                      <m:sub>
                        <m:r>
                          <a:rPr lang="en-US" altLang="ja-JP" sz="4000" b="0" i="1" smtClean="0">
                            <a:latin typeface="Cambria Math" panose="02040503050406030204" pitchFamily="18" charset="0"/>
                          </a:rPr>
                          <m:t>1</m:t>
                        </m:r>
                      </m:sub>
                      <m:sup>
                        <m:r>
                          <a:rPr lang="en-US" altLang="ja-JP" sz="4000" i="1">
                            <a:latin typeface="Cambria Math" panose="02040503050406030204" pitchFamily="18" charset="0"/>
                          </a:rPr>
                          <m:t>𝑡</m:t>
                        </m:r>
                      </m:sup>
                    </m:sSubSup>
                  </m:oMath>
                </a14:m>
                <a:endParaRPr kumimoji="1" lang="en-US" altLang="ja-JP" sz="4000" b="0" dirty="0"/>
              </a:p>
            </p:txBody>
          </p:sp>
        </mc:Choice>
        <mc:Fallback xmlns="">
          <p:sp>
            <p:nvSpPr>
              <p:cNvPr id="3" name="テキスト ボックス 2">
                <a:extLst>
                  <a:ext uri="{FF2B5EF4-FFF2-40B4-BE49-F238E27FC236}">
                    <a16:creationId xmlns:a16="http://schemas.microsoft.com/office/drawing/2014/main" id="{F681767A-1B0D-544D-0CFC-64FD8D461776}"/>
                  </a:ext>
                </a:extLst>
              </p:cNvPr>
              <p:cNvSpPr txBox="1">
                <a:spLocks noRot="1" noChangeAspect="1" noMove="1" noResize="1" noEditPoints="1" noAdjustHandles="1" noChangeArrowheads="1" noChangeShapeType="1" noTextEdit="1"/>
              </p:cNvSpPr>
              <p:nvPr/>
            </p:nvSpPr>
            <p:spPr>
              <a:xfrm>
                <a:off x="1475657" y="1788994"/>
                <a:ext cx="4921347" cy="729687"/>
              </a:xfrm>
              <a:prstGeom prst="rect">
                <a:avLst/>
              </a:prstGeom>
              <a:blipFill>
                <a:blip r:embed="rId2"/>
                <a:stretch>
                  <a:fillRect t="-17500" b="-291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7DDFAA1-D449-E2B6-C932-AE2284022E96}"/>
                  </a:ext>
                </a:extLst>
              </p:cNvPr>
              <p:cNvSpPr txBox="1"/>
              <p:nvPr/>
            </p:nvSpPr>
            <p:spPr>
              <a:xfrm>
                <a:off x="1475656" y="2852936"/>
                <a:ext cx="4921347" cy="723468"/>
              </a:xfrm>
              <a:prstGeom prst="rect">
                <a:avLst/>
              </a:prstGeom>
              <a:noFill/>
            </p:spPr>
            <p:txBody>
              <a:bodyPr wrap="none" lIns="0" tIns="0" rIns="0" bIns="0" rtlCol="0">
                <a:spAutoFit/>
              </a:bodyPr>
              <a:lstStyle/>
              <a:p>
                <a14:m>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r>
                          <a:rPr kumimoji="1" lang="en-US" altLang="ja-JP" sz="4000" b="0" i="1" smtClean="0">
                            <a:latin typeface="Cambria Math" panose="02040503050406030204" pitchFamily="18" charset="0"/>
                          </a:rPr>
                          <m:t>+1</m:t>
                        </m:r>
                      </m:sup>
                    </m:sSubSup>
                  </m:oMath>
                </a14:m>
                <a:r>
                  <a:rPr kumimoji="1" lang="en-US" altLang="ja-JP" sz="4000" b="0" dirty="0"/>
                  <a:t>=</a:t>
                </a:r>
                <a:r>
                  <a:rPr lang="en-US" altLang="ja-JP" sz="4000" dirty="0"/>
                  <a:t> </a:t>
                </a:r>
                <a14:m>
                  <m:oMath xmlns:m="http://schemas.openxmlformats.org/officeDocument/2006/math">
                    <m:r>
                      <a:rPr lang="en-US" altLang="ja-JP" sz="4000" b="0" i="0" smtClean="0">
                        <a:latin typeface="Cambria Math" panose="02040503050406030204" pitchFamily="18" charset="0"/>
                      </a:rPr>
                      <m:t>(1−</m:t>
                    </m:r>
                    <m:r>
                      <a:rPr lang="en-US" altLang="ja-JP" sz="4000" b="0" i="1" smtClean="0">
                        <a:latin typeface="Cambria Math" panose="02040503050406030204" pitchFamily="18" charset="0"/>
                      </a:rPr>
                      <m:t>𝜀</m:t>
                    </m:r>
                    <m:r>
                      <a:rPr lang="en-US" altLang="ja-JP" sz="4000" b="0" i="0" smtClean="0">
                        <a:latin typeface="Cambria Math" panose="02040503050406030204" pitchFamily="18" charset="0"/>
                      </a:rPr>
                      <m:t>)</m:t>
                    </m:r>
                    <m:sSubSup>
                      <m:sSubSupPr>
                        <m:ctrlPr>
                          <a:rPr lang="en-US" altLang="ja-JP" sz="4000" i="1">
                            <a:latin typeface="Cambria Math" panose="02040503050406030204" pitchFamily="18" charset="0"/>
                          </a:rPr>
                        </m:ctrlPr>
                      </m:sSubSupPr>
                      <m:e>
                        <m:r>
                          <a:rPr lang="en-US" altLang="ja-JP" sz="4000" i="1">
                            <a:latin typeface="Cambria Math" panose="02040503050406030204" pitchFamily="18" charset="0"/>
                          </a:rPr>
                          <m:t>𝑝</m:t>
                        </m:r>
                      </m:e>
                      <m:sub>
                        <m:r>
                          <a:rPr lang="en-US" altLang="ja-JP" sz="4000" i="1">
                            <a:latin typeface="Cambria Math" panose="02040503050406030204" pitchFamily="18" charset="0"/>
                          </a:rPr>
                          <m:t>𝜙</m:t>
                        </m:r>
                      </m:sub>
                      <m:sup>
                        <m:r>
                          <a:rPr lang="en-US" altLang="ja-JP" sz="4000" i="1">
                            <a:latin typeface="Cambria Math" panose="02040503050406030204" pitchFamily="18" charset="0"/>
                          </a:rPr>
                          <m:t>𝑡</m:t>
                        </m:r>
                      </m:sup>
                    </m:sSubSup>
                    <m:r>
                      <a:rPr lang="en-US" altLang="ja-JP" sz="4000" b="0" i="1" smtClean="0">
                        <a:latin typeface="Cambria Math" panose="02040503050406030204" pitchFamily="18" charset="0"/>
                      </a:rPr>
                      <m:t>+</m:t>
                    </m:r>
                    <m:sSubSup>
                      <m:sSubSupPr>
                        <m:ctrlPr>
                          <a:rPr lang="en-US" altLang="ja-JP" sz="4000" i="1">
                            <a:latin typeface="Cambria Math" panose="02040503050406030204" pitchFamily="18" charset="0"/>
                          </a:rPr>
                        </m:ctrlPr>
                      </m:sSubSupPr>
                      <m:e>
                        <m:r>
                          <a:rPr lang="en-US" altLang="ja-JP" sz="4000" b="0" i="1" smtClean="0">
                            <a:latin typeface="Cambria Math" panose="02040503050406030204" pitchFamily="18" charset="0"/>
                          </a:rPr>
                          <m:t>𝜀</m:t>
                        </m:r>
                        <m:r>
                          <a:rPr lang="en-US" altLang="ja-JP" sz="4000" i="1">
                            <a:latin typeface="Cambria Math" panose="02040503050406030204" pitchFamily="18" charset="0"/>
                          </a:rPr>
                          <m:t>𝑝</m:t>
                        </m:r>
                      </m:e>
                      <m:sub>
                        <m:r>
                          <a:rPr lang="en-US" altLang="ja-JP" sz="4000" b="0" i="1" smtClean="0">
                            <a:latin typeface="Cambria Math" panose="02040503050406030204" pitchFamily="18" charset="0"/>
                          </a:rPr>
                          <m:t>1</m:t>
                        </m:r>
                      </m:sub>
                      <m:sup>
                        <m:r>
                          <a:rPr lang="en-US" altLang="ja-JP" sz="4000" i="1">
                            <a:latin typeface="Cambria Math" panose="02040503050406030204" pitchFamily="18" charset="0"/>
                          </a:rPr>
                          <m:t>𝑡</m:t>
                        </m:r>
                      </m:sup>
                    </m:sSubSup>
                  </m:oMath>
                </a14:m>
                <a:endParaRPr kumimoji="1" lang="en-US" altLang="ja-JP" sz="4000" b="0" dirty="0"/>
              </a:p>
            </p:txBody>
          </p:sp>
        </mc:Choice>
        <mc:Fallback xmlns="">
          <p:sp>
            <p:nvSpPr>
              <p:cNvPr id="4" name="テキスト ボックス 3">
                <a:extLst>
                  <a:ext uri="{FF2B5EF4-FFF2-40B4-BE49-F238E27FC236}">
                    <a16:creationId xmlns:a16="http://schemas.microsoft.com/office/drawing/2014/main" id="{17DDFAA1-D449-E2B6-C932-AE2284022E96}"/>
                  </a:ext>
                </a:extLst>
              </p:cNvPr>
              <p:cNvSpPr txBox="1">
                <a:spLocks noRot="1" noChangeAspect="1" noMove="1" noResize="1" noEditPoints="1" noAdjustHandles="1" noChangeArrowheads="1" noChangeShapeType="1" noTextEdit="1"/>
              </p:cNvSpPr>
              <p:nvPr/>
            </p:nvSpPr>
            <p:spPr>
              <a:xfrm>
                <a:off x="1475656" y="2852936"/>
                <a:ext cx="4921347" cy="723468"/>
              </a:xfrm>
              <a:prstGeom prst="rect">
                <a:avLst/>
              </a:prstGeom>
              <a:blipFill>
                <a:blip r:embed="rId3"/>
                <a:stretch>
                  <a:fillRect t="-18487" b="-29412"/>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A070A4E7-64A1-87BB-B098-F95E2F70D523}"/>
              </a:ext>
            </a:extLst>
          </p:cNvPr>
          <p:cNvSpPr txBox="1"/>
          <p:nvPr/>
        </p:nvSpPr>
        <p:spPr>
          <a:xfrm>
            <a:off x="683568" y="1113735"/>
            <a:ext cx="2698175" cy="523220"/>
          </a:xfrm>
          <a:prstGeom prst="rect">
            <a:avLst/>
          </a:prstGeom>
          <a:noFill/>
        </p:spPr>
        <p:txBody>
          <a:bodyPr wrap="none" rtlCol="0">
            <a:spAutoFit/>
          </a:bodyPr>
          <a:lstStyle/>
          <a:p>
            <a:r>
              <a:rPr kumimoji="1" lang="ja-JP" altLang="en-US" sz="2800"/>
              <a:t>確率の時間発展</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DFE4290-FFBD-03AF-E4E1-0068EC7EFEAE}"/>
                  </a:ext>
                </a:extLst>
              </p:cNvPr>
              <p:cNvSpPr txBox="1"/>
              <p:nvPr/>
            </p:nvSpPr>
            <p:spPr>
              <a:xfrm>
                <a:off x="827584" y="3910659"/>
                <a:ext cx="1960537" cy="1144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𝑡</m:t>
                          </m:r>
                        </m:sub>
                      </m:sSub>
                      <m:r>
                        <a:rPr kumimoji="1" lang="en-US" altLang="ja-JP" sz="3200" b="0" i="1" smtClean="0">
                          <a:latin typeface="Cambria Math" panose="02040503050406030204" pitchFamily="18" charset="0"/>
                        </a:rPr>
                        <m:t>=</m:t>
                      </m:r>
                      <m:d>
                        <m:dPr>
                          <m:ctrlPr>
                            <a:rPr kumimoji="1" lang="en-US" altLang="ja-JP" sz="3200" b="0" i="1" smtClean="0">
                              <a:latin typeface="Cambria Math" panose="02040503050406030204" pitchFamily="18" charset="0"/>
                            </a:rPr>
                          </m:ctrlPr>
                        </m:dPr>
                        <m:e>
                          <m:m>
                            <m:mPr>
                              <m:mcs>
                                <m:mc>
                                  <m:mcPr>
                                    <m:count m:val="1"/>
                                    <m:mcJc m:val="center"/>
                                  </m:mcPr>
                                </m:mc>
                              </m:mcs>
                              <m:ctrlPr>
                                <a:rPr kumimoji="1" lang="en-US" altLang="ja-JP" sz="3200" b="0" i="1" smtClean="0">
                                  <a:latin typeface="Cambria Math" panose="02040503050406030204" pitchFamily="18" charset="0"/>
                                </a:rPr>
                              </m:ctrlPr>
                            </m:mPr>
                            <m:mr>
                              <m:e>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𝑝</m:t>
                                    </m:r>
                                  </m:e>
                                  <m:sub>
                                    <m:r>
                                      <a:rPr lang="en-US" altLang="ja-JP" sz="3200" i="1">
                                        <a:latin typeface="Cambria Math" panose="02040503050406030204" pitchFamily="18" charset="0"/>
                                      </a:rPr>
                                      <m:t>𝜙</m:t>
                                    </m:r>
                                  </m:sub>
                                  <m:sup>
                                    <m:r>
                                      <a:rPr lang="en-US" altLang="ja-JP" sz="3200" i="1">
                                        <a:latin typeface="Cambria Math" panose="02040503050406030204" pitchFamily="18" charset="0"/>
                                      </a:rPr>
                                      <m:t>𝑡</m:t>
                                    </m:r>
                                  </m:sup>
                                </m:sSubSup>
                              </m:e>
                            </m:mr>
                            <m:mr>
                              <m:e>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𝑝</m:t>
                                    </m:r>
                                  </m:e>
                                  <m:sub>
                                    <m:r>
                                      <a:rPr lang="en-US" altLang="ja-JP" sz="3200" b="0" i="1" smtClean="0">
                                        <a:latin typeface="Cambria Math" panose="02040503050406030204" pitchFamily="18" charset="0"/>
                                      </a:rPr>
                                      <m:t>1</m:t>
                                    </m:r>
                                  </m:sub>
                                  <m:sup>
                                    <m:r>
                                      <a:rPr lang="en-US" altLang="ja-JP" sz="3200" i="1">
                                        <a:latin typeface="Cambria Math" panose="02040503050406030204" pitchFamily="18" charset="0"/>
                                      </a:rPr>
                                      <m:t>𝑡</m:t>
                                    </m:r>
                                  </m:sup>
                                </m:sSubSup>
                              </m:e>
                            </m:mr>
                          </m:m>
                        </m:e>
                      </m:d>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0DFE4290-FFBD-03AF-E4E1-0068EC7EFEAE}"/>
                  </a:ext>
                </a:extLst>
              </p:cNvPr>
              <p:cNvSpPr txBox="1">
                <a:spLocks noRot="1" noChangeAspect="1" noMove="1" noResize="1" noEditPoints="1" noAdjustHandles="1" noChangeArrowheads="1" noChangeShapeType="1" noTextEdit="1"/>
              </p:cNvSpPr>
              <p:nvPr/>
            </p:nvSpPr>
            <p:spPr>
              <a:xfrm>
                <a:off x="827584" y="3910659"/>
                <a:ext cx="1960537" cy="1144352"/>
              </a:xfrm>
              <a:prstGeom prst="rect">
                <a:avLst/>
              </a:prstGeom>
              <a:blipFill>
                <a:blip r:embed="rId4"/>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3C0C9238-90C0-ECA9-7014-41D0BADF9C9D}"/>
              </a:ext>
            </a:extLst>
          </p:cNvPr>
          <p:cNvSpPr txBox="1"/>
          <p:nvPr/>
        </p:nvSpPr>
        <p:spPr>
          <a:xfrm>
            <a:off x="2987824" y="4298169"/>
            <a:ext cx="1107996" cy="369332"/>
          </a:xfrm>
          <a:prstGeom prst="rect">
            <a:avLst/>
          </a:prstGeom>
          <a:noFill/>
        </p:spPr>
        <p:txBody>
          <a:bodyPr wrap="none" rtlCol="0">
            <a:spAutoFit/>
          </a:bodyPr>
          <a:lstStyle/>
          <a:p>
            <a:r>
              <a:rPr kumimoji="1" lang="ja-JP" altLang="en-US"/>
              <a:t>と書くと</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C061E9E-AD9A-5C0D-D971-96A717BD044A}"/>
                  </a:ext>
                </a:extLst>
              </p:cNvPr>
              <p:cNvSpPr txBox="1"/>
              <p:nvPr/>
            </p:nvSpPr>
            <p:spPr>
              <a:xfrm>
                <a:off x="4305105" y="4115277"/>
                <a:ext cx="2949141"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𝑝</m:t>
                              </m:r>
                            </m:e>
                          </m:acc>
                        </m:e>
                        <m:sub>
                          <m:r>
                            <a:rPr kumimoji="1" lang="en-US" altLang="ja-JP" sz="4400" b="0" i="1" smtClean="0">
                              <a:latin typeface="Cambria Math" panose="02040503050406030204" pitchFamily="18" charset="0"/>
                            </a:rPr>
                            <m:t>𝑡</m:t>
                          </m:r>
                          <m:r>
                            <a:rPr kumimoji="1" lang="en-US" altLang="ja-JP" sz="4400" b="0" i="1" smtClean="0">
                              <a:latin typeface="Cambria Math" panose="02040503050406030204" pitchFamily="18" charset="0"/>
                            </a:rPr>
                            <m:t>+1</m:t>
                          </m:r>
                        </m:sub>
                      </m:sSub>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r>
                            <a:rPr lang="en-US" altLang="ja-JP" sz="4400" b="0" i="1" smtClean="0">
                              <a:latin typeface="Cambria Math" panose="02040503050406030204" pitchFamily="18" charset="0"/>
                            </a:rPr>
                            <m:t>𝑀</m:t>
                          </m:r>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𝑝</m:t>
                              </m:r>
                            </m:e>
                          </m:acc>
                        </m:e>
                        <m:sub>
                          <m:r>
                            <a:rPr lang="en-US" altLang="ja-JP" sz="4400" i="1">
                              <a:latin typeface="Cambria Math" panose="02040503050406030204" pitchFamily="18" charset="0"/>
                            </a:rPr>
                            <m:t>𝑡</m:t>
                          </m:r>
                        </m:sub>
                      </m:sSub>
                    </m:oMath>
                  </m:oMathPara>
                </a14:m>
                <a:endParaRPr kumimoji="1" lang="ja-JP" altLang="en-US" sz="4400"/>
              </a:p>
            </p:txBody>
          </p:sp>
        </mc:Choice>
        <mc:Fallback xmlns="">
          <p:sp>
            <p:nvSpPr>
              <p:cNvPr id="8" name="テキスト ボックス 7">
                <a:extLst>
                  <a:ext uri="{FF2B5EF4-FFF2-40B4-BE49-F238E27FC236}">
                    <a16:creationId xmlns:a16="http://schemas.microsoft.com/office/drawing/2014/main" id="{AC061E9E-AD9A-5C0D-D971-96A717BD044A}"/>
                  </a:ext>
                </a:extLst>
              </p:cNvPr>
              <p:cNvSpPr txBox="1">
                <a:spLocks noRot="1" noChangeAspect="1" noMove="1" noResize="1" noEditPoints="1" noAdjustHandles="1" noChangeArrowheads="1" noChangeShapeType="1" noTextEdit="1"/>
              </p:cNvSpPr>
              <p:nvPr/>
            </p:nvSpPr>
            <p:spPr>
              <a:xfrm>
                <a:off x="4305105" y="4115277"/>
                <a:ext cx="2949141" cy="67710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DBFA8D17-2F29-028E-45EB-3F1D7E53D035}"/>
                  </a:ext>
                </a:extLst>
              </p:cNvPr>
              <p:cNvSpPr txBox="1"/>
              <p:nvPr/>
            </p:nvSpPr>
            <p:spPr>
              <a:xfrm>
                <a:off x="2042565" y="5514150"/>
                <a:ext cx="4106509" cy="923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2"/>
                                    <m:mcJc m:val="center"/>
                                  </m:mcPr>
                                </m:mc>
                              </m:mcs>
                              <m:ctrlPr>
                                <a:rPr kumimoji="1" lang="en-US" altLang="ja-JP" sz="3600" b="0" i="1" smtClean="0">
                                  <a:latin typeface="Cambria Math" panose="02040503050406030204" pitchFamily="18" charset="0"/>
                                </a:rPr>
                              </m:ctrlPr>
                            </m:mPr>
                            <m:mr>
                              <m:e>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𝜀</m:t>
                                </m:r>
                              </m:e>
                            </m:mr>
                            <m:mr>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𝜀</m:t>
                                </m:r>
                              </m:e>
                            </m:mr>
                          </m:m>
                        </m:e>
                      </m:d>
                    </m:oMath>
                  </m:oMathPara>
                </a14:m>
                <a:endParaRPr kumimoji="1" lang="ja-JP" altLang="en-US" sz="3600"/>
              </a:p>
            </p:txBody>
          </p:sp>
        </mc:Choice>
        <mc:Fallback xmlns="">
          <p:sp>
            <p:nvSpPr>
              <p:cNvPr id="9" name="テキスト ボックス 8">
                <a:extLst>
                  <a:ext uri="{FF2B5EF4-FFF2-40B4-BE49-F238E27FC236}">
                    <a16:creationId xmlns:a16="http://schemas.microsoft.com/office/drawing/2014/main" id="{DBFA8D17-2F29-028E-45EB-3F1D7E53D035}"/>
                  </a:ext>
                </a:extLst>
              </p:cNvPr>
              <p:cNvSpPr txBox="1">
                <a:spLocks noRot="1" noChangeAspect="1" noMove="1" noResize="1" noEditPoints="1" noAdjustHandles="1" noChangeArrowheads="1" noChangeShapeType="1" noTextEdit="1"/>
              </p:cNvSpPr>
              <p:nvPr/>
            </p:nvSpPr>
            <p:spPr>
              <a:xfrm>
                <a:off x="2042565" y="5514150"/>
                <a:ext cx="4106509" cy="923779"/>
              </a:xfrm>
              <a:prstGeom prst="rect">
                <a:avLst/>
              </a:prstGeom>
              <a:blipFill>
                <a:blip r:embed="rId6"/>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E6177BEE-3D24-6879-C88B-632F920742B4}"/>
              </a:ext>
            </a:extLst>
          </p:cNvPr>
          <p:cNvSpPr txBox="1"/>
          <p:nvPr/>
        </p:nvSpPr>
        <p:spPr>
          <a:xfrm>
            <a:off x="827584" y="5744265"/>
            <a:ext cx="1107996" cy="461665"/>
          </a:xfrm>
          <a:prstGeom prst="rect">
            <a:avLst/>
          </a:prstGeom>
          <a:noFill/>
        </p:spPr>
        <p:txBody>
          <a:bodyPr wrap="none" rtlCol="0">
            <a:spAutoFit/>
          </a:bodyPr>
          <a:lstStyle/>
          <a:p>
            <a:r>
              <a:rPr kumimoji="1" lang="ja-JP" altLang="en-US" sz="2400"/>
              <a:t>ただし</a:t>
            </a:r>
          </a:p>
        </p:txBody>
      </p:sp>
    </p:spTree>
    <p:extLst>
      <p:ext uri="{BB962C8B-B14F-4D97-AF65-F5344CB8AC3E}">
        <p14:creationId xmlns:p14="http://schemas.microsoft.com/office/powerpoint/2010/main" val="31106102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B3727D2-8601-9D16-4A74-F867962AF51F}"/>
              </a:ext>
            </a:extLst>
          </p:cNvPr>
          <p:cNvSpPr>
            <a:spLocks noGrp="1"/>
          </p:cNvSpPr>
          <p:nvPr>
            <p:ph type="body" sz="quarter" idx="10"/>
          </p:nvPr>
        </p:nvSpPr>
        <p:spPr/>
        <p:txBody>
          <a:bodyPr/>
          <a:lstStyle/>
          <a:p>
            <a:r>
              <a:rPr kumimoji="1" lang="ja-JP" altLang="en-US"/>
              <a:t>確率の時間発展と定常状態</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1F69602-ECF6-245F-1105-BD4061F23E1B}"/>
                  </a:ext>
                </a:extLst>
              </p:cNvPr>
              <p:cNvSpPr txBox="1"/>
              <p:nvPr/>
            </p:nvSpPr>
            <p:spPr>
              <a:xfrm>
                <a:off x="2087859" y="3231091"/>
                <a:ext cx="4106509" cy="923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2"/>
                                    <m:mcJc m:val="center"/>
                                  </m:mcPr>
                                </m:mc>
                              </m:mcs>
                              <m:ctrlPr>
                                <a:rPr kumimoji="1" lang="en-US" altLang="ja-JP" sz="3600" b="0" i="1" smtClean="0">
                                  <a:latin typeface="Cambria Math" panose="02040503050406030204" pitchFamily="18" charset="0"/>
                                </a:rPr>
                              </m:ctrlPr>
                            </m:mPr>
                            <m:mr>
                              <m:e>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𝜀</m:t>
                                </m:r>
                              </m:e>
                            </m:mr>
                            <m:mr>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𝜀</m:t>
                                </m:r>
                              </m:e>
                            </m:mr>
                          </m:m>
                        </m:e>
                      </m:d>
                    </m:oMath>
                  </m:oMathPara>
                </a14:m>
                <a:endParaRPr kumimoji="1" lang="ja-JP" altLang="en-US" sz="3600" dirty="0"/>
              </a:p>
            </p:txBody>
          </p:sp>
        </mc:Choice>
        <mc:Fallback xmlns="">
          <p:sp>
            <p:nvSpPr>
              <p:cNvPr id="3" name="テキスト ボックス 2">
                <a:extLst>
                  <a:ext uri="{FF2B5EF4-FFF2-40B4-BE49-F238E27FC236}">
                    <a16:creationId xmlns:a16="http://schemas.microsoft.com/office/drawing/2014/main" id="{A1F69602-ECF6-245F-1105-BD4061F23E1B}"/>
                  </a:ext>
                </a:extLst>
              </p:cNvPr>
              <p:cNvSpPr txBox="1">
                <a:spLocks noRot="1" noChangeAspect="1" noMove="1" noResize="1" noEditPoints="1" noAdjustHandles="1" noChangeArrowheads="1" noChangeShapeType="1" noTextEdit="1"/>
              </p:cNvSpPr>
              <p:nvPr/>
            </p:nvSpPr>
            <p:spPr>
              <a:xfrm>
                <a:off x="2087859" y="3231091"/>
                <a:ext cx="4106509" cy="923779"/>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04CC243C-6CDB-4850-2CA5-7C60B6F3DC8B}"/>
              </a:ext>
            </a:extLst>
          </p:cNvPr>
          <p:cNvSpPr txBox="1"/>
          <p:nvPr/>
        </p:nvSpPr>
        <p:spPr>
          <a:xfrm>
            <a:off x="387395" y="2355575"/>
            <a:ext cx="5570756" cy="707886"/>
          </a:xfrm>
          <a:prstGeom prst="rect">
            <a:avLst/>
          </a:prstGeom>
          <a:noFill/>
        </p:spPr>
        <p:txBody>
          <a:bodyPr wrap="none" rtlCol="0">
            <a:spAutoFit/>
          </a:bodyPr>
          <a:lstStyle/>
          <a:p>
            <a:r>
              <a:rPr lang="ja-JP" altLang="en-US" sz="2000" dirty="0"/>
              <a:t>マルコフ行列の最大固有値は</a:t>
            </a:r>
            <a:r>
              <a:rPr lang="en-US" altLang="ja-JP" sz="2000" dirty="0"/>
              <a:t>1</a:t>
            </a:r>
          </a:p>
          <a:p>
            <a:r>
              <a:rPr kumimoji="1" lang="ja-JP" altLang="en-US" sz="2000" dirty="0"/>
              <a:t>最大固有値に対応する固有ベクトルが定常状態</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A2BD368-2BBC-B1AA-B555-38205591DF9D}"/>
                  </a:ext>
                </a:extLst>
              </p:cNvPr>
              <p:cNvSpPr txBox="1"/>
              <p:nvPr/>
            </p:nvSpPr>
            <p:spPr>
              <a:xfrm>
                <a:off x="3092513" y="1546285"/>
                <a:ext cx="2777683"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𝑝</m:t>
                              </m:r>
                            </m:e>
                          </m:acc>
                        </m:e>
                        <m:sub>
                          <m:r>
                            <a:rPr kumimoji="1" lang="en-US" altLang="ja-JP" sz="4400" b="0" i="1" smtClean="0">
                              <a:latin typeface="Cambria Math" panose="02040503050406030204" pitchFamily="18" charset="0"/>
                            </a:rPr>
                            <m:t>∞</m:t>
                          </m:r>
                        </m:sub>
                      </m:sSub>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r>
                            <a:rPr lang="en-US" altLang="ja-JP" sz="4400" b="0" i="1" smtClean="0">
                              <a:latin typeface="Cambria Math" panose="02040503050406030204" pitchFamily="18" charset="0"/>
                            </a:rPr>
                            <m:t>𝑀</m:t>
                          </m:r>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𝑝</m:t>
                              </m:r>
                            </m:e>
                          </m:acc>
                        </m:e>
                        <m:sub>
                          <m:r>
                            <a:rPr lang="en-US" altLang="ja-JP" sz="4400" b="0" i="1" smtClean="0">
                              <a:latin typeface="Cambria Math" panose="02040503050406030204" pitchFamily="18" charset="0"/>
                            </a:rPr>
                            <m:t>∞</m:t>
                          </m:r>
                        </m:sub>
                      </m:sSub>
                    </m:oMath>
                  </m:oMathPara>
                </a14:m>
                <a:endParaRPr kumimoji="1" lang="ja-JP" altLang="en-US" sz="4400" dirty="0"/>
              </a:p>
            </p:txBody>
          </p:sp>
        </mc:Choice>
        <mc:Fallback xmlns="">
          <p:sp>
            <p:nvSpPr>
              <p:cNvPr id="5" name="テキスト ボックス 4">
                <a:extLst>
                  <a:ext uri="{FF2B5EF4-FFF2-40B4-BE49-F238E27FC236}">
                    <a16:creationId xmlns:a16="http://schemas.microsoft.com/office/drawing/2014/main" id="{2A2BD368-2BBC-B1AA-B555-38205591DF9D}"/>
                  </a:ext>
                </a:extLst>
              </p:cNvPr>
              <p:cNvSpPr txBox="1">
                <a:spLocks noRot="1" noChangeAspect="1" noMove="1" noResize="1" noEditPoints="1" noAdjustHandles="1" noChangeArrowheads="1" noChangeShapeType="1" noTextEdit="1"/>
              </p:cNvSpPr>
              <p:nvPr/>
            </p:nvSpPr>
            <p:spPr>
              <a:xfrm>
                <a:off x="3092513" y="1546285"/>
                <a:ext cx="2777683" cy="67710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082318B-58D8-F96A-3A0A-19ACA440FC2F}"/>
                  </a:ext>
                </a:extLst>
              </p:cNvPr>
              <p:cNvSpPr txBox="1"/>
              <p:nvPr/>
            </p:nvSpPr>
            <p:spPr>
              <a:xfrm>
                <a:off x="340395" y="1007747"/>
                <a:ext cx="6694974" cy="400110"/>
              </a:xfrm>
              <a:prstGeom prst="rect">
                <a:avLst/>
              </a:prstGeom>
              <a:noFill/>
            </p:spPr>
            <p:txBody>
              <a:bodyPr wrap="none" rtlCol="0">
                <a:spAutoFit/>
              </a:bodyPr>
              <a:lstStyle/>
              <a:p>
                <a:r>
                  <a:rPr kumimoji="1" lang="ja-JP" altLang="en-US" sz="2000" b="0"/>
                  <a:t>もし</a:t>
                </a:r>
                <a14:m>
                  <m:oMath xmlns:m="http://schemas.openxmlformats.org/officeDocument/2006/math">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𝑝</m:t>
                            </m:r>
                          </m:e>
                        </m:acc>
                      </m:e>
                      <m:sub>
                        <m:r>
                          <a:rPr kumimoji="1" lang="en-US" altLang="ja-JP" sz="2000" b="0" i="1" smtClean="0">
                            <a:latin typeface="Cambria Math" panose="02040503050406030204" pitchFamily="18" charset="0"/>
                          </a:rPr>
                          <m:t>∞</m:t>
                        </m:r>
                      </m:sub>
                    </m:sSub>
                  </m:oMath>
                </a14:m>
                <a:r>
                  <a:rPr kumimoji="1" lang="ja-JP" altLang="en-US" sz="2000"/>
                  <a:t>が定常状態なら、</a:t>
                </a:r>
                <a:r>
                  <a:rPr lang="en-US" altLang="ja-JP" sz="2000" dirty="0"/>
                  <a:t> </a:t>
                </a:r>
                <a14:m>
                  <m:oMath xmlns:m="http://schemas.openxmlformats.org/officeDocument/2006/math">
                    <m:r>
                      <a:rPr lang="en-US" altLang="ja-JP" sz="2000" b="0" i="1" smtClean="0">
                        <a:latin typeface="Cambria Math" panose="02040503050406030204" pitchFamily="18" charset="0"/>
                      </a:rPr>
                      <m:t>𝑀</m:t>
                    </m:r>
                  </m:oMath>
                </a14:m>
                <a:r>
                  <a:rPr kumimoji="1" lang="ja-JP" altLang="en-US" sz="2000"/>
                  <a:t>をかけても状態がかわらない</a:t>
                </a:r>
              </a:p>
            </p:txBody>
          </p:sp>
        </mc:Choice>
        <mc:Fallback xmlns="">
          <p:sp>
            <p:nvSpPr>
              <p:cNvPr id="6" name="テキスト ボックス 5">
                <a:extLst>
                  <a:ext uri="{FF2B5EF4-FFF2-40B4-BE49-F238E27FC236}">
                    <a16:creationId xmlns:a16="http://schemas.microsoft.com/office/drawing/2014/main" id="{1082318B-58D8-F96A-3A0A-19ACA440FC2F}"/>
                  </a:ext>
                </a:extLst>
              </p:cNvPr>
              <p:cNvSpPr txBox="1">
                <a:spLocks noRot="1" noChangeAspect="1" noMove="1" noResize="1" noEditPoints="1" noAdjustHandles="1" noChangeArrowheads="1" noChangeShapeType="1" noTextEdit="1"/>
              </p:cNvSpPr>
              <p:nvPr/>
            </p:nvSpPr>
            <p:spPr>
              <a:xfrm>
                <a:off x="340395" y="1007747"/>
                <a:ext cx="6694974" cy="400110"/>
              </a:xfrm>
              <a:prstGeom prst="rect">
                <a:avLst/>
              </a:prstGeom>
              <a:blipFill>
                <a:blip r:embed="rId4"/>
                <a:stretch>
                  <a:fillRect l="-1002" t="-15152" r="-182" b="-22727"/>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ED7A17AE-3F35-4D97-6D76-4644B15AEB9F}"/>
              </a:ext>
            </a:extLst>
          </p:cNvPr>
          <p:cNvSpPr txBox="1"/>
          <p:nvPr/>
        </p:nvSpPr>
        <p:spPr>
          <a:xfrm>
            <a:off x="387395" y="4280512"/>
            <a:ext cx="3262432" cy="400110"/>
          </a:xfrm>
          <a:prstGeom prst="rect">
            <a:avLst/>
          </a:prstGeom>
          <a:noFill/>
        </p:spPr>
        <p:txBody>
          <a:bodyPr wrap="none" rtlCol="0">
            <a:spAutoFit/>
          </a:bodyPr>
          <a:lstStyle/>
          <a:p>
            <a:r>
              <a:rPr kumimoji="1" lang="ja-JP" altLang="en-US" sz="2000"/>
              <a:t>に対応する固有ベクトルは</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042FD66-0061-699B-7E02-979D03B58100}"/>
                  </a:ext>
                </a:extLst>
              </p:cNvPr>
              <p:cNvSpPr txBox="1"/>
              <p:nvPr/>
            </p:nvSpPr>
            <p:spPr>
              <a:xfrm>
                <a:off x="2555776" y="4551527"/>
                <a:ext cx="2664296" cy="10291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m:t>
                          </m:r>
                        </m:sub>
                      </m:sSub>
                      <m:r>
                        <a:rPr kumimoji="1" lang="en-US" altLang="ja-JP" sz="3200" b="0" i="1" smtClean="0">
                          <a:latin typeface="Cambria Math" panose="02040503050406030204" pitchFamily="18" charset="0"/>
                        </a:rPr>
                        <m:t>=</m:t>
                      </m:r>
                      <m:d>
                        <m:dPr>
                          <m:ctrlPr>
                            <a:rPr kumimoji="1" lang="en-US" altLang="ja-JP" sz="3200" b="0" i="1" smtClean="0">
                              <a:latin typeface="Cambria Math" panose="02040503050406030204" pitchFamily="18" charset="0"/>
                            </a:rPr>
                          </m:ctrlPr>
                        </m:dPr>
                        <m:e>
                          <m:m>
                            <m:mPr>
                              <m:mcs>
                                <m:mc>
                                  <m:mcPr>
                                    <m:count m:val="1"/>
                                    <m:mcJc m:val="center"/>
                                  </m:mcPr>
                                </m:mc>
                              </m:mcs>
                              <m:ctrlPr>
                                <a:rPr lang="en-US" altLang="ja-JP" sz="3200" i="1">
                                  <a:latin typeface="Cambria Math" panose="02040503050406030204" pitchFamily="18" charset="0"/>
                                </a:rPr>
                              </m:ctrlPr>
                            </m:mPr>
                            <m:mr>
                              <m:e>
                                <m:r>
                                  <m:rPr>
                                    <m:brk m:alnAt="7"/>
                                  </m:rP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/2</m:t>
                                </m:r>
                              </m:e>
                            </m:mr>
                            <m:mr>
                              <m:e>
                                <m:r>
                                  <a:rPr lang="en-US" altLang="ja-JP" sz="3200" b="0" i="1" smtClean="0">
                                    <a:latin typeface="Cambria Math" panose="02040503050406030204" pitchFamily="18" charset="0"/>
                                  </a:rPr>
                                  <m:t>1/2</m:t>
                                </m:r>
                              </m:e>
                            </m:mr>
                          </m:m>
                        </m:e>
                      </m:d>
                    </m:oMath>
                  </m:oMathPara>
                </a14:m>
                <a:endParaRPr lang="ja-JP" altLang="en-US" sz="3200"/>
              </a:p>
            </p:txBody>
          </p:sp>
        </mc:Choice>
        <mc:Fallback xmlns="">
          <p:sp>
            <p:nvSpPr>
              <p:cNvPr id="8" name="テキスト ボックス 7">
                <a:extLst>
                  <a:ext uri="{FF2B5EF4-FFF2-40B4-BE49-F238E27FC236}">
                    <a16:creationId xmlns:a16="http://schemas.microsoft.com/office/drawing/2014/main" id="{4042FD66-0061-699B-7E02-979D03B58100}"/>
                  </a:ext>
                </a:extLst>
              </p:cNvPr>
              <p:cNvSpPr txBox="1">
                <a:spLocks noRot="1" noChangeAspect="1" noMove="1" noResize="1" noEditPoints="1" noAdjustHandles="1" noChangeArrowheads="1" noChangeShapeType="1" noTextEdit="1"/>
              </p:cNvSpPr>
              <p:nvPr/>
            </p:nvSpPr>
            <p:spPr>
              <a:xfrm>
                <a:off x="2555776" y="4551527"/>
                <a:ext cx="2664296" cy="1029193"/>
              </a:xfrm>
              <a:prstGeom prst="rect">
                <a:avLst/>
              </a:prstGeom>
              <a:blipFill>
                <a:blip r:embed="rId5"/>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A1450454-49F9-8F8D-0F86-B5BB5EFD3CA9}"/>
              </a:ext>
            </a:extLst>
          </p:cNvPr>
          <p:cNvSpPr txBox="1"/>
          <p:nvPr/>
        </p:nvSpPr>
        <p:spPr>
          <a:xfrm>
            <a:off x="827584" y="5949280"/>
            <a:ext cx="4687502" cy="400110"/>
          </a:xfrm>
          <a:prstGeom prst="rect">
            <a:avLst/>
          </a:prstGeom>
          <a:noFill/>
        </p:spPr>
        <p:txBody>
          <a:bodyPr wrap="none" rtlCol="0">
            <a:spAutoFit/>
          </a:bodyPr>
          <a:lstStyle/>
          <a:p>
            <a:r>
              <a:rPr lang="ja-JP" altLang="en-US" sz="2000" dirty="0"/>
              <a:t>定常状態は</a:t>
            </a:r>
            <a:r>
              <a:rPr kumimoji="1" lang="en-US" altLang="ja-JP" sz="2000" dirty="0"/>
              <a:t>2</a:t>
            </a:r>
            <a:r>
              <a:rPr kumimoji="1" lang="ja-JP" altLang="en-US" sz="2000" dirty="0"/>
              <a:t>つの状態が等確率で現れる</a:t>
            </a:r>
          </a:p>
        </p:txBody>
      </p:sp>
      <p:grpSp>
        <p:nvGrpSpPr>
          <p:cNvPr id="10" name="グループ化 9">
            <a:extLst>
              <a:ext uri="{FF2B5EF4-FFF2-40B4-BE49-F238E27FC236}">
                <a16:creationId xmlns:a16="http://schemas.microsoft.com/office/drawing/2014/main" id="{B28C4A19-777F-5EE6-A8D2-921A11DB0633}"/>
              </a:ext>
            </a:extLst>
          </p:cNvPr>
          <p:cNvGrpSpPr/>
          <p:nvPr/>
        </p:nvGrpSpPr>
        <p:grpSpPr>
          <a:xfrm>
            <a:off x="5875235" y="5883119"/>
            <a:ext cx="422905" cy="573478"/>
            <a:chOff x="1180706" y="1772816"/>
            <a:chExt cx="1663102" cy="2255240"/>
          </a:xfrm>
        </p:grpSpPr>
        <p:cxnSp>
          <p:nvCxnSpPr>
            <p:cNvPr id="11" name="直線コネクタ 10">
              <a:extLst>
                <a:ext uri="{FF2B5EF4-FFF2-40B4-BE49-F238E27FC236}">
                  <a16:creationId xmlns:a16="http://schemas.microsoft.com/office/drawing/2014/main" id="{1746A050-68E1-3B80-46CF-496711C3612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217D088-8085-E658-BEF2-2C24641BBEE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774481C-5733-CAAF-13BE-2F581BDCF23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9C8C1A50-BCDD-1E22-5574-8BD5C72E5A7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703836F-E42D-DA00-21E0-B5E07138A12D}"/>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2EDB6F15-5A2A-8343-B6D5-2481EFDD37FE}"/>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1C807CA-5896-1328-0004-7E27E158411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 name="グループ化 17">
            <a:extLst>
              <a:ext uri="{FF2B5EF4-FFF2-40B4-BE49-F238E27FC236}">
                <a16:creationId xmlns:a16="http://schemas.microsoft.com/office/drawing/2014/main" id="{BC0E622F-1DC1-627B-11E0-02DFC5AC73FB}"/>
              </a:ext>
            </a:extLst>
          </p:cNvPr>
          <p:cNvGrpSpPr/>
          <p:nvPr/>
        </p:nvGrpSpPr>
        <p:grpSpPr>
          <a:xfrm>
            <a:off x="7173431" y="5877272"/>
            <a:ext cx="422905" cy="573478"/>
            <a:chOff x="605150" y="3398192"/>
            <a:chExt cx="1008928" cy="1368152"/>
          </a:xfrm>
        </p:grpSpPr>
        <p:grpSp>
          <p:nvGrpSpPr>
            <p:cNvPr id="19" name="グループ化 18">
              <a:extLst>
                <a:ext uri="{FF2B5EF4-FFF2-40B4-BE49-F238E27FC236}">
                  <a16:creationId xmlns:a16="http://schemas.microsoft.com/office/drawing/2014/main" id="{9D3D5C42-356D-31CE-3514-8F9C998AA7CC}"/>
                </a:ext>
              </a:extLst>
            </p:cNvPr>
            <p:cNvGrpSpPr/>
            <p:nvPr/>
          </p:nvGrpSpPr>
          <p:grpSpPr>
            <a:xfrm>
              <a:off x="605150" y="3398192"/>
              <a:ext cx="1008928" cy="1368152"/>
              <a:chOff x="1180706" y="1772816"/>
              <a:chExt cx="1663102" cy="2255240"/>
            </a:xfrm>
          </p:grpSpPr>
          <p:cxnSp>
            <p:nvCxnSpPr>
              <p:cNvPr id="21" name="直線コネクタ 20">
                <a:extLst>
                  <a:ext uri="{FF2B5EF4-FFF2-40B4-BE49-F238E27FC236}">
                    <a16:creationId xmlns:a16="http://schemas.microsoft.com/office/drawing/2014/main" id="{CA989CCE-3650-BB7A-9A57-C0369A93724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0B6073-86AC-4124-74CB-9E5A612DC6EB}"/>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9102BB0-C2F4-8380-F8E0-BF71EECA8A5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5A905016-A35F-EA99-2F09-5CEC96C8935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2C32DD3-D87A-2551-1FA6-45954C45270D}"/>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2F45F007-C1ED-6CAE-9ECC-20024FC33D3A}"/>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762E855B-09CD-AF3E-E157-5A9E60E57AE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円/楕円 28">
              <a:extLst>
                <a:ext uri="{FF2B5EF4-FFF2-40B4-BE49-F238E27FC236}">
                  <a16:creationId xmlns:a16="http://schemas.microsoft.com/office/drawing/2014/main" id="{1AD55194-2A0F-01E8-6288-80A36B3F2ABF}"/>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8" name="テキスト ボックス 27">
            <a:extLst>
              <a:ext uri="{FF2B5EF4-FFF2-40B4-BE49-F238E27FC236}">
                <a16:creationId xmlns:a16="http://schemas.microsoft.com/office/drawing/2014/main" id="{EAD0C614-EBE6-9E52-572E-44D2397FF697}"/>
              </a:ext>
            </a:extLst>
          </p:cNvPr>
          <p:cNvSpPr txBox="1"/>
          <p:nvPr/>
        </p:nvSpPr>
        <p:spPr>
          <a:xfrm>
            <a:off x="6607662" y="5993495"/>
            <a:ext cx="319318" cy="369332"/>
          </a:xfrm>
          <a:prstGeom prst="rect">
            <a:avLst/>
          </a:prstGeom>
          <a:noFill/>
        </p:spPr>
        <p:txBody>
          <a:bodyPr wrap="none" rtlCol="0">
            <a:spAutoFit/>
          </a:bodyPr>
          <a:lstStyle/>
          <a:p>
            <a:r>
              <a:rPr kumimoji="1" lang="en-US" altLang="ja-JP" dirty="0"/>
              <a:t>=</a:t>
            </a:r>
            <a:endParaRPr kumimoji="1" lang="ja-JP" altLang="en-US"/>
          </a:p>
        </p:txBody>
      </p:sp>
      <p:sp>
        <p:nvSpPr>
          <p:cNvPr id="29" name="矢印: 右 28">
            <a:extLst>
              <a:ext uri="{FF2B5EF4-FFF2-40B4-BE49-F238E27FC236}">
                <a16:creationId xmlns:a16="http://schemas.microsoft.com/office/drawing/2014/main" id="{BD6B33B3-C66A-8360-F1CF-98B471FAD80D}"/>
              </a:ext>
            </a:extLst>
          </p:cNvPr>
          <p:cNvSpPr/>
          <p:nvPr/>
        </p:nvSpPr>
        <p:spPr>
          <a:xfrm>
            <a:off x="251520" y="6021288"/>
            <a:ext cx="432048"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28647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1C5E335-8AFE-2D82-2447-EDE724C99393}"/>
              </a:ext>
            </a:extLst>
          </p:cNvPr>
          <p:cNvSpPr>
            <a:spLocks noGrp="1"/>
          </p:cNvSpPr>
          <p:nvPr>
            <p:ph type="body" sz="quarter" idx="10"/>
          </p:nvPr>
        </p:nvSpPr>
        <p:spPr/>
        <p:txBody>
          <a:bodyPr/>
          <a:lstStyle/>
          <a:p>
            <a:r>
              <a:rPr kumimoji="1" lang="ja-JP" altLang="en-US"/>
              <a:t>玉が</a:t>
            </a:r>
            <a:r>
              <a:rPr kumimoji="1" lang="en-US" altLang="ja-JP"/>
              <a:t>2</a:t>
            </a:r>
            <a:r>
              <a:rPr kumimoji="1" lang="ja-JP" altLang="en-US"/>
              <a:t>個の場合</a:t>
            </a:r>
          </a:p>
          <a:p>
            <a:endParaRPr kumimoji="1" lang="ja-JP" altLang="en-US"/>
          </a:p>
        </p:txBody>
      </p:sp>
      <p:grpSp>
        <p:nvGrpSpPr>
          <p:cNvPr id="3" name="グループ化 2">
            <a:extLst>
              <a:ext uri="{FF2B5EF4-FFF2-40B4-BE49-F238E27FC236}">
                <a16:creationId xmlns:a16="http://schemas.microsoft.com/office/drawing/2014/main" id="{D024DE7B-8E87-CDD4-ED97-56C71C0CB26C}"/>
              </a:ext>
            </a:extLst>
          </p:cNvPr>
          <p:cNvGrpSpPr/>
          <p:nvPr/>
        </p:nvGrpSpPr>
        <p:grpSpPr>
          <a:xfrm>
            <a:off x="645543" y="1412194"/>
            <a:ext cx="685178" cy="929133"/>
            <a:chOff x="1180706" y="1772816"/>
            <a:chExt cx="1663102" cy="2255240"/>
          </a:xfrm>
        </p:grpSpPr>
        <p:cxnSp>
          <p:nvCxnSpPr>
            <p:cNvPr id="4" name="直線コネクタ 3">
              <a:extLst>
                <a:ext uri="{FF2B5EF4-FFF2-40B4-BE49-F238E27FC236}">
                  <a16:creationId xmlns:a16="http://schemas.microsoft.com/office/drawing/2014/main" id="{02FDE949-8C7A-7E3A-685A-D36C3CF4F4F6}"/>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B28D1796-4FB1-4AE1-05E4-908B9261F2A9}"/>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9B5B1980-53ED-C560-70DE-E0DAB068E26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DEC75A3-85F7-27AB-5218-09137201627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0429C34D-D1C5-8D1A-0C82-F8E91E49002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1F57A599-B22F-01A1-97EB-FB12445CE7E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7429403-1535-400C-5D38-FCA639ACE91F}"/>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46CBE3B2-AA3D-B736-9ABF-51F0E3C31639}"/>
              </a:ext>
            </a:extLst>
          </p:cNvPr>
          <p:cNvGrpSpPr/>
          <p:nvPr/>
        </p:nvGrpSpPr>
        <p:grpSpPr>
          <a:xfrm>
            <a:off x="642693" y="2802343"/>
            <a:ext cx="685178" cy="929133"/>
            <a:chOff x="605150" y="3398192"/>
            <a:chExt cx="1008928" cy="1368152"/>
          </a:xfrm>
        </p:grpSpPr>
        <p:grpSp>
          <p:nvGrpSpPr>
            <p:cNvPr id="12" name="グループ化 11">
              <a:extLst>
                <a:ext uri="{FF2B5EF4-FFF2-40B4-BE49-F238E27FC236}">
                  <a16:creationId xmlns:a16="http://schemas.microsoft.com/office/drawing/2014/main" id="{1D745F3C-8B44-FF17-ECF9-8BBB4A35F12D}"/>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EE2BB984-5FA1-2C27-65E3-75B0F41DA985}"/>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C44E93F-0FF9-0BD0-0C23-3C0510BA380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74B700D-65D6-F374-1C68-FE79C40C8AC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4BF8389F-DD47-A6F6-0A66-ABA47AA2EBEA}"/>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AE81AABD-BF43-5491-5C2C-A388E589C91C}"/>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F8DF3A2-3E82-1893-81EC-D391F7B23B0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75FAA8A-29C0-5B2C-DBA8-2E33A975AF1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2">
              <a:extLst>
                <a:ext uri="{FF2B5EF4-FFF2-40B4-BE49-F238E27FC236}">
                  <a16:creationId xmlns:a16="http://schemas.microsoft.com/office/drawing/2014/main" id="{0CF5AE30-6CDE-A505-C189-016B5C0253AC}"/>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1" name="テキスト ボックス 20">
            <a:extLst>
              <a:ext uri="{FF2B5EF4-FFF2-40B4-BE49-F238E27FC236}">
                <a16:creationId xmlns:a16="http://schemas.microsoft.com/office/drawing/2014/main" id="{C470A173-73E7-DB36-5C2E-A554487434E4}"/>
              </a:ext>
            </a:extLst>
          </p:cNvPr>
          <p:cNvSpPr txBox="1"/>
          <p:nvPr/>
        </p:nvSpPr>
        <p:spPr>
          <a:xfrm>
            <a:off x="2572120" y="1648719"/>
            <a:ext cx="4592924" cy="523220"/>
          </a:xfrm>
          <a:prstGeom prst="rect">
            <a:avLst/>
          </a:prstGeom>
          <a:noFill/>
        </p:spPr>
        <p:txBody>
          <a:bodyPr wrap="none" rtlCol="0">
            <a:spAutoFit/>
          </a:bodyPr>
          <a:lstStyle/>
          <a:p>
            <a:r>
              <a:rPr kumimoji="1" lang="en-US" altLang="ja-JP" sz="2800" dirty="0"/>
              <a:t>t</a:t>
            </a:r>
            <a:r>
              <a:rPr kumimoji="1" lang="ja-JP" altLang="en-US" sz="2800"/>
              <a:t>ステップ目に玉がない確率</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95A65AA8-CA13-7057-E4C1-31FBF9ABB486}"/>
                  </a:ext>
                </a:extLst>
              </p:cNvPr>
              <p:cNvSpPr txBox="1"/>
              <p:nvPr/>
            </p:nvSpPr>
            <p:spPr>
              <a:xfrm>
                <a:off x="1640521" y="1486360"/>
                <a:ext cx="727956" cy="723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𝜙</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22" name="テキスト ボックス 21">
                <a:extLst>
                  <a:ext uri="{FF2B5EF4-FFF2-40B4-BE49-F238E27FC236}">
                    <a16:creationId xmlns:a16="http://schemas.microsoft.com/office/drawing/2014/main" id="{95A65AA8-CA13-7057-E4C1-31FBF9ABB486}"/>
                  </a:ext>
                </a:extLst>
              </p:cNvPr>
              <p:cNvSpPr txBox="1">
                <a:spLocks noRot="1" noChangeAspect="1" noMove="1" noResize="1" noEditPoints="1" noAdjustHandles="1" noChangeArrowheads="1" noChangeShapeType="1" noTextEdit="1"/>
              </p:cNvSpPr>
              <p:nvPr/>
            </p:nvSpPr>
            <p:spPr>
              <a:xfrm>
                <a:off x="1640521" y="1486360"/>
                <a:ext cx="727956" cy="72346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CA4708F8-D701-D940-D453-1BCA031460FE}"/>
                  </a:ext>
                </a:extLst>
              </p:cNvPr>
              <p:cNvSpPr txBox="1"/>
              <p:nvPr/>
            </p:nvSpPr>
            <p:spPr>
              <a:xfrm>
                <a:off x="1640521" y="2945942"/>
                <a:ext cx="637547" cy="618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23" name="テキスト ボックス 22">
                <a:extLst>
                  <a:ext uri="{FF2B5EF4-FFF2-40B4-BE49-F238E27FC236}">
                    <a16:creationId xmlns:a16="http://schemas.microsoft.com/office/drawing/2014/main" id="{CA4708F8-D701-D940-D453-1BCA031460FE}"/>
                  </a:ext>
                </a:extLst>
              </p:cNvPr>
              <p:cNvSpPr txBox="1">
                <a:spLocks noRot="1" noChangeAspect="1" noMove="1" noResize="1" noEditPoints="1" noAdjustHandles="1" noChangeArrowheads="1" noChangeShapeType="1" noTextEdit="1"/>
              </p:cNvSpPr>
              <p:nvPr/>
            </p:nvSpPr>
            <p:spPr>
              <a:xfrm>
                <a:off x="1640521" y="2945942"/>
                <a:ext cx="637547" cy="618374"/>
              </a:xfrm>
              <a:prstGeom prst="rect">
                <a:avLst/>
              </a:prstGeom>
              <a:blipFill>
                <a:blip r:embed="rId3"/>
                <a:stretch>
                  <a:fillRect/>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279D61AC-6073-5B0C-D3AC-2F430C1EC89A}"/>
              </a:ext>
            </a:extLst>
          </p:cNvPr>
          <p:cNvSpPr txBox="1"/>
          <p:nvPr/>
        </p:nvSpPr>
        <p:spPr>
          <a:xfrm>
            <a:off x="2609620" y="2993519"/>
            <a:ext cx="4793300" cy="523220"/>
          </a:xfrm>
          <a:prstGeom prst="rect">
            <a:avLst/>
          </a:prstGeom>
          <a:noFill/>
        </p:spPr>
        <p:txBody>
          <a:bodyPr wrap="none" rtlCol="0">
            <a:spAutoFit/>
          </a:bodyPr>
          <a:lstStyle/>
          <a:p>
            <a:r>
              <a:rPr kumimoji="1" lang="en-US" altLang="ja-JP" sz="2800" dirty="0"/>
              <a:t>t</a:t>
            </a:r>
            <a:r>
              <a:rPr kumimoji="1" lang="ja-JP" altLang="en-US" sz="2800"/>
              <a:t>ステップ目に玉</a:t>
            </a:r>
            <a:r>
              <a:rPr kumimoji="1" lang="en-US" altLang="ja-JP" sz="2800" dirty="0"/>
              <a:t>1</a:t>
            </a:r>
            <a:r>
              <a:rPr kumimoji="1" lang="ja-JP" altLang="en-US" sz="2800"/>
              <a:t>がある確率</a:t>
            </a:r>
          </a:p>
        </p:txBody>
      </p:sp>
      <p:grpSp>
        <p:nvGrpSpPr>
          <p:cNvPr id="25" name="グループ化 24">
            <a:extLst>
              <a:ext uri="{FF2B5EF4-FFF2-40B4-BE49-F238E27FC236}">
                <a16:creationId xmlns:a16="http://schemas.microsoft.com/office/drawing/2014/main" id="{6313453C-2A81-669B-00A5-CBC566A9D7C8}"/>
              </a:ext>
            </a:extLst>
          </p:cNvPr>
          <p:cNvGrpSpPr/>
          <p:nvPr/>
        </p:nvGrpSpPr>
        <p:grpSpPr>
          <a:xfrm>
            <a:off x="639843" y="4137359"/>
            <a:ext cx="685178" cy="929133"/>
            <a:chOff x="605150" y="3398192"/>
            <a:chExt cx="1008928" cy="1368152"/>
          </a:xfrm>
        </p:grpSpPr>
        <p:grpSp>
          <p:nvGrpSpPr>
            <p:cNvPr id="26" name="グループ化 25">
              <a:extLst>
                <a:ext uri="{FF2B5EF4-FFF2-40B4-BE49-F238E27FC236}">
                  <a16:creationId xmlns:a16="http://schemas.microsoft.com/office/drawing/2014/main" id="{204E7894-8A71-8F60-4C41-2679CBE0460A}"/>
                </a:ext>
              </a:extLst>
            </p:cNvPr>
            <p:cNvGrpSpPr/>
            <p:nvPr/>
          </p:nvGrpSpPr>
          <p:grpSpPr>
            <a:xfrm>
              <a:off x="605150" y="3398192"/>
              <a:ext cx="1008928" cy="1368152"/>
              <a:chOff x="1180706" y="1772816"/>
              <a:chExt cx="1663102" cy="2255240"/>
            </a:xfrm>
          </p:grpSpPr>
          <p:cxnSp>
            <p:nvCxnSpPr>
              <p:cNvPr id="28" name="直線コネクタ 27">
                <a:extLst>
                  <a:ext uri="{FF2B5EF4-FFF2-40B4-BE49-F238E27FC236}">
                    <a16:creationId xmlns:a16="http://schemas.microsoft.com/office/drawing/2014/main" id="{2CD6BD96-A404-55C6-A9CD-2E705188DB6C}"/>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5A5CC979-4A7D-F06F-75A9-DAE4C4D9A13F}"/>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7B779CD-52E7-66DA-CFF9-BF3B3147987F}"/>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2EFFE96E-65D4-E3AD-E991-CBF48755D199}"/>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A1EB6580-D850-55FC-F7D8-7FA898207D4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981797B-771B-43C3-436A-B7A6D27F9DE8}"/>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E6E2D5FE-CA6A-1969-ADD6-86FAE2EB667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円/楕円 26">
              <a:extLst>
                <a:ext uri="{FF2B5EF4-FFF2-40B4-BE49-F238E27FC236}">
                  <a16:creationId xmlns:a16="http://schemas.microsoft.com/office/drawing/2014/main" id="{3DE0F4D3-58D6-776C-EEEB-8F0758A25B05}"/>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E71A46B7-AF3E-AC89-6B44-29182E28C6DA}"/>
                  </a:ext>
                </a:extLst>
              </p:cNvPr>
              <p:cNvSpPr txBox="1"/>
              <p:nvPr/>
            </p:nvSpPr>
            <p:spPr>
              <a:xfrm>
                <a:off x="1678426" y="4252853"/>
                <a:ext cx="649409" cy="619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2</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35" name="テキスト ボックス 34">
                <a:extLst>
                  <a:ext uri="{FF2B5EF4-FFF2-40B4-BE49-F238E27FC236}">
                    <a16:creationId xmlns:a16="http://schemas.microsoft.com/office/drawing/2014/main" id="{E71A46B7-AF3E-AC89-6B44-29182E28C6DA}"/>
                  </a:ext>
                </a:extLst>
              </p:cNvPr>
              <p:cNvSpPr txBox="1">
                <a:spLocks noRot="1" noChangeAspect="1" noMove="1" noResize="1" noEditPoints="1" noAdjustHandles="1" noChangeArrowheads="1" noChangeShapeType="1" noTextEdit="1"/>
              </p:cNvSpPr>
              <p:nvPr/>
            </p:nvSpPr>
            <p:spPr>
              <a:xfrm>
                <a:off x="1678426" y="4252853"/>
                <a:ext cx="649409" cy="619657"/>
              </a:xfrm>
              <a:prstGeom prst="rect">
                <a:avLst/>
              </a:prstGeom>
              <a:blipFill>
                <a:blip r:embed="rId4"/>
                <a:stretch>
                  <a:fillRect/>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63324B59-143F-8976-111D-37298A659B1A}"/>
              </a:ext>
            </a:extLst>
          </p:cNvPr>
          <p:cNvSpPr txBox="1"/>
          <p:nvPr/>
        </p:nvSpPr>
        <p:spPr>
          <a:xfrm>
            <a:off x="2647525" y="4300430"/>
            <a:ext cx="4793300" cy="523220"/>
          </a:xfrm>
          <a:prstGeom prst="rect">
            <a:avLst/>
          </a:prstGeom>
          <a:noFill/>
        </p:spPr>
        <p:txBody>
          <a:bodyPr wrap="none" rtlCol="0">
            <a:spAutoFit/>
          </a:bodyPr>
          <a:lstStyle/>
          <a:p>
            <a:r>
              <a:rPr kumimoji="1" lang="en-US" altLang="ja-JP" sz="2800" dirty="0"/>
              <a:t>t</a:t>
            </a:r>
            <a:r>
              <a:rPr kumimoji="1" lang="ja-JP" altLang="en-US" sz="2800"/>
              <a:t>ステップ目に玉</a:t>
            </a:r>
            <a:r>
              <a:rPr kumimoji="1" lang="en-US" altLang="ja-JP" sz="2800" dirty="0"/>
              <a:t>2</a:t>
            </a:r>
            <a:r>
              <a:rPr kumimoji="1" lang="ja-JP" altLang="en-US" sz="2800"/>
              <a:t>がある確率</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FCF2607-808A-F97F-5DE2-25FA176C433E}"/>
                  </a:ext>
                </a:extLst>
              </p:cNvPr>
              <p:cNvSpPr txBox="1"/>
              <p:nvPr/>
            </p:nvSpPr>
            <p:spPr>
              <a:xfrm>
                <a:off x="1680762" y="5568397"/>
                <a:ext cx="853952" cy="619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12</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37" name="テキスト ボックス 36">
                <a:extLst>
                  <a:ext uri="{FF2B5EF4-FFF2-40B4-BE49-F238E27FC236}">
                    <a16:creationId xmlns:a16="http://schemas.microsoft.com/office/drawing/2014/main" id="{0FCF2607-808A-F97F-5DE2-25FA176C433E}"/>
                  </a:ext>
                </a:extLst>
              </p:cNvPr>
              <p:cNvSpPr txBox="1">
                <a:spLocks noRot="1" noChangeAspect="1" noMove="1" noResize="1" noEditPoints="1" noAdjustHandles="1" noChangeArrowheads="1" noChangeShapeType="1" noTextEdit="1"/>
              </p:cNvSpPr>
              <p:nvPr/>
            </p:nvSpPr>
            <p:spPr>
              <a:xfrm>
                <a:off x="1680762" y="5568397"/>
                <a:ext cx="853952" cy="619657"/>
              </a:xfrm>
              <a:prstGeom prst="rect">
                <a:avLst/>
              </a:prstGeom>
              <a:blipFill>
                <a:blip r:embed="rId5"/>
                <a:stretch>
                  <a:fillRect/>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FA6B18FC-F79A-4715-1754-3C2717E06D0B}"/>
              </a:ext>
            </a:extLst>
          </p:cNvPr>
          <p:cNvSpPr txBox="1"/>
          <p:nvPr/>
        </p:nvSpPr>
        <p:spPr>
          <a:xfrm>
            <a:off x="2649861" y="5615974"/>
            <a:ext cx="5093061" cy="523220"/>
          </a:xfrm>
          <a:prstGeom prst="rect">
            <a:avLst/>
          </a:prstGeom>
          <a:noFill/>
        </p:spPr>
        <p:txBody>
          <a:bodyPr wrap="none" rtlCol="0">
            <a:spAutoFit/>
          </a:bodyPr>
          <a:lstStyle/>
          <a:p>
            <a:r>
              <a:rPr kumimoji="1" lang="en-US" altLang="ja-JP" sz="2800" dirty="0"/>
              <a:t>t</a:t>
            </a:r>
            <a:r>
              <a:rPr kumimoji="1" lang="ja-JP" altLang="en-US" sz="2800" dirty="0"/>
              <a:t>ステップ目に玉</a:t>
            </a:r>
            <a:r>
              <a:rPr kumimoji="1" lang="en-US" altLang="ja-JP" sz="2800" dirty="0"/>
              <a:t>1,2</a:t>
            </a:r>
            <a:r>
              <a:rPr kumimoji="1" lang="ja-JP" altLang="en-US" sz="2800" dirty="0"/>
              <a:t>がある確率</a:t>
            </a:r>
          </a:p>
        </p:txBody>
      </p:sp>
      <p:grpSp>
        <p:nvGrpSpPr>
          <p:cNvPr id="39" name="グループ化 38">
            <a:extLst>
              <a:ext uri="{FF2B5EF4-FFF2-40B4-BE49-F238E27FC236}">
                <a16:creationId xmlns:a16="http://schemas.microsoft.com/office/drawing/2014/main" id="{209480F4-15F9-7FF3-58E1-A009E77141DB}"/>
              </a:ext>
            </a:extLst>
          </p:cNvPr>
          <p:cNvGrpSpPr/>
          <p:nvPr/>
        </p:nvGrpSpPr>
        <p:grpSpPr>
          <a:xfrm>
            <a:off x="642179" y="5452903"/>
            <a:ext cx="685178" cy="929133"/>
            <a:chOff x="642179" y="5452903"/>
            <a:chExt cx="685178" cy="929133"/>
          </a:xfrm>
        </p:grpSpPr>
        <p:cxnSp>
          <p:nvCxnSpPr>
            <p:cNvPr id="40" name="直線コネクタ 39">
              <a:extLst>
                <a:ext uri="{FF2B5EF4-FFF2-40B4-BE49-F238E27FC236}">
                  <a16:creationId xmlns:a16="http://schemas.microsoft.com/office/drawing/2014/main" id="{0D933F56-4A8E-1067-7A3E-230A88EBE807}"/>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4B37D50-39EA-9877-7E57-55204C5D1C98}"/>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7BB6552-5D82-257E-BCA2-4AA134755BC7}"/>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7ED5359-6D25-D2F0-EB6D-75F63D5C1051}"/>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13919BB0-06D6-A200-E8F2-50FD28902420}"/>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74C72FB-BE78-58B8-5DE2-C991294D9B61}"/>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2DCFF18-0124-2C58-AC6D-711DA8EE5663}"/>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円/楕円 38">
              <a:extLst>
                <a:ext uri="{FF2B5EF4-FFF2-40B4-BE49-F238E27FC236}">
                  <a16:creationId xmlns:a16="http://schemas.microsoft.com/office/drawing/2014/main" id="{25317E49-CC49-DE6D-973C-FFD08B8768DF}"/>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48" name="円/楕円 48">
              <a:extLst>
                <a:ext uri="{FF2B5EF4-FFF2-40B4-BE49-F238E27FC236}">
                  <a16:creationId xmlns:a16="http://schemas.microsoft.com/office/drawing/2014/main" id="{9D63D7B7-8A5B-2440-8042-A12A7882EA52}"/>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grpSp>
    </p:spTree>
    <p:extLst>
      <p:ext uri="{BB962C8B-B14F-4D97-AF65-F5344CB8AC3E}">
        <p14:creationId xmlns:p14="http://schemas.microsoft.com/office/powerpoint/2010/main" val="1190165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F0499B6-C775-157A-3F6D-F13FAF84E040}"/>
              </a:ext>
            </a:extLst>
          </p:cNvPr>
          <p:cNvSpPr>
            <a:spLocks noGrp="1"/>
          </p:cNvSpPr>
          <p:nvPr>
            <p:ph type="body" sz="quarter" idx="10"/>
          </p:nvPr>
        </p:nvSpPr>
        <p:spPr/>
        <p:txBody>
          <a:bodyPr/>
          <a:lstStyle/>
          <a:p>
            <a:r>
              <a:rPr lang="ja-JP" altLang="en-US"/>
              <a:t>状態</a:t>
            </a:r>
            <a:r>
              <a:rPr kumimoji="1" lang="ja-JP" altLang="en-US"/>
              <a:t>遷移図</a:t>
            </a:r>
            <a:r>
              <a:rPr kumimoji="1" lang="en-US" altLang="ja-JP"/>
              <a:t>(N=2)</a:t>
            </a:r>
            <a:endParaRPr kumimoji="1" lang="ja-JP" altLang="en-US"/>
          </a:p>
        </p:txBody>
      </p:sp>
      <p:sp>
        <p:nvSpPr>
          <p:cNvPr id="3" name="円/楕円 2">
            <a:extLst>
              <a:ext uri="{FF2B5EF4-FFF2-40B4-BE49-F238E27FC236}">
                <a16:creationId xmlns:a16="http://schemas.microsoft.com/office/drawing/2014/main" id="{A3ABDB90-87B0-D67F-9FFD-EB0E0457871D}"/>
              </a:ext>
            </a:extLst>
          </p:cNvPr>
          <p:cNvSpPr/>
          <p:nvPr/>
        </p:nvSpPr>
        <p:spPr>
          <a:xfrm>
            <a:off x="3563888" y="1421685"/>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3">
            <a:extLst>
              <a:ext uri="{FF2B5EF4-FFF2-40B4-BE49-F238E27FC236}">
                <a16:creationId xmlns:a16="http://schemas.microsoft.com/office/drawing/2014/main" id="{79C2F622-C455-0A46-C2A1-71C2EFEE4799}"/>
              </a:ext>
            </a:extLst>
          </p:cNvPr>
          <p:cNvSpPr/>
          <p:nvPr/>
        </p:nvSpPr>
        <p:spPr>
          <a:xfrm>
            <a:off x="1403648" y="3295915"/>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a:extLst>
              <a:ext uri="{FF2B5EF4-FFF2-40B4-BE49-F238E27FC236}">
                <a16:creationId xmlns:a16="http://schemas.microsoft.com/office/drawing/2014/main" id="{B3C835F5-0E9C-9AB5-FD03-EFCD7FA210F2}"/>
              </a:ext>
            </a:extLst>
          </p:cNvPr>
          <p:cNvSpPr/>
          <p:nvPr/>
        </p:nvSpPr>
        <p:spPr>
          <a:xfrm>
            <a:off x="5796136" y="3295915"/>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D33F0BF9-9DEB-C19B-5F8D-A2F2518604F3}"/>
              </a:ext>
            </a:extLst>
          </p:cNvPr>
          <p:cNvSpPr/>
          <p:nvPr/>
        </p:nvSpPr>
        <p:spPr>
          <a:xfrm>
            <a:off x="3563888" y="5312139"/>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BADFF849-C211-B04C-A4E1-EC7BD9B721BC}"/>
              </a:ext>
            </a:extLst>
          </p:cNvPr>
          <p:cNvGrpSpPr/>
          <p:nvPr/>
        </p:nvGrpSpPr>
        <p:grpSpPr>
          <a:xfrm>
            <a:off x="3969927" y="1728730"/>
            <a:ext cx="556074" cy="754062"/>
            <a:chOff x="1180706" y="1772816"/>
            <a:chExt cx="1663102" cy="2255240"/>
          </a:xfrm>
        </p:grpSpPr>
        <p:cxnSp>
          <p:nvCxnSpPr>
            <p:cNvPr id="8" name="直線コネクタ 7">
              <a:extLst>
                <a:ext uri="{FF2B5EF4-FFF2-40B4-BE49-F238E27FC236}">
                  <a16:creationId xmlns:a16="http://schemas.microsoft.com/office/drawing/2014/main" id="{5CA0070F-D770-5DBE-15F9-58D2781C4376}"/>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DEDD045-D9DF-5A87-F501-B766D6D64C4F}"/>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3917F8B-E46E-D381-CDE0-20894C064A5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376956B9-E673-CDED-D4A1-2A036E63FE83}"/>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54A0A6B-756A-131C-3D73-C7C90DFEC8D2}"/>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6E72C1D-7649-607A-321B-C6A8A405BAB6}"/>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D1FB8FEF-E9BA-91A3-55A0-DD2D891B048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グループ化 14">
            <a:extLst>
              <a:ext uri="{FF2B5EF4-FFF2-40B4-BE49-F238E27FC236}">
                <a16:creationId xmlns:a16="http://schemas.microsoft.com/office/drawing/2014/main" id="{06E84ED4-B382-3BD0-161B-5EFAABCD7278}"/>
              </a:ext>
            </a:extLst>
          </p:cNvPr>
          <p:cNvGrpSpPr/>
          <p:nvPr/>
        </p:nvGrpSpPr>
        <p:grpSpPr>
          <a:xfrm>
            <a:off x="1809687" y="3583947"/>
            <a:ext cx="556074" cy="754062"/>
            <a:chOff x="605150" y="3398192"/>
            <a:chExt cx="1008928" cy="1368152"/>
          </a:xfrm>
        </p:grpSpPr>
        <p:grpSp>
          <p:nvGrpSpPr>
            <p:cNvPr id="16" name="グループ化 15">
              <a:extLst>
                <a:ext uri="{FF2B5EF4-FFF2-40B4-BE49-F238E27FC236}">
                  <a16:creationId xmlns:a16="http://schemas.microsoft.com/office/drawing/2014/main" id="{CEC6824A-B630-EC72-D1DF-0D5BF953F537}"/>
                </a:ext>
              </a:extLst>
            </p:cNvPr>
            <p:cNvGrpSpPr/>
            <p:nvPr/>
          </p:nvGrpSpPr>
          <p:grpSpPr>
            <a:xfrm>
              <a:off x="605150" y="3398192"/>
              <a:ext cx="1008928" cy="1368152"/>
              <a:chOff x="1180706" y="1772816"/>
              <a:chExt cx="1663102" cy="2255240"/>
            </a:xfrm>
          </p:grpSpPr>
          <p:cxnSp>
            <p:nvCxnSpPr>
              <p:cNvPr id="18" name="直線コネクタ 17">
                <a:extLst>
                  <a:ext uri="{FF2B5EF4-FFF2-40B4-BE49-F238E27FC236}">
                    <a16:creationId xmlns:a16="http://schemas.microsoft.com/office/drawing/2014/main" id="{068EFDE0-F18B-810E-CB5B-ABCA82A2DD74}"/>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F6088F7-9145-4A35-9294-F2CF3EEEB41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1B2D3A67-B384-F4EF-6867-E8676CDD528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61FD180C-BC6E-D892-D819-A91FE95F4DF3}"/>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F5F6048-7A8C-1F0B-E373-D0050090851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110549E-64A2-5397-EA74-7F85DE73433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74BE2DE-14E2-A079-E572-1B66F8106DC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7" name="円/楕円 16">
              <a:extLst>
                <a:ext uri="{FF2B5EF4-FFF2-40B4-BE49-F238E27FC236}">
                  <a16:creationId xmlns:a16="http://schemas.microsoft.com/office/drawing/2014/main" id="{54B40F9D-405A-75E1-9A41-1AA6F286D74A}"/>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25" name="グループ化 24">
            <a:extLst>
              <a:ext uri="{FF2B5EF4-FFF2-40B4-BE49-F238E27FC236}">
                <a16:creationId xmlns:a16="http://schemas.microsoft.com/office/drawing/2014/main" id="{99FEB2D4-6C31-5B88-CB78-18F50E38648E}"/>
              </a:ext>
            </a:extLst>
          </p:cNvPr>
          <p:cNvGrpSpPr/>
          <p:nvPr/>
        </p:nvGrpSpPr>
        <p:grpSpPr>
          <a:xfrm>
            <a:off x="6202175" y="3576259"/>
            <a:ext cx="556074" cy="754062"/>
            <a:chOff x="605150" y="3398192"/>
            <a:chExt cx="1008928" cy="1368152"/>
          </a:xfrm>
        </p:grpSpPr>
        <p:grpSp>
          <p:nvGrpSpPr>
            <p:cNvPr id="26" name="グループ化 25">
              <a:extLst>
                <a:ext uri="{FF2B5EF4-FFF2-40B4-BE49-F238E27FC236}">
                  <a16:creationId xmlns:a16="http://schemas.microsoft.com/office/drawing/2014/main" id="{3BBFE242-2C33-389B-5FA1-AD94D91C071C}"/>
                </a:ext>
              </a:extLst>
            </p:cNvPr>
            <p:cNvGrpSpPr/>
            <p:nvPr/>
          </p:nvGrpSpPr>
          <p:grpSpPr>
            <a:xfrm>
              <a:off x="605150" y="3398192"/>
              <a:ext cx="1008928" cy="1368152"/>
              <a:chOff x="1180706" y="1772816"/>
              <a:chExt cx="1663102" cy="2255240"/>
            </a:xfrm>
          </p:grpSpPr>
          <p:cxnSp>
            <p:nvCxnSpPr>
              <p:cNvPr id="28" name="直線コネクタ 27">
                <a:extLst>
                  <a:ext uri="{FF2B5EF4-FFF2-40B4-BE49-F238E27FC236}">
                    <a16:creationId xmlns:a16="http://schemas.microsoft.com/office/drawing/2014/main" id="{77C7D78A-122A-CEA4-6AB0-ACE50D7EF37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7BAB1A2-48B5-2B6E-C741-FE2D8BFD542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27EFFD7-692F-67C7-0ED4-E3938D9BCF71}"/>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745E2719-6242-7726-C390-72099EBC02D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B89679E1-B61D-BFA9-58BA-1F3EAAEE8549}"/>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B868572-1B9A-B694-8284-7658A60C719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BCB5A67-01A7-7259-12CE-7765C58D607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円/楕円 26">
              <a:extLst>
                <a:ext uri="{FF2B5EF4-FFF2-40B4-BE49-F238E27FC236}">
                  <a16:creationId xmlns:a16="http://schemas.microsoft.com/office/drawing/2014/main" id="{C6754530-15B0-455B-B50F-115F75569358}"/>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grpSp>
        <p:nvGrpSpPr>
          <p:cNvPr id="35" name="グループ化 34">
            <a:extLst>
              <a:ext uri="{FF2B5EF4-FFF2-40B4-BE49-F238E27FC236}">
                <a16:creationId xmlns:a16="http://schemas.microsoft.com/office/drawing/2014/main" id="{4533D957-C043-49AC-8ABE-1243D86A5675}"/>
              </a:ext>
            </a:extLst>
          </p:cNvPr>
          <p:cNvGrpSpPr/>
          <p:nvPr/>
        </p:nvGrpSpPr>
        <p:grpSpPr>
          <a:xfrm>
            <a:off x="3967613" y="5619184"/>
            <a:ext cx="556074" cy="754062"/>
            <a:chOff x="642179" y="5452903"/>
            <a:chExt cx="685178" cy="929133"/>
          </a:xfrm>
        </p:grpSpPr>
        <p:cxnSp>
          <p:nvCxnSpPr>
            <p:cNvPr id="36" name="直線コネクタ 35">
              <a:extLst>
                <a:ext uri="{FF2B5EF4-FFF2-40B4-BE49-F238E27FC236}">
                  <a16:creationId xmlns:a16="http://schemas.microsoft.com/office/drawing/2014/main" id="{547E0ECB-D2B0-D541-E6C4-03B5FEC40ECB}"/>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701A11FC-E11B-F367-039F-A19D6B5E5F89}"/>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7E9AE575-0698-63B5-6D32-73F6401956FB}"/>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4887A095-6CFE-3A7B-AF22-EB5794F904F3}"/>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404D03B9-1C39-BA54-2815-540B9E5B789A}"/>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B4D6A2C-E86F-D727-08D1-817E207C90F8}"/>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63E63F20-1AC0-6954-3B4E-CAF7BBF8905C}"/>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円/楕円 42">
              <a:extLst>
                <a:ext uri="{FF2B5EF4-FFF2-40B4-BE49-F238E27FC236}">
                  <a16:creationId xmlns:a16="http://schemas.microsoft.com/office/drawing/2014/main" id="{7C9DE85F-FC45-730A-05E7-76ECDBD28CF5}"/>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4" name="円/楕円 43">
              <a:extLst>
                <a:ext uri="{FF2B5EF4-FFF2-40B4-BE49-F238E27FC236}">
                  <a16:creationId xmlns:a16="http://schemas.microsoft.com/office/drawing/2014/main" id="{5F1FF860-F364-EA69-62B0-A8797B583F3E}"/>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cxnSp>
        <p:nvCxnSpPr>
          <p:cNvPr id="45" name="直線矢印コネクタ 44">
            <a:extLst>
              <a:ext uri="{FF2B5EF4-FFF2-40B4-BE49-F238E27FC236}">
                <a16:creationId xmlns:a16="http://schemas.microsoft.com/office/drawing/2014/main" id="{466A980E-DADC-F92F-C5F4-FAA4623AFEC8}"/>
              </a:ext>
            </a:extLst>
          </p:cNvPr>
          <p:cNvCxnSpPr/>
          <p:nvPr/>
        </p:nvCxnSpPr>
        <p:spPr>
          <a:xfrm flipH="1">
            <a:off x="2483768" y="2420888"/>
            <a:ext cx="840401" cy="72008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8A364B84-486F-D218-BB3D-E19152DEE315}"/>
              </a:ext>
            </a:extLst>
          </p:cNvPr>
          <p:cNvCxnSpPr/>
          <p:nvPr/>
        </p:nvCxnSpPr>
        <p:spPr>
          <a:xfrm flipV="1">
            <a:off x="2699792" y="2564904"/>
            <a:ext cx="776770" cy="70065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74651B2E-A9D1-4DA2-05BC-48506787E39B}"/>
              </a:ext>
            </a:extLst>
          </p:cNvPr>
          <p:cNvCxnSpPr/>
          <p:nvPr/>
        </p:nvCxnSpPr>
        <p:spPr>
          <a:xfrm>
            <a:off x="5076056" y="2420888"/>
            <a:ext cx="792088" cy="62772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49B743C2-87F4-3AFC-CF8A-19D3612B2CCD}"/>
              </a:ext>
            </a:extLst>
          </p:cNvPr>
          <p:cNvCxnSpPr/>
          <p:nvPr/>
        </p:nvCxnSpPr>
        <p:spPr>
          <a:xfrm flipH="1" flipV="1">
            <a:off x="4932040" y="2636912"/>
            <a:ext cx="756084" cy="64807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62BA625D-2004-2F14-0CE1-A86D531E6642}"/>
              </a:ext>
            </a:extLst>
          </p:cNvPr>
          <p:cNvCxnSpPr/>
          <p:nvPr/>
        </p:nvCxnSpPr>
        <p:spPr>
          <a:xfrm>
            <a:off x="2771800" y="4581128"/>
            <a:ext cx="560746" cy="57606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B45534D9-1598-00AA-F7A1-680F86CFCC93}"/>
              </a:ext>
            </a:extLst>
          </p:cNvPr>
          <p:cNvCxnSpPr/>
          <p:nvPr/>
        </p:nvCxnSpPr>
        <p:spPr>
          <a:xfrm flipH="1" flipV="1">
            <a:off x="2483768" y="4797152"/>
            <a:ext cx="676417" cy="667085"/>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31111CEC-BC10-107D-9A98-0F1EAAC16C6C}"/>
              </a:ext>
            </a:extLst>
          </p:cNvPr>
          <p:cNvCxnSpPr/>
          <p:nvPr/>
        </p:nvCxnSpPr>
        <p:spPr>
          <a:xfrm flipV="1">
            <a:off x="4932040" y="4653136"/>
            <a:ext cx="648072" cy="57606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87179F62-D166-DDE4-B99A-469E7A93AC2B}"/>
              </a:ext>
            </a:extLst>
          </p:cNvPr>
          <p:cNvCxnSpPr/>
          <p:nvPr/>
        </p:nvCxnSpPr>
        <p:spPr>
          <a:xfrm flipH="1">
            <a:off x="5112060" y="4808083"/>
            <a:ext cx="684076" cy="64807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3" name="フリーフォーム 62">
            <a:extLst>
              <a:ext uri="{FF2B5EF4-FFF2-40B4-BE49-F238E27FC236}">
                <a16:creationId xmlns:a16="http://schemas.microsoft.com/office/drawing/2014/main" id="{91CC88E8-B3E8-E513-7E0A-477B0CFDE2F3}"/>
              </a:ext>
            </a:extLst>
          </p:cNvPr>
          <p:cNvSpPr/>
          <p:nvPr/>
        </p:nvSpPr>
        <p:spPr>
          <a:xfrm>
            <a:off x="7072602" y="3272290"/>
            <a:ext cx="495414"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63">
            <a:extLst>
              <a:ext uri="{FF2B5EF4-FFF2-40B4-BE49-F238E27FC236}">
                <a16:creationId xmlns:a16="http://schemas.microsoft.com/office/drawing/2014/main" id="{A400BBEF-5B10-6958-8DD9-991112F297B4}"/>
              </a:ext>
            </a:extLst>
          </p:cNvPr>
          <p:cNvSpPr/>
          <p:nvPr/>
        </p:nvSpPr>
        <p:spPr>
          <a:xfrm>
            <a:off x="4521374" y="1088309"/>
            <a:ext cx="495414"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64">
            <a:extLst>
              <a:ext uri="{FF2B5EF4-FFF2-40B4-BE49-F238E27FC236}">
                <a16:creationId xmlns:a16="http://schemas.microsoft.com/office/drawing/2014/main" id="{47D0CE9E-8A51-26E8-D798-80523D0788B7}"/>
              </a:ext>
            </a:extLst>
          </p:cNvPr>
          <p:cNvSpPr/>
          <p:nvPr/>
        </p:nvSpPr>
        <p:spPr>
          <a:xfrm flipH="1">
            <a:off x="1115616" y="3212976"/>
            <a:ext cx="380371"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リーフォーム 65">
            <a:extLst>
              <a:ext uri="{FF2B5EF4-FFF2-40B4-BE49-F238E27FC236}">
                <a16:creationId xmlns:a16="http://schemas.microsoft.com/office/drawing/2014/main" id="{BE34B03E-8735-94B2-405C-573C56E513FD}"/>
              </a:ext>
            </a:extLst>
          </p:cNvPr>
          <p:cNvSpPr/>
          <p:nvPr/>
        </p:nvSpPr>
        <p:spPr>
          <a:xfrm rot="5400000">
            <a:off x="4834117" y="6222329"/>
            <a:ext cx="495414"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74E63239-FDA4-B2A9-5006-AF3908CCF17B}"/>
                  </a:ext>
                </a:extLst>
              </p:cNvPr>
              <p:cNvSpPr txBox="1"/>
              <p:nvPr/>
            </p:nvSpPr>
            <p:spPr>
              <a:xfrm>
                <a:off x="5076056" y="1196752"/>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xmlns="">
          <p:sp>
            <p:nvSpPr>
              <p:cNvPr id="57" name="テキスト ボックス 56">
                <a:extLst>
                  <a:ext uri="{FF2B5EF4-FFF2-40B4-BE49-F238E27FC236}">
                    <a16:creationId xmlns:a16="http://schemas.microsoft.com/office/drawing/2014/main" id="{74E63239-FDA4-B2A9-5006-AF3908CCF17B}"/>
                  </a:ext>
                </a:extLst>
              </p:cNvPr>
              <p:cNvSpPr txBox="1">
                <a:spLocks noRot="1" noChangeAspect="1" noMove="1" noResize="1" noEditPoints="1" noAdjustHandles="1" noChangeArrowheads="1" noChangeShapeType="1" noTextEdit="1"/>
              </p:cNvSpPr>
              <p:nvPr/>
            </p:nvSpPr>
            <p:spPr>
              <a:xfrm>
                <a:off x="5076056" y="1196752"/>
                <a:ext cx="177228" cy="276999"/>
              </a:xfrm>
              <a:prstGeom prst="rect">
                <a:avLst/>
              </a:prstGeom>
              <a:blipFill>
                <a:blip r:embed="rId2"/>
                <a:stretch>
                  <a:fillRect l="-17241" r="-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CB5D8D7C-AD93-5E21-323E-574C4AECAC85}"/>
                  </a:ext>
                </a:extLst>
              </p:cNvPr>
              <p:cNvSpPr txBox="1"/>
              <p:nvPr/>
            </p:nvSpPr>
            <p:spPr>
              <a:xfrm>
                <a:off x="5620990" y="1788921"/>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58" name="テキスト ボックス 57">
                <a:extLst>
                  <a:ext uri="{FF2B5EF4-FFF2-40B4-BE49-F238E27FC236}">
                    <a16:creationId xmlns:a16="http://schemas.microsoft.com/office/drawing/2014/main" id="{CB5D8D7C-AD93-5E21-323E-574C4AECAC85}"/>
                  </a:ext>
                </a:extLst>
              </p:cNvPr>
              <p:cNvSpPr txBox="1">
                <a:spLocks noRot="1" noChangeAspect="1" noMove="1" noResize="1" noEditPoints="1" noAdjustHandles="1" noChangeArrowheads="1" noChangeShapeType="1" noTextEdit="1"/>
              </p:cNvSpPr>
              <p:nvPr/>
            </p:nvSpPr>
            <p:spPr>
              <a:xfrm>
                <a:off x="5620990" y="1788921"/>
                <a:ext cx="940257" cy="51860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380A410-D6D9-0317-A185-3C35F49ABE69}"/>
                  </a:ext>
                </a:extLst>
              </p:cNvPr>
              <p:cNvSpPr txBox="1"/>
              <p:nvPr/>
            </p:nvSpPr>
            <p:spPr>
              <a:xfrm>
                <a:off x="2164637" y="1926191"/>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59" name="テキスト ボックス 58">
                <a:extLst>
                  <a:ext uri="{FF2B5EF4-FFF2-40B4-BE49-F238E27FC236}">
                    <a16:creationId xmlns:a16="http://schemas.microsoft.com/office/drawing/2014/main" id="{4380A410-D6D9-0317-A185-3C35F49ABE69}"/>
                  </a:ext>
                </a:extLst>
              </p:cNvPr>
              <p:cNvSpPr txBox="1">
                <a:spLocks noRot="1" noChangeAspect="1" noMove="1" noResize="1" noEditPoints="1" noAdjustHandles="1" noChangeArrowheads="1" noChangeShapeType="1" noTextEdit="1"/>
              </p:cNvSpPr>
              <p:nvPr/>
            </p:nvSpPr>
            <p:spPr>
              <a:xfrm>
                <a:off x="2164637" y="1926191"/>
                <a:ext cx="940257" cy="51860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F8A0FAE8-0CFD-07EE-766B-0F08C12BC6F9}"/>
                  </a:ext>
                </a:extLst>
              </p:cNvPr>
              <p:cNvSpPr txBox="1"/>
              <p:nvPr/>
            </p:nvSpPr>
            <p:spPr>
              <a:xfrm>
                <a:off x="4499992" y="3068960"/>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0" name="テキスト ボックス 59">
                <a:extLst>
                  <a:ext uri="{FF2B5EF4-FFF2-40B4-BE49-F238E27FC236}">
                    <a16:creationId xmlns:a16="http://schemas.microsoft.com/office/drawing/2014/main" id="{F8A0FAE8-0CFD-07EE-766B-0F08C12BC6F9}"/>
                  </a:ext>
                </a:extLst>
              </p:cNvPr>
              <p:cNvSpPr txBox="1">
                <a:spLocks noRot="1" noChangeAspect="1" noMove="1" noResize="1" noEditPoints="1" noAdjustHandles="1" noChangeArrowheads="1" noChangeShapeType="1" noTextEdit="1"/>
              </p:cNvSpPr>
              <p:nvPr/>
            </p:nvSpPr>
            <p:spPr>
              <a:xfrm>
                <a:off x="4499992" y="3068960"/>
                <a:ext cx="940257" cy="51860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4F49753E-2936-0B86-D6E7-110DF1EF7E92}"/>
                  </a:ext>
                </a:extLst>
              </p:cNvPr>
              <p:cNvSpPr txBox="1"/>
              <p:nvPr/>
            </p:nvSpPr>
            <p:spPr>
              <a:xfrm>
                <a:off x="3203848" y="3068960"/>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1" name="テキスト ボックス 60">
                <a:extLst>
                  <a:ext uri="{FF2B5EF4-FFF2-40B4-BE49-F238E27FC236}">
                    <a16:creationId xmlns:a16="http://schemas.microsoft.com/office/drawing/2014/main" id="{4F49753E-2936-0B86-D6E7-110DF1EF7E92}"/>
                  </a:ext>
                </a:extLst>
              </p:cNvPr>
              <p:cNvSpPr txBox="1">
                <a:spLocks noRot="1" noChangeAspect="1" noMove="1" noResize="1" noEditPoints="1" noAdjustHandles="1" noChangeArrowheads="1" noChangeShapeType="1" noTextEdit="1"/>
              </p:cNvSpPr>
              <p:nvPr/>
            </p:nvSpPr>
            <p:spPr>
              <a:xfrm>
                <a:off x="3203848" y="3068960"/>
                <a:ext cx="940257" cy="518604"/>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C72BDA94-02D8-7430-19F3-8901FC25393E}"/>
                  </a:ext>
                </a:extLst>
              </p:cNvPr>
              <p:cNvSpPr txBox="1"/>
              <p:nvPr/>
            </p:nvSpPr>
            <p:spPr>
              <a:xfrm>
                <a:off x="3257880" y="4276398"/>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2" name="テキスト ボックス 61">
                <a:extLst>
                  <a:ext uri="{FF2B5EF4-FFF2-40B4-BE49-F238E27FC236}">
                    <a16:creationId xmlns:a16="http://schemas.microsoft.com/office/drawing/2014/main" id="{C72BDA94-02D8-7430-19F3-8901FC25393E}"/>
                  </a:ext>
                </a:extLst>
              </p:cNvPr>
              <p:cNvSpPr txBox="1">
                <a:spLocks noRot="1" noChangeAspect="1" noMove="1" noResize="1" noEditPoints="1" noAdjustHandles="1" noChangeArrowheads="1" noChangeShapeType="1" noTextEdit="1"/>
              </p:cNvSpPr>
              <p:nvPr/>
            </p:nvSpPr>
            <p:spPr>
              <a:xfrm>
                <a:off x="3257880" y="4276398"/>
                <a:ext cx="940257" cy="518604"/>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F2C170B4-5B75-88F1-F5B8-8AF219D72C90}"/>
                  </a:ext>
                </a:extLst>
              </p:cNvPr>
              <p:cNvSpPr txBox="1"/>
              <p:nvPr/>
            </p:nvSpPr>
            <p:spPr>
              <a:xfrm>
                <a:off x="2021083" y="5217121"/>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3" name="テキスト ボックス 62">
                <a:extLst>
                  <a:ext uri="{FF2B5EF4-FFF2-40B4-BE49-F238E27FC236}">
                    <a16:creationId xmlns:a16="http://schemas.microsoft.com/office/drawing/2014/main" id="{F2C170B4-5B75-88F1-F5B8-8AF219D72C90}"/>
                  </a:ext>
                </a:extLst>
              </p:cNvPr>
              <p:cNvSpPr txBox="1">
                <a:spLocks noRot="1" noChangeAspect="1" noMove="1" noResize="1" noEditPoints="1" noAdjustHandles="1" noChangeArrowheads="1" noChangeShapeType="1" noTextEdit="1"/>
              </p:cNvSpPr>
              <p:nvPr/>
            </p:nvSpPr>
            <p:spPr>
              <a:xfrm>
                <a:off x="2021083" y="5217121"/>
                <a:ext cx="940257" cy="518604"/>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E641288A-0E2D-437A-11F0-7206D896BDCF}"/>
                  </a:ext>
                </a:extLst>
              </p:cNvPr>
              <p:cNvSpPr txBox="1"/>
              <p:nvPr/>
            </p:nvSpPr>
            <p:spPr>
              <a:xfrm>
                <a:off x="5508104" y="5229200"/>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4" name="テキスト ボックス 63">
                <a:extLst>
                  <a:ext uri="{FF2B5EF4-FFF2-40B4-BE49-F238E27FC236}">
                    <a16:creationId xmlns:a16="http://schemas.microsoft.com/office/drawing/2014/main" id="{E641288A-0E2D-437A-11F0-7206D896BDCF}"/>
                  </a:ext>
                </a:extLst>
              </p:cNvPr>
              <p:cNvSpPr txBox="1">
                <a:spLocks noRot="1" noChangeAspect="1" noMove="1" noResize="1" noEditPoints="1" noAdjustHandles="1" noChangeArrowheads="1" noChangeShapeType="1" noTextEdit="1"/>
              </p:cNvSpPr>
              <p:nvPr/>
            </p:nvSpPr>
            <p:spPr>
              <a:xfrm>
                <a:off x="5508104" y="5229200"/>
                <a:ext cx="940257" cy="518604"/>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3518D185-409F-ED1E-6B7B-A3F2080F3EF2}"/>
                  </a:ext>
                </a:extLst>
              </p:cNvPr>
              <p:cNvSpPr txBox="1"/>
              <p:nvPr/>
            </p:nvSpPr>
            <p:spPr>
              <a:xfrm>
                <a:off x="4427984" y="4221088"/>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5" name="テキスト ボックス 64">
                <a:extLst>
                  <a:ext uri="{FF2B5EF4-FFF2-40B4-BE49-F238E27FC236}">
                    <a16:creationId xmlns:a16="http://schemas.microsoft.com/office/drawing/2014/main" id="{3518D185-409F-ED1E-6B7B-A3F2080F3EF2}"/>
                  </a:ext>
                </a:extLst>
              </p:cNvPr>
              <p:cNvSpPr txBox="1">
                <a:spLocks noRot="1" noChangeAspect="1" noMove="1" noResize="1" noEditPoints="1" noAdjustHandles="1" noChangeArrowheads="1" noChangeShapeType="1" noTextEdit="1"/>
              </p:cNvSpPr>
              <p:nvPr/>
            </p:nvSpPr>
            <p:spPr>
              <a:xfrm>
                <a:off x="4427984" y="4221088"/>
                <a:ext cx="940257" cy="518604"/>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D7A5BB10-BCBE-837E-2EDD-3E1594A58153}"/>
                  </a:ext>
                </a:extLst>
              </p:cNvPr>
              <p:cNvSpPr txBox="1"/>
              <p:nvPr/>
            </p:nvSpPr>
            <p:spPr>
              <a:xfrm>
                <a:off x="7419108" y="2935977"/>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xmlns="">
          <p:sp>
            <p:nvSpPr>
              <p:cNvPr id="66" name="テキスト ボックス 65">
                <a:extLst>
                  <a:ext uri="{FF2B5EF4-FFF2-40B4-BE49-F238E27FC236}">
                    <a16:creationId xmlns:a16="http://schemas.microsoft.com/office/drawing/2014/main" id="{D7A5BB10-BCBE-837E-2EDD-3E1594A58153}"/>
                  </a:ext>
                </a:extLst>
              </p:cNvPr>
              <p:cNvSpPr txBox="1">
                <a:spLocks noRot="1" noChangeAspect="1" noMove="1" noResize="1" noEditPoints="1" noAdjustHandles="1" noChangeArrowheads="1" noChangeShapeType="1" noTextEdit="1"/>
              </p:cNvSpPr>
              <p:nvPr/>
            </p:nvSpPr>
            <p:spPr>
              <a:xfrm>
                <a:off x="7419108" y="2935977"/>
                <a:ext cx="177228" cy="276999"/>
              </a:xfrm>
              <a:prstGeom prst="rect">
                <a:avLst/>
              </a:prstGeom>
              <a:blipFill>
                <a:blip r:embed="rId11"/>
                <a:stretch>
                  <a:fillRect l="-17241" r="-10345"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2CB58174-2F33-4679-7B39-EACF09E6E14B}"/>
                  </a:ext>
                </a:extLst>
              </p:cNvPr>
              <p:cNvSpPr txBox="1"/>
              <p:nvPr/>
            </p:nvSpPr>
            <p:spPr>
              <a:xfrm>
                <a:off x="5402884" y="6392361"/>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xmlns="">
          <p:sp>
            <p:nvSpPr>
              <p:cNvPr id="67" name="テキスト ボックス 66">
                <a:extLst>
                  <a:ext uri="{FF2B5EF4-FFF2-40B4-BE49-F238E27FC236}">
                    <a16:creationId xmlns:a16="http://schemas.microsoft.com/office/drawing/2014/main" id="{2CB58174-2F33-4679-7B39-EACF09E6E14B}"/>
                  </a:ext>
                </a:extLst>
              </p:cNvPr>
              <p:cNvSpPr txBox="1">
                <a:spLocks noRot="1" noChangeAspect="1" noMove="1" noResize="1" noEditPoints="1" noAdjustHandles="1" noChangeArrowheads="1" noChangeShapeType="1" noTextEdit="1"/>
              </p:cNvSpPr>
              <p:nvPr/>
            </p:nvSpPr>
            <p:spPr>
              <a:xfrm>
                <a:off x="5402884" y="6392361"/>
                <a:ext cx="177228" cy="276999"/>
              </a:xfrm>
              <a:prstGeom prst="rect">
                <a:avLst/>
              </a:prstGeom>
              <a:blipFill>
                <a:blip r:embed="rId12"/>
                <a:stretch>
                  <a:fillRect l="-17241" r="-10345"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4A78FA63-8CF3-B75E-ADA9-BE29CB56C1F1}"/>
                  </a:ext>
                </a:extLst>
              </p:cNvPr>
              <p:cNvSpPr txBox="1"/>
              <p:nvPr/>
            </p:nvSpPr>
            <p:spPr>
              <a:xfrm>
                <a:off x="827584" y="3356992"/>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xmlns="">
          <p:sp>
            <p:nvSpPr>
              <p:cNvPr id="68" name="テキスト ボックス 67">
                <a:extLst>
                  <a:ext uri="{FF2B5EF4-FFF2-40B4-BE49-F238E27FC236}">
                    <a16:creationId xmlns:a16="http://schemas.microsoft.com/office/drawing/2014/main" id="{4A78FA63-8CF3-B75E-ADA9-BE29CB56C1F1}"/>
                  </a:ext>
                </a:extLst>
              </p:cNvPr>
              <p:cNvSpPr txBox="1">
                <a:spLocks noRot="1" noChangeAspect="1" noMove="1" noResize="1" noEditPoints="1" noAdjustHandles="1" noChangeArrowheads="1" noChangeShapeType="1" noTextEdit="1"/>
              </p:cNvSpPr>
              <p:nvPr/>
            </p:nvSpPr>
            <p:spPr>
              <a:xfrm>
                <a:off x="827584" y="3356992"/>
                <a:ext cx="177228" cy="276999"/>
              </a:xfrm>
              <a:prstGeom prst="rect">
                <a:avLst/>
              </a:prstGeom>
              <a:blipFill>
                <a:blip r:embed="rId13"/>
                <a:stretch>
                  <a:fillRect l="-17241" r="-10345" b="-222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1807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97B6559-CE5D-5245-7A48-91DF79D47BC4}"/>
              </a:ext>
            </a:extLst>
          </p:cNvPr>
          <p:cNvSpPr>
            <a:spLocks noGrp="1"/>
          </p:cNvSpPr>
          <p:nvPr>
            <p:ph type="body" sz="quarter" idx="10"/>
          </p:nvPr>
        </p:nvSpPr>
        <p:spPr/>
        <p:txBody>
          <a:bodyPr/>
          <a:lstStyle/>
          <a:p>
            <a:r>
              <a:rPr kumimoji="1" lang="ja-JP" altLang="en-US"/>
              <a:t>ミクロな対称性</a:t>
            </a:r>
          </a:p>
        </p:txBody>
      </p:sp>
      <p:sp>
        <p:nvSpPr>
          <p:cNvPr id="3" name="円/楕円 2">
            <a:extLst>
              <a:ext uri="{FF2B5EF4-FFF2-40B4-BE49-F238E27FC236}">
                <a16:creationId xmlns:a16="http://schemas.microsoft.com/office/drawing/2014/main" id="{4005136F-25A3-04E6-963D-81A42A32C8F5}"/>
              </a:ext>
            </a:extLst>
          </p:cNvPr>
          <p:cNvSpPr/>
          <p:nvPr/>
        </p:nvSpPr>
        <p:spPr>
          <a:xfrm>
            <a:off x="1936069" y="1304764"/>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ED31E8F5-9127-3069-7E76-C9FD96B558D4}"/>
              </a:ext>
            </a:extLst>
          </p:cNvPr>
          <p:cNvGrpSpPr/>
          <p:nvPr/>
        </p:nvGrpSpPr>
        <p:grpSpPr>
          <a:xfrm>
            <a:off x="2342108" y="1611809"/>
            <a:ext cx="556074" cy="754062"/>
            <a:chOff x="1180706" y="1772816"/>
            <a:chExt cx="1663102" cy="2255240"/>
          </a:xfrm>
        </p:grpSpPr>
        <p:cxnSp>
          <p:nvCxnSpPr>
            <p:cNvPr id="5" name="直線コネクタ 4">
              <a:extLst>
                <a:ext uri="{FF2B5EF4-FFF2-40B4-BE49-F238E27FC236}">
                  <a16:creationId xmlns:a16="http://schemas.microsoft.com/office/drawing/2014/main" id="{854CD8E5-F15C-2747-E2F1-FB7F3E3DB2FB}"/>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F976C5B1-7CF2-E657-CD9A-89DFE2699D44}"/>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F05392BB-C07B-B5D7-9C0D-2A385EC52E6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3698BDBB-71E5-B5F7-2E19-E5715466F3F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0D11CA31-0446-602C-E1A3-C9619FC3E0F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D8445EA-0012-6943-D223-B8D51D67F3E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1E07CF8A-AB33-64B9-86DD-3103E15F331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グループ化 11">
            <a:extLst>
              <a:ext uri="{FF2B5EF4-FFF2-40B4-BE49-F238E27FC236}">
                <a16:creationId xmlns:a16="http://schemas.microsoft.com/office/drawing/2014/main" id="{594351B2-1848-56FA-0BFA-397D93C9B764}"/>
              </a:ext>
            </a:extLst>
          </p:cNvPr>
          <p:cNvGrpSpPr/>
          <p:nvPr/>
        </p:nvGrpSpPr>
        <p:grpSpPr>
          <a:xfrm>
            <a:off x="5608477" y="1307774"/>
            <a:ext cx="1368152" cy="1368152"/>
            <a:chOff x="5508104" y="1628800"/>
            <a:chExt cx="1368152" cy="1368152"/>
          </a:xfrm>
        </p:grpSpPr>
        <p:sp>
          <p:nvSpPr>
            <p:cNvPr id="13" name="円/楕円 11">
              <a:extLst>
                <a:ext uri="{FF2B5EF4-FFF2-40B4-BE49-F238E27FC236}">
                  <a16:creationId xmlns:a16="http://schemas.microsoft.com/office/drawing/2014/main" id="{90DBFF34-80D8-B685-56C2-C47F87F8DA66}"/>
                </a:ext>
              </a:extLst>
            </p:cNvPr>
            <p:cNvSpPr/>
            <p:nvPr/>
          </p:nvSpPr>
          <p:spPr>
            <a:xfrm>
              <a:off x="5508104" y="1628800"/>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45D779AE-C7FF-6C91-1842-56FA79DD0FFF}"/>
                </a:ext>
              </a:extLst>
            </p:cNvPr>
            <p:cNvGrpSpPr/>
            <p:nvPr/>
          </p:nvGrpSpPr>
          <p:grpSpPr>
            <a:xfrm>
              <a:off x="5914143" y="1916832"/>
              <a:ext cx="556074" cy="754062"/>
              <a:chOff x="605150" y="3398192"/>
              <a:chExt cx="1008928" cy="1368152"/>
            </a:xfrm>
          </p:grpSpPr>
          <p:grpSp>
            <p:nvGrpSpPr>
              <p:cNvPr id="15" name="グループ化 14">
                <a:extLst>
                  <a:ext uri="{FF2B5EF4-FFF2-40B4-BE49-F238E27FC236}">
                    <a16:creationId xmlns:a16="http://schemas.microsoft.com/office/drawing/2014/main" id="{2F639770-927F-FA5D-13DE-A4DBF4800D39}"/>
                  </a:ext>
                </a:extLst>
              </p:cNvPr>
              <p:cNvGrpSpPr/>
              <p:nvPr/>
            </p:nvGrpSpPr>
            <p:grpSpPr>
              <a:xfrm>
                <a:off x="605150" y="3398192"/>
                <a:ext cx="1008928" cy="1368152"/>
                <a:chOff x="1180706" y="1772816"/>
                <a:chExt cx="1663102" cy="2255240"/>
              </a:xfrm>
            </p:grpSpPr>
            <p:cxnSp>
              <p:nvCxnSpPr>
                <p:cNvPr id="17" name="直線コネクタ 16">
                  <a:extLst>
                    <a:ext uri="{FF2B5EF4-FFF2-40B4-BE49-F238E27FC236}">
                      <a16:creationId xmlns:a16="http://schemas.microsoft.com/office/drawing/2014/main" id="{5104DD6D-6512-C65F-F63C-921B592EB57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A43362F-976E-FF49-C1A0-A600B9CF1B3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F20BEEF5-77DB-9ADC-3A9C-2CE776F082C7}"/>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9BDD183-1C83-1D18-1558-9418C7660F13}"/>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1FC5822-C1F8-045C-7B3C-24739FB7B19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E7FF8A9-A43B-A9C0-688A-892197CD214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C6451062-A8E3-24F2-C426-CC86B479D7F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6" name="円/楕円 14">
                <a:extLst>
                  <a:ext uri="{FF2B5EF4-FFF2-40B4-BE49-F238E27FC236}">
                    <a16:creationId xmlns:a16="http://schemas.microsoft.com/office/drawing/2014/main" id="{526722E0-7F29-AD8D-4515-EE3A86ADA2A5}"/>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sp>
        <p:nvSpPr>
          <p:cNvPr id="24" name="右矢印 22">
            <a:extLst>
              <a:ext uri="{FF2B5EF4-FFF2-40B4-BE49-F238E27FC236}">
                <a16:creationId xmlns:a16="http://schemas.microsoft.com/office/drawing/2014/main" id="{BDC9BF6F-8A02-A867-66DE-65FB90090C2D}"/>
              </a:ext>
            </a:extLst>
          </p:cNvPr>
          <p:cNvSpPr/>
          <p:nvPr/>
        </p:nvSpPr>
        <p:spPr>
          <a:xfrm>
            <a:off x="3906424" y="1764599"/>
            <a:ext cx="1080120" cy="44351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A9EC4580-EF94-3E27-DE3A-7C9D0E2A83AC}"/>
                  </a:ext>
                </a:extLst>
              </p:cNvPr>
              <p:cNvSpPr txBox="1"/>
              <p:nvPr/>
            </p:nvSpPr>
            <p:spPr>
              <a:xfrm>
                <a:off x="971600" y="2924944"/>
                <a:ext cx="7265835" cy="461665"/>
              </a:xfrm>
              <a:prstGeom prst="rect">
                <a:avLst/>
              </a:prstGeom>
              <a:noFill/>
            </p:spPr>
            <p:txBody>
              <a:bodyPr wrap="none" rtlCol="0">
                <a:spAutoFit/>
              </a:bodyPr>
              <a:lstStyle/>
              <a:p>
                <a:r>
                  <a:rPr kumimoji="1" lang="ja-JP" altLang="en-US" sz="2400" dirty="0"/>
                  <a:t>確率</a:t>
                </a:r>
                <a:r>
                  <a:rPr kumimoji="1" lang="en-US" altLang="ja-JP" sz="2400" dirty="0"/>
                  <a:t>1/2</a:t>
                </a:r>
                <a:r>
                  <a:rPr kumimoji="1" lang="ja-JP" altLang="en-US" sz="2400" dirty="0"/>
                  <a:t>で玉</a:t>
                </a:r>
                <a:r>
                  <a:rPr kumimoji="1" lang="en-US" altLang="ja-JP" sz="2400" dirty="0"/>
                  <a:t>1</a:t>
                </a:r>
                <a:r>
                  <a:rPr kumimoji="1" lang="ja-JP" altLang="en-US" sz="2400" dirty="0"/>
                  <a:t>が選ばれ、かつ確率</a:t>
                </a:r>
                <a14:m>
                  <m:oMath xmlns:m="http://schemas.openxmlformats.org/officeDocument/2006/math">
                    <m: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𝜀</m:t>
                    </m:r>
                    <m:r>
                      <a:rPr kumimoji="1" lang="en-US" altLang="ja-JP" sz="2400" b="0" i="1" smtClean="0">
                        <a:latin typeface="Cambria Math" panose="02040503050406030204" pitchFamily="18" charset="0"/>
                      </a:rPr>
                      <m:t>)</m:t>
                    </m:r>
                  </m:oMath>
                </a14:m>
                <a:r>
                  <a:rPr lang="ja-JP" altLang="en-US" sz="2400" dirty="0"/>
                  <a:t>で玉を移す</a:t>
                </a:r>
                <a:endParaRPr kumimoji="1" lang="ja-JP" altLang="en-US" sz="2400" dirty="0"/>
              </a:p>
            </p:txBody>
          </p:sp>
        </mc:Choice>
        <mc:Fallback xmlns="">
          <p:sp>
            <p:nvSpPr>
              <p:cNvPr id="25" name="テキスト ボックス 24">
                <a:extLst>
                  <a:ext uri="{FF2B5EF4-FFF2-40B4-BE49-F238E27FC236}">
                    <a16:creationId xmlns:a16="http://schemas.microsoft.com/office/drawing/2014/main" id="{A9EC4580-EF94-3E27-DE3A-7C9D0E2A83AC}"/>
                  </a:ext>
                </a:extLst>
              </p:cNvPr>
              <p:cNvSpPr txBox="1">
                <a:spLocks noRot="1" noChangeAspect="1" noMove="1" noResize="1" noEditPoints="1" noAdjustHandles="1" noChangeArrowheads="1" noChangeShapeType="1" noTextEdit="1"/>
              </p:cNvSpPr>
              <p:nvPr/>
            </p:nvSpPr>
            <p:spPr>
              <a:xfrm>
                <a:off x="971600" y="2924944"/>
                <a:ext cx="7265835" cy="461665"/>
              </a:xfrm>
              <a:prstGeom prst="rect">
                <a:avLst/>
              </a:prstGeom>
              <a:blipFill>
                <a:blip r:embed="rId2"/>
                <a:stretch>
                  <a:fillRect l="-1258" t="-14474" r="-419" b="-302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39DCC297-4E47-AB5E-E103-4D1B448854D5}"/>
                  </a:ext>
                </a:extLst>
              </p:cNvPr>
              <p:cNvSpPr txBox="1"/>
              <p:nvPr/>
            </p:nvSpPr>
            <p:spPr>
              <a:xfrm>
                <a:off x="3906424" y="1077202"/>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26" name="テキスト ボックス 25">
                <a:extLst>
                  <a:ext uri="{FF2B5EF4-FFF2-40B4-BE49-F238E27FC236}">
                    <a16:creationId xmlns:a16="http://schemas.microsoft.com/office/drawing/2014/main" id="{39DCC297-4E47-AB5E-E103-4D1B448854D5}"/>
                  </a:ext>
                </a:extLst>
              </p:cNvPr>
              <p:cNvSpPr txBox="1">
                <a:spLocks noRot="1" noChangeAspect="1" noMove="1" noResize="1" noEditPoints="1" noAdjustHandles="1" noChangeArrowheads="1" noChangeShapeType="1" noTextEdit="1"/>
              </p:cNvSpPr>
              <p:nvPr/>
            </p:nvSpPr>
            <p:spPr>
              <a:xfrm>
                <a:off x="3906424" y="1077202"/>
                <a:ext cx="940257" cy="518604"/>
              </a:xfrm>
              <a:prstGeom prst="rect">
                <a:avLst/>
              </a:prstGeom>
              <a:blipFill>
                <a:blip r:embed="rId3"/>
                <a:stretch>
                  <a:fillRect/>
                </a:stretch>
              </a:blipFill>
            </p:spPr>
            <p:txBody>
              <a:bodyPr/>
              <a:lstStyle/>
              <a:p>
                <a:r>
                  <a:rPr lang="ja-JP" altLang="en-US">
                    <a:noFill/>
                  </a:rPr>
                  <a:t> </a:t>
                </a:r>
              </a:p>
            </p:txBody>
          </p:sp>
        </mc:Fallback>
      </mc:AlternateContent>
      <p:grpSp>
        <p:nvGrpSpPr>
          <p:cNvPr id="27" name="グループ化 26">
            <a:extLst>
              <a:ext uri="{FF2B5EF4-FFF2-40B4-BE49-F238E27FC236}">
                <a16:creationId xmlns:a16="http://schemas.microsoft.com/office/drawing/2014/main" id="{919A57C7-EA1E-F90A-0363-8B80AF82D96F}"/>
              </a:ext>
            </a:extLst>
          </p:cNvPr>
          <p:cNvGrpSpPr/>
          <p:nvPr/>
        </p:nvGrpSpPr>
        <p:grpSpPr>
          <a:xfrm>
            <a:off x="1936069" y="3726335"/>
            <a:ext cx="1368152" cy="1368152"/>
            <a:chOff x="5508104" y="1628800"/>
            <a:chExt cx="1368152" cy="1368152"/>
          </a:xfrm>
        </p:grpSpPr>
        <p:sp>
          <p:nvSpPr>
            <p:cNvPr id="28" name="円/楕円 50">
              <a:extLst>
                <a:ext uri="{FF2B5EF4-FFF2-40B4-BE49-F238E27FC236}">
                  <a16:creationId xmlns:a16="http://schemas.microsoft.com/office/drawing/2014/main" id="{FEC56F70-2FA3-43E9-3CE8-CBA4879E707A}"/>
                </a:ext>
              </a:extLst>
            </p:cNvPr>
            <p:cNvSpPr/>
            <p:nvPr/>
          </p:nvSpPr>
          <p:spPr>
            <a:xfrm>
              <a:off x="5508104" y="1628800"/>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8A1290F8-CC5E-E04C-8E5D-ABB435CD0F08}"/>
                </a:ext>
              </a:extLst>
            </p:cNvPr>
            <p:cNvGrpSpPr/>
            <p:nvPr/>
          </p:nvGrpSpPr>
          <p:grpSpPr>
            <a:xfrm>
              <a:off x="5914143" y="1916832"/>
              <a:ext cx="556074" cy="754062"/>
              <a:chOff x="605150" y="3398192"/>
              <a:chExt cx="1008928" cy="1368152"/>
            </a:xfrm>
          </p:grpSpPr>
          <p:grpSp>
            <p:nvGrpSpPr>
              <p:cNvPr id="30" name="グループ化 29">
                <a:extLst>
                  <a:ext uri="{FF2B5EF4-FFF2-40B4-BE49-F238E27FC236}">
                    <a16:creationId xmlns:a16="http://schemas.microsoft.com/office/drawing/2014/main" id="{6808D903-7DBC-7131-7D76-A31743841CF9}"/>
                  </a:ext>
                </a:extLst>
              </p:cNvPr>
              <p:cNvGrpSpPr/>
              <p:nvPr/>
            </p:nvGrpSpPr>
            <p:grpSpPr>
              <a:xfrm>
                <a:off x="605150" y="3398192"/>
                <a:ext cx="1008928" cy="1368152"/>
                <a:chOff x="1180706" y="1772816"/>
                <a:chExt cx="1663102" cy="2255240"/>
              </a:xfrm>
            </p:grpSpPr>
            <p:cxnSp>
              <p:nvCxnSpPr>
                <p:cNvPr id="32" name="直線コネクタ 31">
                  <a:extLst>
                    <a:ext uri="{FF2B5EF4-FFF2-40B4-BE49-F238E27FC236}">
                      <a16:creationId xmlns:a16="http://schemas.microsoft.com/office/drawing/2014/main" id="{89A21A39-83C0-5076-EC25-480B3C47298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5053A27-1CE7-AEFB-2E80-645DC3D15DC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0CA45C6-B448-C5DD-8052-31A738F87C61}"/>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1B58817-DF6A-23CB-3B3F-1141AB4CADC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46CA881E-35FF-48DB-BCCA-0CA274AED353}"/>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762FA3C-ACCA-29B2-DC7C-4B31F92C140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A8929AEE-9E33-7EA2-B8F8-93691D7C87C3}"/>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1" name="円/楕円 53">
                <a:extLst>
                  <a:ext uri="{FF2B5EF4-FFF2-40B4-BE49-F238E27FC236}">
                    <a16:creationId xmlns:a16="http://schemas.microsoft.com/office/drawing/2014/main" id="{15A09A1A-6D39-4D61-4A31-063A1C2D6476}"/>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sp>
        <p:nvSpPr>
          <p:cNvPr id="39" name="右矢印 61">
            <a:extLst>
              <a:ext uri="{FF2B5EF4-FFF2-40B4-BE49-F238E27FC236}">
                <a16:creationId xmlns:a16="http://schemas.microsoft.com/office/drawing/2014/main" id="{6A8F0324-5258-A86E-7AC5-C6C815D76381}"/>
              </a:ext>
            </a:extLst>
          </p:cNvPr>
          <p:cNvSpPr/>
          <p:nvPr/>
        </p:nvSpPr>
        <p:spPr>
          <a:xfrm>
            <a:off x="3906424" y="4150123"/>
            <a:ext cx="1080120" cy="44351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62">
            <a:extLst>
              <a:ext uri="{FF2B5EF4-FFF2-40B4-BE49-F238E27FC236}">
                <a16:creationId xmlns:a16="http://schemas.microsoft.com/office/drawing/2014/main" id="{E756F228-F5BC-23FB-D419-45A5D94C0952}"/>
              </a:ext>
            </a:extLst>
          </p:cNvPr>
          <p:cNvSpPr/>
          <p:nvPr/>
        </p:nvSpPr>
        <p:spPr>
          <a:xfrm>
            <a:off x="5608477" y="3772654"/>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CA388B5C-DDA2-7572-47B0-C1387A31DA11}"/>
              </a:ext>
            </a:extLst>
          </p:cNvPr>
          <p:cNvGrpSpPr/>
          <p:nvPr/>
        </p:nvGrpSpPr>
        <p:grpSpPr>
          <a:xfrm>
            <a:off x="6014516" y="4079699"/>
            <a:ext cx="556074" cy="754062"/>
            <a:chOff x="1180706" y="1772816"/>
            <a:chExt cx="1663102" cy="2255240"/>
          </a:xfrm>
        </p:grpSpPr>
        <p:cxnSp>
          <p:nvCxnSpPr>
            <p:cNvPr id="42" name="直線コネクタ 41">
              <a:extLst>
                <a:ext uri="{FF2B5EF4-FFF2-40B4-BE49-F238E27FC236}">
                  <a16:creationId xmlns:a16="http://schemas.microsoft.com/office/drawing/2014/main" id="{5B62DC73-E503-0494-C340-F12CF924FE0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745B26F-3DED-5BE8-3643-F4903B27F59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E94FD88F-DC09-FDC6-F653-4A9ED887D3DE}"/>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4FA0D048-6267-3036-7E2C-A408B520A27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F0B6A5B-54E4-3463-944F-3C49328CAAD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3DDF2BD-0D79-1C92-D755-C92B51991D80}"/>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BBA2C03-B1D8-594D-F6EB-E8D6EB90A02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BDFDCC4A-C7A9-975E-5FFD-FD129027B48B}"/>
                  </a:ext>
                </a:extLst>
              </p:cNvPr>
              <p:cNvSpPr txBox="1"/>
              <p:nvPr/>
            </p:nvSpPr>
            <p:spPr>
              <a:xfrm>
                <a:off x="3906424" y="3555954"/>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49" name="テキスト ボックス 48">
                <a:extLst>
                  <a:ext uri="{FF2B5EF4-FFF2-40B4-BE49-F238E27FC236}">
                    <a16:creationId xmlns:a16="http://schemas.microsoft.com/office/drawing/2014/main" id="{BDFDCC4A-C7A9-975E-5FFD-FD129027B48B}"/>
                  </a:ext>
                </a:extLst>
              </p:cNvPr>
              <p:cNvSpPr txBox="1">
                <a:spLocks noRot="1" noChangeAspect="1" noMove="1" noResize="1" noEditPoints="1" noAdjustHandles="1" noChangeArrowheads="1" noChangeShapeType="1" noTextEdit="1"/>
              </p:cNvSpPr>
              <p:nvPr/>
            </p:nvSpPr>
            <p:spPr>
              <a:xfrm>
                <a:off x="3906424" y="3555954"/>
                <a:ext cx="940257" cy="518604"/>
              </a:xfrm>
              <a:prstGeom prst="rect">
                <a:avLst/>
              </a:prstGeom>
              <a:blipFill>
                <a:blip r:embed="rId4"/>
                <a:stretch>
                  <a:fillRect/>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F769E6DC-C02C-D8CE-C9F5-BAEBAD156FCE}"/>
              </a:ext>
            </a:extLst>
          </p:cNvPr>
          <p:cNvSpPr txBox="1"/>
          <p:nvPr/>
        </p:nvSpPr>
        <p:spPr>
          <a:xfrm>
            <a:off x="964010" y="5229200"/>
            <a:ext cx="6848350" cy="1384995"/>
          </a:xfrm>
          <a:prstGeom prst="rect">
            <a:avLst/>
          </a:prstGeom>
          <a:noFill/>
        </p:spPr>
        <p:txBody>
          <a:bodyPr wrap="none" rtlCol="0">
            <a:spAutoFit/>
          </a:bodyPr>
          <a:lstStyle/>
          <a:p>
            <a:r>
              <a:rPr kumimoji="1" lang="ja-JP" altLang="en-US" sz="2800" dirty="0"/>
              <a:t>すべての</a:t>
            </a:r>
            <a:r>
              <a:rPr kumimoji="1" lang="en-US" altLang="ja-JP" sz="2800" dirty="0"/>
              <a:t>2</a:t>
            </a:r>
            <a:r>
              <a:rPr kumimoji="1" lang="ja-JP" altLang="en-US" sz="2800" dirty="0"/>
              <a:t>つの状態間の遷移確率は等しい</a:t>
            </a:r>
            <a:endParaRPr kumimoji="1" lang="en-US" altLang="ja-JP" sz="2800" dirty="0"/>
          </a:p>
          <a:p>
            <a:r>
              <a:rPr lang="ja-JP" altLang="en-US" sz="2800" dirty="0"/>
              <a:t>全ての</a:t>
            </a:r>
            <a:r>
              <a:rPr kumimoji="1" lang="ja-JP" altLang="en-US" sz="2800" dirty="0"/>
              <a:t>過程と逆過程は等確率で起きる</a:t>
            </a:r>
            <a:endParaRPr kumimoji="1" lang="en-US" altLang="ja-JP" sz="2800" dirty="0"/>
          </a:p>
          <a:p>
            <a:r>
              <a:rPr lang="ja-JP" altLang="en-US" sz="2800" dirty="0"/>
              <a:t>→可逆過程</a:t>
            </a:r>
            <a:endParaRPr kumimoji="1" lang="ja-JP" altLang="en-US" sz="2800" dirty="0"/>
          </a:p>
        </p:txBody>
      </p:sp>
    </p:spTree>
    <p:extLst>
      <p:ext uri="{BB962C8B-B14F-4D97-AF65-F5344CB8AC3E}">
        <p14:creationId xmlns:p14="http://schemas.microsoft.com/office/powerpoint/2010/main" val="5936186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42F6A49-FCF8-3539-9B06-5A57C2F59783}"/>
              </a:ext>
            </a:extLst>
          </p:cNvPr>
          <p:cNvSpPr>
            <a:spLocks noGrp="1"/>
          </p:cNvSpPr>
          <p:nvPr>
            <p:ph type="body" sz="quarter" idx="10"/>
          </p:nvPr>
        </p:nvSpPr>
        <p:spPr/>
        <p:txBody>
          <a:bodyPr/>
          <a:lstStyle/>
          <a:p>
            <a:r>
              <a:rPr kumimoji="1" lang="ja-JP" altLang="en-US"/>
              <a:t>遷移行列</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480861F7-A589-DDC9-F42F-3073C82939FA}"/>
                  </a:ext>
                </a:extLst>
              </p:cNvPr>
              <p:cNvSpPr txBox="1"/>
              <p:nvPr/>
            </p:nvSpPr>
            <p:spPr>
              <a:xfrm>
                <a:off x="1619672" y="1114832"/>
                <a:ext cx="3280578" cy="1609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𝑀</m:t>
                      </m:r>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4"/>
                                    <m:mcJc m:val="center"/>
                                  </m:mcPr>
                                </m:mc>
                              </m:mcs>
                              <m:ctrlPr>
                                <a:rPr kumimoji="1" lang="en-US" altLang="ja-JP" sz="2800" b="0" i="1" smtClean="0">
                                  <a:latin typeface="Cambria Math" panose="02040503050406030204" pitchFamily="18" charset="0"/>
                                </a:rPr>
                              </m:ctrlPr>
                            </m:mPr>
                            <m:mr>
                              <m:e>
                                <m:r>
                                  <a:rPr kumimoji="1" lang="en-US" altLang="ja-JP" sz="2800" b="0" i="1" smtClean="0">
                                    <a:latin typeface="Cambria Math" panose="02040503050406030204" pitchFamily="18" charset="0"/>
                                  </a:rPr>
                                  <m:t>𝜀</m:t>
                                </m:r>
                              </m:e>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0</m:t>
                                </m:r>
                              </m:e>
                            </m:mr>
                            <m:mr>
                              <m:e>
                                <m:r>
                                  <a:rPr kumimoji="1" lang="en-US" altLang="ja-JP" sz="2800" b="0" i="1" smtClean="0">
                                    <a:latin typeface="Cambria Math" panose="02040503050406030204" pitchFamily="18" charset="0"/>
                                  </a:rPr>
                                  <m:t>𝑐</m:t>
                                </m:r>
                              </m:e>
                              <m:e>
                                <m:r>
                                  <a:rPr lang="en-US" altLang="ja-JP" sz="2800" i="1">
                                    <a:latin typeface="Cambria Math" panose="02040503050406030204" pitchFamily="18" charset="0"/>
                                  </a:rPr>
                                  <m:t>𝜀</m:t>
                                </m:r>
                              </m:e>
                              <m:e>
                                <m:r>
                                  <a:rPr kumimoji="1" lang="en-US" altLang="ja-JP" sz="2800" b="0" i="1" smtClean="0">
                                    <a:latin typeface="Cambria Math" panose="02040503050406030204" pitchFamily="18" charset="0"/>
                                  </a:rPr>
                                  <m:t>0</m:t>
                                </m:r>
                              </m:e>
                              <m:e>
                                <m:r>
                                  <a:rPr kumimoji="1" lang="en-US" altLang="ja-JP" sz="2800" b="0" i="1" smtClean="0">
                                    <a:latin typeface="Cambria Math" panose="02040503050406030204" pitchFamily="18" charset="0"/>
                                  </a:rPr>
                                  <m:t>𝑐</m:t>
                                </m:r>
                              </m:e>
                            </m:mr>
                            <m:mr>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0</m:t>
                                </m:r>
                              </m:e>
                              <m:e>
                                <m:r>
                                  <a:rPr lang="en-US" altLang="ja-JP" sz="2800" i="1">
                                    <a:latin typeface="Cambria Math" panose="02040503050406030204" pitchFamily="18" charset="0"/>
                                  </a:rPr>
                                  <m:t>𝜀</m:t>
                                </m:r>
                              </m:e>
                              <m:e>
                                <m:r>
                                  <a:rPr kumimoji="1" lang="en-US" altLang="ja-JP" sz="2800" b="0" i="1" smtClean="0">
                                    <a:latin typeface="Cambria Math" panose="02040503050406030204" pitchFamily="18" charset="0"/>
                                  </a:rPr>
                                  <m:t>𝑐</m:t>
                                </m:r>
                              </m:e>
                            </m:mr>
                            <m:mr>
                              <m:e>
                                <m:r>
                                  <a:rPr kumimoji="1" lang="en-US" altLang="ja-JP" sz="2800" b="0" i="1" smtClean="0">
                                    <a:latin typeface="Cambria Math" panose="02040503050406030204" pitchFamily="18" charset="0"/>
                                  </a:rPr>
                                  <m:t>0</m:t>
                                </m:r>
                              </m:e>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𝑐</m:t>
                                </m:r>
                              </m:e>
                              <m:e>
                                <m:r>
                                  <a:rPr lang="en-US" altLang="ja-JP" sz="2800" i="1">
                                    <a:latin typeface="Cambria Math" panose="02040503050406030204" pitchFamily="18" charset="0"/>
                                  </a:rPr>
                                  <m:t>𝜀</m:t>
                                </m:r>
                              </m:e>
                            </m:mr>
                          </m:m>
                        </m:e>
                      </m:d>
                    </m:oMath>
                  </m:oMathPara>
                </a14:m>
                <a:endParaRPr kumimoji="1" lang="ja-JP" altLang="en-US" sz="2800"/>
              </a:p>
            </p:txBody>
          </p:sp>
        </mc:Choice>
        <mc:Fallback xmlns="">
          <p:sp>
            <p:nvSpPr>
              <p:cNvPr id="3" name="テキスト ボックス 2">
                <a:extLst>
                  <a:ext uri="{FF2B5EF4-FFF2-40B4-BE49-F238E27FC236}">
                    <a16:creationId xmlns:a16="http://schemas.microsoft.com/office/drawing/2014/main" id="{480861F7-A589-DDC9-F42F-3073C82939FA}"/>
                  </a:ext>
                </a:extLst>
              </p:cNvPr>
              <p:cNvSpPr txBox="1">
                <a:spLocks noRot="1" noChangeAspect="1" noMove="1" noResize="1" noEditPoints="1" noAdjustHandles="1" noChangeArrowheads="1" noChangeShapeType="1" noTextEdit="1"/>
              </p:cNvSpPr>
              <p:nvPr/>
            </p:nvSpPr>
            <p:spPr>
              <a:xfrm>
                <a:off x="1619672" y="1114832"/>
                <a:ext cx="3280578" cy="160948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CB45AEF-37C1-34DE-2F60-FA56920DC6C6}"/>
                  </a:ext>
                </a:extLst>
              </p:cNvPr>
              <p:cNvSpPr txBox="1"/>
              <p:nvPr/>
            </p:nvSpPr>
            <p:spPr>
              <a:xfrm>
                <a:off x="6228184" y="1647673"/>
                <a:ext cx="2520280"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𝑐</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2</m:t>
                          </m:r>
                        </m:den>
                      </m:f>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𝜀</m:t>
                          </m:r>
                        </m:e>
                      </m:d>
                    </m:oMath>
                  </m:oMathPara>
                </a14:m>
                <a:endParaRPr lang="ja-JP" altLang="en-US" sz="2800"/>
              </a:p>
            </p:txBody>
          </p:sp>
        </mc:Choice>
        <mc:Fallback xmlns="">
          <p:sp>
            <p:nvSpPr>
              <p:cNvPr id="4" name="テキスト ボックス 3">
                <a:extLst>
                  <a:ext uri="{FF2B5EF4-FFF2-40B4-BE49-F238E27FC236}">
                    <a16:creationId xmlns:a16="http://schemas.microsoft.com/office/drawing/2014/main" id="{BCB45AEF-37C1-34DE-2F60-FA56920DC6C6}"/>
                  </a:ext>
                </a:extLst>
              </p:cNvPr>
              <p:cNvSpPr txBox="1">
                <a:spLocks noRot="1" noChangeAspect="1" noMove="1" noResize="1" noEditPoints="1" noAdjustHandles="1" noChangeArrowheads="1" noChangeShapeType="1" noTextEdit="1"/>
              </p:cNvSpPr>
              <p:nvPr/>
            </p:nvSpPr>
            <p:spPr>
              <a:xfrm>
                <a:off x="6228184" y="1647673"/>
                <a:ext cx="2520280" cy="89896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51D9738-B35B-BD53-2D3E-0FFF71D12FC7}"/>
                  </a:ext>
                </a:extLst>
              </p:cNvPr>
              <p:cNvSpPr txBox="1"/>
              <p:nvPr/>
            </p:nvSpPr>
            <p:spPr>
              <a:xfrm>
                <a:off x="2627784" y="3429000"/>
                <a:ext cx="2664296" cy="15504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𝑝</m:t>
                              </m:r>
                            </m:e>
                          </m:acc>
                        </m:e>
                        <m:sub>
                          <m:r>
                            <a:rPr kumimoji="1" lang="en-US" altLang="ja-JP" sz="2400" b="0" i="1" smtClean="0">
                              <a:latin typeface="Cambria Math" panose="02040503050406030204" pitchFamily="18" charset="0"/>
                            </a:rPr>
                            <m:t>∞</m:t>
                          </m:r>
                        </m:sub>
                      </m:sSub>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/4</m:t>
                                </m:r>
                              </m:e>
                            </m:mr>
                            <m:mr>
                              <m:e>
                                <m:r>
                                  <a:rPr kumimoji="1" lang="en-US" altLang="ja-JP" sz="2400" b="0" i="1" smtClean="0">
                                    <a:latin typeface="Cambria Math" panose="02040503050406030204" pitchFamily="18" charset="0"/>
                                  </a:rPr>
                                  <m:t>1/4</m:t>
                                </m:r>
                              </m:e>
                            </m:mr>
                            <m:mr>
                              <m:e>
                                <m:r>
                                  <a:rPr kumimoji="1" lang="en-US" altLang="ja-JP" sz="2400" b="0" i="1" smtClean="0">
                                    <a:latin typeface="Cambria Math" panose="02040503050406030204" pitchFamily="18" charset="0"/>
                                  </a:rPr>
                                  <m:t>1/4</m:t>
                                </m:r>
                              </m:e>
                            </m:mr>
                            <m:mr>
                              <m:e>
                                <m:r>
                                  <a:rPr kumimoji="1" lang="en-US" altLang="ja-JP" sz="2400" b="0" i="1" smtClean="0">
                                    <a:latin typeface="Cambria Math" panose="02040503050406030204" pitchFamily="18" charset="0"/>
                                  </a:rPr>
                                  <m:t>1/4</m:t>
                                </m:r>
                              </m:e>
                            </m:mr>
                          </m:m>
                        </m:e>
                      </m:d>
                    </m:oMath>
                  </m:oMathPara>
                </a14:m>
                <a:endParaRPr lang="ja-JP" altLang="en-US" sz="2400"/>
              </a:p>
            </p:txBody>
          </p:sp>
        </mc:Choice>
        <mc:Fallback xmlns="">
          <p:sp>
            <p:nvSpPr>
              <p:cNvPr id="5" name="テキスト ボックス 4">
                <a:extLst>
                  <a:ext uri="{FF2B5EF4-FFF2-40B4-BE49-F238E27FC236}">
                    <a16:creationId xmlns:a16="http://schemas.microsoft.com/office/drawing/2014/main" id="{751D9738-B35B-BD53-2D3E-0FFF71D12FC7}"/>
                  </a:ext>
                </a:extLst>
              </p:cNvPr>
              <p:cNvSpPr txBox="1">
                <a:spLocks noRot="1" noChangeAspect="1" noMove="1" noResize="1" noEditPoints="1" noAdjustHandles="1" noChangeArrowheads="1" noChangeShapeType="1" noTextEdit="1"/>
              </p:cNvSpPr>
              <p:nvPr/>
            </p:nvSpPr>
            <p:spPr>
              <a:xfrm>
                <a:off x="2627784" y="3429000"/>
                <a:ext cx="2664296" cy="1550489"/>
              </a:xfrm>
              <a:prstGeom prst="rect">
                <a:avLst/>
              </a:prstGeom>
              <a:blipFill>
                <a:blip r:embed="rId4"/>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F903D9A0-01C7-FD2C-6B2B-8EC502DB2FBD}"/>
              </a:ext>
            </a:extLst>
          </p:cNvPr>
          <p:cNvSpPr txBox="1"/>
          <p:nvPr/>
        </p:nvSpPr>
        <p:spPr>
          <a:xfrm>
            <a:off x="302523" y="2861553"/>
            <a:ext cx="5929828" cy="523220"/>
          </a:xfrm>
          <a:prstGeom prst="rect">
            <a:avLst/>
          </a:prstGeom>
          <a:noFill/>
        </p:spPr>
        <p:txBody>
          <a:bodyPr wrap="none" rtlCol="0">
            <a:spAutoFit/>
          </a:bodyPr>
          <a:lstStyle/>
          <a:p>
            <a:r>
              <a:rPr kumimoji="1" lang="ja-JP" altLang="en-US" sz="2800"/>
              <a:t>最大固有値に対応する固有ベクトル</a:t>
            </a:r>
          </a:p>
        </p:txBody>
      </p:sp>
      <p:sp>
        <p:nvSpPr>
          <p:cNvPr id="7" name="テキスト ボックス 6">
            <a:extLst>
              <a:ext uri="{FF2B5EF4-FFF2-40B4-BE49-F238E27FC236}">
                <a16:creationId xmlns:a16="http://schemas.microsoft.com/office/drawing/2014/main" id="{7FD8F570-BDCC-586D-620C-4363E5CD76B3}"/>
              </a:ext>
            </a:extLst>
          </p:cNvPr>
          <p:cNvSpPr txBox="1"/>
          <p:nvPr/>
        </p:nvSpPr>
        <p:spPr>
          <a:xfrm>
            <a:off x="179512" y="5085184"/>
            <a:ext cx="8494633" cy="830997"/>
          </a:xfrm>
          <a:prstGeom prst="rect">
            <a:avLst/>
          </a:prstGeom>
          <a:noFill/>
        </p:spPr>
        <p:txBody>
          <a:bodyPr wrap="none" rtlCol="0">
            <a:spAutoFit/>
          </a:bodyPr>
          <a:lstStyle/>
          <a:p>
            <a:r>
              <a:rPr kumimoji="1" lang="ja-JP" altLang="en-US" sz="2400" dirty="0"/>
              <a:t>十分時間が経つと、全てのミクロな状態は等確率で出現する</a:t>
            </a:r>
            <a:endParaRPr kumimoji="1" lang="en-US" altLang="ja-JP" sz="2400" dirty="0"/>
          </a:p>
          <a:p>
            <a:r>
              <a:rPr lang="ja-JP" altLang="en-US" sz="2400" dirty="0"/>
              <a:t>→等重率の原理</a:t>
            </a:r>
            <a:endParaRPr kumimoji="1" lang="ja-JP" altLang="en-US" sz="2400" dirty="0"/>
          </a:p>
        </p:txBody>
      </p:sp>
      <p:grpSp>
        <p:nvGrpSpPr>
          <p:cNvPr id="8" name="グループ化 7">
            <a:extLst>
              <a:ext uri="{FF2B5EF4-FFF2-40B4-BE49-F238E27FC236}">
                <a16:creationId xmlns:a16="http://schemas.microsoft.com/office/drawing/2014/main" id="{A9B1409D-A777-4D18-6ADC-C39D66805F59}"/>
              </a:ext>
            </a:extLst>
          </p:cNvPr>
          <p:cNvGrpSpPr/>
          <p:nvPr/>
        </p:nvGrpSpPr>
        <p:grpSpPr>
          <a:xfrm>
            <a:off x="3203848" y="5805264"/>
            <a:ext cx="473437" cy="642002"/>
            <a:chOff x="1180706" y="1772816"/>
            <a:chExt cx="1663102" cy="2255240"/>
          </a:xfrm>
        </p:grpSpPr>
        <p:cxnSp>
          <p:nvCxnSpPr>
            <p:cNvPr id="9" name="直線コネクタ 8">
              <a:extLst>
                <a:ext uri="{FF2B5EF4-FFF2-40B4-BE49-F238E27FC236}">
                  <a16:creationId xmlns:a16="http://schemas.microsoft.com/office/drawing/2014/main" id="{4D4BCB9D-0521-E2B7-FFDE-6714FF2D7EE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98810BC-F98B-A9A5-07D9-A6D1424A3602}"/>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BB81E31-78B0-DE08-2941-53927E685DC2}"/>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A9875ABD-8118-A27D-2404-D6BA6BB2011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AA78F9A-9F96-4A9B-60EB-1A7C36E1427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A14C047B-C3F2-EB6A-0971-8588556B0E5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3AFAEF7-D8E1-9DB7-CE15-600565627EF4}"/>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4F847E5B-172D-156E-9A70-0A56F6E84309}"/>
              </a:ext>
            </a:extLst>
          </p:cNvPr>
          <p:cNvGrpSpPr/>
          <p:nvPr/>
        </p:nvGrpSpPr>
        <p:grpSpPr>
          <a:xfrm>
            <a:off x="4139952" y="5805264"/>
            <a:ext cx="473437" cy="642002"/>
            <a:chOff x="605150" y="3398192"/>
            <a:chExt cx="1008928" cy="1368152"/>
          </a:xfrm>
        </p:grpSpPr>
        <p:grpSp>
          <p:nvGrpSpPr>
            <p:cNvPr id="17" name="グループ化 16">
              <a:extLst>
                <a:ext uri="{FF2B5EF4-FFF2-40B4-BE49-F238E27FC236}">
                  <a16:creationId xmlns:a16="http://schemas.microsoft.com/office/drawing/2014/main" id="{6FF4E86F-EFFB-CC07-7795-825D2DCC8266}"/>
                </a:ext>
              </a:extLst>
            </p:cNvPr>
            <p:cNvGrpSpPr/>
            <p:nvPr/>
          </p:nvGrpSpPr>
          <p:grpSpPr>
            <a:xfrm>
              <a:off x="605150" y="3398192"/>
              <a:ext cx="1008928" cy="1368152"/>
              <a:chOff x="1180706" y="1772816"/>
              <a:chExt cx="1663102" cy="2255240"/>
            </a:xfrm>
          </p:grpSpPr>
          <p:cxnSp>
            <p:nvCxnSpPr>
              <p:cNvPr id="19" name="直線コネクタ 18">
                <a:extLst>
                  <a:ext uri="{FF2B5EF4-FFF2-40B4-BE49-F238E27FC236}">
                    <a16:creationId xmlns:a16="http://schemas.microsoft.com/office/drawing/2014/main" id="{DA150963-001D-B9A9-4FB7-8CA0480AE53D}"/>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D3B6C8F-54BE-DFBD-39E7-7467D14C42F0}"/>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F096F01-0334-3512-671C-1672434B99F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15FEAB5-078D-5D92-A3F2-1C84168A5D9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2B5D20D-4899-8BE5-18B9-3BF69EF3CEB1}"/>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0318714F-7A1B-9C68-22B0-B1ABC2ABE4AB}"/>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9811322-59D6-3364-4DD8-0E96F1A6F8D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8" name="円/楕円 12">
              <a:extLst>
                <a:ext uri="{FF2B5EF4-FFF2-40B4-BE49-F238E27FC236}">
                  <a16:creationId xmlns:a16="http://schemas.microsoft.com/office/drawing/2014/main" id="{13B0D408-F122-90F7-0695-8E42B749E540}"/>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1</a:t>
              </a:r>
              <a:endParaRPr kumimoji="1" lang="ja-JP" altLang="en-US" sz="1400"/>
            </a:p>
          </p:txBody>
        </p:sp>
      </p:grpSp>
      <p:grpSp>
        <p:nvGrpSpPr>
          <p:cNvPr id="26" name="グループ化 25">
            <a:extLst>
              <a:ext uri="{FF2B5EF4-FFF2-40B4-BE49-F238E27FC236}">
                <a16:creationId xmlns:a16="http://schemas.microsoft.com/office/drawing/2014/main" id="{69A5249E-13CB-0857-FF7C-A73571013931}"/>
              </a:ext>
            </a:extLst>
          </p:cNvPr>
          <p:cNvGrpSpPr/>
          <p:nvPr/>
        </p:nvGrpSpPr>
        <p:grpSpPr>
          <a:xfrm>
            <a:off x="5076056" y="5805264"/>
            <a:ext cx="473437" cy="642002"/>
            <a:chOff x="605150" y="3398192"/>
            <a:chExt cx="1008928" cy="1368152"/>
          </a:xfrm>
        </p:grpSpPr>
        <p:grpSp>
          <p:nvGrpSpPr>
            <p:cNvPr id="27" name="グループ化 26">
              <a:extLst>
                <a:ext uri="{FF2B5EF4-FFF2-40B4-BE49-F238E27FC236}">
                  <a16:creationId xmlns:a16="http://schemas.microsoft.com/office/drawing/2014/main" id="{84432195-1B6E-5FC0-DD7C-16645C753F4C}"/>
                </a:ext>
              </a:extLst>
            </p:cNvPr>
            <p:cNvGrpSpPr/>
            <p:nvPr/>
          </p:nvGrpSpPr>
          <p:grpSpPr>
            <a:xfrm>
              <a:off x="605150" y="3398192"/>
              <a:ext cx="1008928" cy="1368152"/>
              <a:chOff x="1180706" y="1772816"/>
              <a:chExt cx="1663102" cy="2255240"/>
            </a:xfrm>
          </p:grpSpPr>
          <p:cxnSp>
            <p:nvCxnSpPr>
              <p:cNvPr id="29" name="直線コネクタ 28">
                <a:extLst>
                  <a:ext uri="{FF2B5EF4-FFF2-40B4-BE49-F238E27FC236}">
                    <a16:creationId xmlns:a16="http://schemas.microsoft.com/office/drawing/2014/main" id="{5C8E4808-29B0-53B0-7DB6-3EB8E35AC585}"/>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2A7676A2-5082-5F60-C43B-1B648046FB5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ADA05D4-3A75-DC31-C824-4F4FCF2E335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E0B7BC2A-F1DD-A0D1-8A7B-7E26574E053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C04E8261-CBF0-B34F-0546-5CF34863C161}"/>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01013EEE-F17D-17D2-5698-163F809D792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5DBC487-9C25-5E9E-8C0B-6D30B41F834F}"/>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8" name="円/楕円 26">
              <a:extLst>
                <a:ext uri="{FF2B5EF4-FFF2-40B4-BE49-F238E27FC236}">
                  <a16:creationId xmlns:a16="http://schemas.microsoft.com/office/drawing/2014/main" id="{655E3368-A8F1-0045-4AE8-B1B87AC2EBC8}"/>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2</a:t>
              </a:r>
              <a:endParaRPr kumimoji="1" lang="ja-JP" altLang="en-US" sz="1400"/>
            </a:p>
          </p:txBody>
        </p:sp>
      </p:grpSp>
      <p:grpSp>
        <p:nvGrpSpPr>
          <p:cNvPr id="36" name="グループ化 35">
            <a:extLst>
              <a:ext uri="{FF2B5EF4-FFF2-40B4-BE49-F238E27FC236}">
                <a16:creationId xmlns:a16="http://schemas.microsoft.com/office/drawing/2014/main" id="{B9AEABC6-F765-637F-47C0-7EEB58FA1F2B}"/>
              </a:ext>
            </a:extLst>
          </p:cNvPr>
          <p:cNvGrpSpPr/>
          <p:nvPr/>
        </p:nvGrpSpPr>
        <p:grpSpPr>
          <a:xfrm>
            <a:off x="6012160" y="5805264"/>
            <a:ext cx="473437" cy="642002"/>
            <a:chOff x="642179" y="5452903"/>
            <a:chExt cx="685178" cy="929133"/>
          </a:xfrm>
        </p:grpSpPr>
        <p:cxnSp>
          <p:nvCxnSpPr>
            <p:cNvPr id="37" name="直線コネクタ 36">
              <a:extLst>
                <a:ext uri="{FF2B5EF4-FFF2-40B4-BE49-F238E27FC236}">
                  <a16:creationId xmlns:a16="http://schemas.microsoft.com/office/drawing/2014/main" id="{FC26069C-F784-AC13-9DE8-57ACDFB6D8EF}"/>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78D110DF-04D3-B772-7949-AD9A8E999309}"/>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9128206-8A71-464F-C345-EB6FCC7B5D43}"/>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C44C2F7-6852-1AC4-4146-3B8932D3E866}"/>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C31BD864-2943-4680-3B7B-07A80A181AE2}"/>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4285F5D-44D8-F95B-F3FD-A59529BB5E09}"/>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2CDCFD17-E7DD-AE71-B959-D188DFD84822}"/>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円/楕円 38">
              <a:extLst>
                <a:ext uri="{FF2B5EF4-FFF2-40B4-BE49-F238E27FC236}">
                  <a16:creationId xmlns:a16="http://schemas.microsoft.com/office/drawing/2014/main" id="{513BD033-50E1-F946-BA14-ECB65CEB0624}"/>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2</a:t>
              </a:r>
              <a:endParaRPr kumimoji="1" lang="ja-JP" altLang="en-US" sz="1400" dirty="0"/>
            </a:p>
          </p:txBody>
        </p:sp>
        <p:sp>
          <p:nvSpPr>
            <p:cNvPr id="45" name="円/楕円 48">
              <a:extLst>
                <a:ext uri="{FF2B5EF4-FFF2-40B4-BE49-F238E27FC236}">
                  <a16:creationId xmlns:a16="http://schemas.microsoft.com/office/drawing/2014/main" id="{62A46F65-C1FA-A5CC-8C45-34587CE7603D}"/>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1</a:t>
              </a:r>
              <a:endParaRPr kumimoji="1" lang="ja-JP" altLang="en-US" sz="1400" dirty="0"/>
            </a:p>
          </p:txBody>
        </p:sp>
      </p:grpSp>
      <p:sp>
        <p:nvSpPr>
          <p:cNvPr id="46" name="テキスト ボックス 45">
            <a:extLst>
              <a:ext uri="{FF2B5EF4-FFF2-40B4-BE49-F238E27FC236}">
                <a16:creationId xmlns:a16="http://schemas.microsoft.com/office/drawing/2014/main" id="{099F5370-10B9-038A-3FF9-AEBC346CBF77}"/>
              </a:ext>
            </a:extLst>
          </p:cNvPr>
          <p:cNvSpPr txBox="1"/>
          <p:nvPr/>
        </p:nvSpPr>
        <p:spPr>
          <a:xfrm>
            <a:off x="3748626" y="6016642"/>
            <a:ext cx="319318" cy="369332"/>
          </a:xfrm>
          <a:prstGeom prst="rect">
            <a:avLst/>
          </a:prstGeom>
          <a:noFill/>
        </p:spPr>
        <p:txBody>
          <a:bodyPr wrap="none" rtlCol="0">
            <a:spAutoFit/>
          </a:bodyPr>
          <a:lstStyle/>
          <a:p>
            <a:r>
              <a:rPr kumimoji="1" lang="en-US" altLang="ja-JP" dirty="0"/>
              <a:t>=</a:t>
            </a:r>
            <a:endParaRPr kumimoji="1" lang="ja-JP" altLang="en-US" dirty="0"/>
          </a:p>
        </p:txBody>
      </p:sp>
      <p:sp>
        <p:nvSpPr>
          <p:cNvPr id="47" name="テキスト ボックス 46">
            <a:extLst>
              <a:ext uri="{FF2B5EF4-FFF2-40B4-BE49-F238E27FC236}">
                <a16:creationId xmlns:a16="http://schemas.microsoft.com/office/drawing/2014/main" id="{49CF0B38-F803-4A23-574D-C02BBD1F526E}"/>
              </a:ext>
            </a:extLst>
          </p:cNvPr>
          <p:cNvSpPr txBox="1"/>
          <p:nvPr/>
        </p:nvSpPr>
        <p:spPr>
          <a:xfrm>
            <a:off x="4664369" y="6016642"/>
            <a:ext cx="319318" cy="369332"/>
          </a:xfrm>
          <a:prstGeom prst="rect">
            <a:avLst/>
          </a:prstGeom>
          <a:noFill/>
        </p:spPr>
        <p:txBody>
          <a:bodyPr wrap="none" rtlCol="0">
            <a:spAutoFit/>
          </a:bodyPr>
          <a:lstStyle/>
          <a:p>
            <a:r>
              <a:rPr kumimoji="1" lang="en-US" altLang="ja-JP" dirty="0"/>
              <a:t>=</a:t>
            </a:r>
            <a:endParaRPr kumimoji="1" lang="ja-JP" altLang="en-US" dirty="0"/>
          </a:p>
        </p:txBody>
      </p:sp>
      <p:sp>
        <p:nvSpPr>
          <p:cNvPr id="48" name="テキスト ボックス 47">
            <a:extLst>
              <a:ext uri="{FF2B5EF4-FFF2-40B4-BE49-F238E27FC236}">
                <a16:creationId xmlns:a16="http://schemas.microsoft.com/office/drawing/2014/main" id="{A91FF121-3EB8-B07E-E2B6-F78783C047F9}"/>
              </a:ext>
            </a:extLst>
          </p:cNvPr>
          <p:cNvSpPr txBox="1"/>
          <p:nvPr/>
        </p:nvSpPr>
        <p:spPr>
          <a:xfrm>
            <a:off x="5580112" y="6016642"/>
            <a:ext cx="319318" cy="369332"/>
          </a:xfrm>
          <a:prstGeom prst="rect">
            <a:avLst/>
          </a:prstGeom>
          <a:noFill/>
        </p:spPr>
        <p:txBody>
          <a:bodyPr wrap="none" rtlCol="0">
            <a:spAutoFit/>
          </a:bodyPr>
          <a:lstStyle/>
          <a:p>
            <a:r>
              <a:rPr kumimoji="1" lang="en-US" altLang="ja-JP" dirty="0"/>
              <a:t>=</a:t>
            </a:r>
            <a:endParaRPr kumimoji="1" lang="ja-JP" altLang="en-US" dirty="0"/>
          </a:p>
        </p:txBody>
      </p:sp>
    </p:spTree>
    <p:extLst>
      <p:ext uri="{BB962C8B-B14F-4D97-AF65-F5344CB8AC3E}">
        <p14:creationId xmlns:p14="http://schemas.microsoft.com/office/powerpoint/2010/main" val="23747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FDC89E2-3F2C-42C5-5C83-4823DE34212A}"/>
              </a:ext>
            </a:extLst>
          </p:cNvPr>
          <p:cNvSpPr>
            <a:spLocks noGrp="1"/>
          </p:cNvSpPr>
          <p:nvPr>
            <p:ph type="body" sz="quarter" idx="10"/>
          </p:nvPr>
        </p:nvSpPr>
        <p:spPr/>
        <p:txBody>
          <a:bodyPr/>
          <a:lstStyle/>
          <a:p>
            <a:r>
              <a:rPr kumimoji="1" lang="ja-JP" altLang="en-US"/>
              <a:t>マルコフ連鎖</a:t>
            </a:r>
          </a:p>
        </p:txBody>
      </p:sp>
      <p:sp>
        <p:nvSpPr>
          <p:cNvPr id="4" name="テキスト ボックス 3">
            <a:extLst>
              <a:ext uri="{FF2B5EF4-FFF2-40B4-BE49-F238E27FC236}">
                <a16:creationId xmlns:a16="http://schemas.microsoft.com/office/drawing/2014/main" id="{5A096155-191F-3B6A-66EC-F1F10BB0CFE0}"/>
              </a:ext>
            </a:extLst>
          </p:cNvPr>
          <p:cNvSpPr txBox="1"/>
          <p:nvPr/>
        </p:nvSpPr>
        <p:spPr>
          <a:xfrm>
            <a:off x="755576" y="1196752"/>
            <a:ext cx="3960440" cy="1631216"/>
          </a:xfrm>
          <a:prstGeom prst="rect">
            <a:avLst/>
          </a:prstGeom>
          <a:noFill/>
        </p:spPr>
        <p:txBody>
          <a:bodyPr wrap="square">
            <a:spAutoFit/>
          </a:bodyPr>
          <a:lstStyle/>
          <a:p>
            <a:r>
              <a:rPr lang="ja-JP" altLang="en-US" sz="2000"/>
              <a:t>サイコロを振って・・・</a:t>
            </a:r>
            <a:endParaRPr lang="en-US" altLang="ja-JP" sz="2000" dirty="0"/>
          </a:p>
          <a:p>
            <a:pPr marL="285750" indent="-285750">
              <a:buFont typeface="Arial" panose="020B0604020202020204" pitchFamily="34" charset="0"/>
              <a:buChar char="•"/>
            </a:pPr>
            <a:r>
              <a:rPr lang="ja-JP" altLang="en-US" sz="2000"/>
              <a:t>マス</a:t>
            </a:r>
            <a:r>
              <a:rPr lang="en-US" altLang="ja-JP" sz="2000" dirty="0"/>
              <a:t>1</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マス</a:t>
            </a:r>
            <a:r>
              <a:rPr lang="en-US" altLang="ja-JP" sz="2000" dirty="0"/>
              <a:t>2</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マス</a:t>
            </a:r>
            <a:r>
              <a:rPr lang="en-US" altLang="ja-JP" sz="2000" dirty="0"/>
              <a:t>3</a:t>
            </a:r>
            <a:r>
              <a:rPr lang="ja-JP" altLang="en-US" sz="2000"/>
              <a:t>へ</a:t>
            </a:r>
            <a:endParaRPr lang="en-US" altLang="ja-JP" sz="2000" dirty="0"/>
          </a:p>
        </p:txBody>
      </p:sp>
      <p:sp>
        <p:nvSpPr>
          <p:cNvPr id="6" name="円/楕円 5">
            <a:extLst>
              <a:ext uri="{FF2B5EF4-FFF2-40B4-BE49-F238E27FC236}">
                <a16:creationId xmlns:a16="http://schemas.microsoft.com/office/drawing/2014/main" id="{F77010FD-B046-17CE-87E4-CB83560CF56D}"/>
              </a:ext>
            </a:extLst>
          </p:cNvPr>
          <p:cNvSpPr/>
          <p:nvPr/>
        </p:nvSpPr>
        <p:spPr>
          <a:xfrm>
            <a:off x="1913525" y="2979035"/>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7" name="円/楕円 6">
            <a:extLst>
              <a:ext uri="{FF2B5EF4-FFF2-40B4-BE49-F238E27FC236}">
                <a16:creationId xmlns:a16="http://schemas.microsoft.com/office/drawing/2014/main" id="{85F8220F-CD66-B4A4-FD6E-0286B6CFC7EB}"/>
              </a:ext>
            </a:extLst>
          </p:cNvPr>
          <p:cNvSpPr/>
          <p:nvPr/>
        </p:nvSpPr>
        <p:spPr>
          <a:xfrm>
            <a:off x="4325114" y="2979035"/>
            <a:ext cx="690658" cy="690658"/>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3</a:t>
            </a:r>
            <a:endParaRPr kumimoji="1" lang="ja-JP" altLang="en-US" sz="4800">
              <a:solidFill>
                <a:schemeClr val="tx1"/>
              </a:solidFill>
            </a:endParaRPr>
          </a:p>
        </p:txBody>
      </p:sp>
      <p:sp>
        <p:nvSpPr>
          <p:cNvPr id="8" name="円/楕円 7">
            <a:extLst>
              <a:ext uri="{FF2B5EF4-FFF2-40B4-BE49-F238E27FC236}">
                <a16:creationId xmlns:a16="http://schemas.microsoft.com/office/drawing/2014/main" id="{D88AB8F0-6607-EC38-99BF-65A2346B94F2}"/>
              </a:ext>
            </a:extLst>
          </p:cNvPr>
          <p:cNvSpPr/>
          <p:nvPr/>
        </p:nvSpPr>
        <p:spPr>
          <a:xfrm>
            <a:off x="3119319" y="2979035"/>
            <a:ext cx="690658" cy="690658"/>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bg1"/>
                </a:solidFill>
              </a:rPr>
              <a:t>1</a:t>
            </a:r>
            <a:endParaRPr kumimoji="1" lang="ja-JP" altLang="en-US" sz="4800">
              <a:solidFill>
                <a:schemeClr val="bg1"/>
              </a:solidFill>
            </a:endParaRPr>
          </a:p>
        </p:txBody>
      </p:sp>
      <p:sp>
        <p:nvSpPr>
          <p:cNvPr id="11" name="円/楕円 10">
            <a:extLst>
              <a:ext uri="{FF2B5EF4-FFF2-40B4-BE49-F238E27FC236}">
                <a16:creationId xmlns:a16="http://schemas.microsoft.com/office/drawing/2014/main" id="{9345437C-1526-9704-D732-E3C224AC5898}"/>
              </a:ext>
            </a:extLst>
          </p:cNvPr>
          <p:cNvSpPr/>
          <p:nvPr/>
        </p:nvSpPr>
        <p:spPr>
          <a:xfrm>
            <a:off x="1920377" y="4081156"/>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12" name="円/楕円 11">
            <a:extLst>
              <a:ext uri="{FF2B5EF4-FFF2-40B4-BE49-F238E27FC236}">
                <a16:creationId xmlns:a16="http://schemas.microsoft.com/office/drawing/2014/main" id="{35627D34-6AE9-9C0B-CAC6-7C97B6FD70D2}"/>
              </a:ext>
            </a:extLst>
          </p:cNvPr>
          <p:cNvSpPr/>
          <p:nvPr/>
        </p:nvSpPr>
        <p:spPr>
          <a:xfrm>
            <a:off x="3142223" y="4081156"/>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13" name="円/楕円 12">
            <a:extLst>
              <a:ext uri="{FF2B5EF4-FFF2-40B4-BE49-F238E27FC236}">
                <a16:creationId xmlns:a16="http://schemas.microsoft.com/office/drawing/2014/main" id="{2CAD55EC-A0FA-3F79-672A-431C8B2A2064}"/>
              </a:ext>
            </a:extLst>
          </p:cNvPr>
          <p:cNvSpPr/>
          <p:nvPr/>
        </p:nvSpPr>
        <p:spPr>
          <a:xfrm>
            <a:off x="4364069" y="4081156"/>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14" name="円/楕円 13">
            <a:extLst>
              <a:ext uri="{FF2B5EF4-FFF2-40B4-BE49-F238E27FC236}">
                <a16:creationId xmlns:a16="http://schemas.microsoft.com/office/drawing/2014/main" id="{66358D55-6564-881E-8C1D-A5ACEE84CB0A}"/>
              </a:ext>
            </a:extLst>
          </p:cNvPr>
          <p:cNvSpPr/>
          <p:nvPr/>
        </p:nvSpPr>
        <p:spPr>
          <a:xfrm>
            <a:off x="5580112" y="3002738"/>
            <a:ext cx="690658" cy="690658"/>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bg1"/>
                </a:solidFill>
              </a:rPr>
              <a:t>1</a:t>
            </a:r>
            <a:endParaRPr kumimoji="1" lang="ja-JP" altLang="en-US" sz="4800">
              <a:solidFill>
                <a:schemeClr val="bg1"/>
              </a:solidFill>
            </a:endParaRPr>
          </a:p>
        </p:txBody>
      </p:sp>
      <p:sp>
        <p:nvSpPr>
          <p:cNvPr id="15" name="右矢印 14">
            <a:extLst>
              <a:ext uri="{FF2B5EF4-FFF2-40B4-BE49-F238E27FC236}">
                <a16:creationId xmlns:a16="http://schemas.microsoft.com/office/drawing/2014/main" id="{B490B881-2CD4-E7FE-32B2-53ED57218C80}"/>
              </a:ext>
            </a:extLst>
          </p:cNvPr>
          <p:cNvSpPr/>
          <p:nvPr/>
        </p:nvSpPr>
        <p:spPr>
          <a:xfrm>
            <a:off x="1494173" y="3177759"/>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a:extLst>
              <a:ext uri="{FF2B5EF4-FFF2-40B4-BE49-F238E27FC236}">
                <a16:creationId xmlns:a16="http://schemas.microsoft.com/office/drawing/2014/main" id="{2251D116-CEEB-270B-D088-694A61862505}"/>
              </a:ext>
            </a:extLst>
          </p:cNvPr>
          <p:cNvSpPr/>
          <p:nvPr/>
        </p:nvSpPr>
        <p:spPr>
          <a:xfrm>
            <a:off x="1505693" y="4253362"/>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a:extLst>
              <a:ext uri="{FF2B5EF4-FFF2-40B4-BE49-F238E27FC236}">
                <a16:creationId xmlns:a16="http://schemas.microsoft.com/office/drawing/2014/main" id="{E6F165EB-36B1-AB5F-9995-0F73D7C07FB5}"/>
              </a:ext>
            </a:extLst>
          </p:cNvPr>
          <p:cNvSpPr/>
          <p:nvPr/>
        </p:nvSpPr>
        <p:spPr>
          <a:xfrm>
            <a:off x="2681731" y="3154056"/>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a:extLst>
              <a:ext uri="{FF2B5EF4-FFF2-40B4-BE49-F238E27FC236}">
                <a16:creationId xmlns:a16="http://schemas.microsoft.com/office/drawing/2014/main" id="{3FC21106-2EC0-38BB-E2BC-CC236A3401EE}"/>
              </a:ext>
            </a:extLst>
          </p:cNvPr>
          <p:cNvSpPr/>
          <p:nvPr/>
        </p:nvSpPr>
        <p:spPr>
          <a:xfrm>
            <a:off x="3887525" y="3137707"/>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a:extLst>
              <a:ext uri="{FF2B5EF4-FFF2-40B4-BE49-F238E27FC236}">
                <a16:creationId xmlns:a16="http://schemas.microsoft.com/office/drawing/2014/main" id="{BBD83EC2-C912-7398-C50E-754BB41B44F2}"/>
              </a:ext>
            </a:extLst>
          </p:cNvPr>
          <p:cNvSpPr/>
          <p:nvPr/>
        </p:nvSpPr>
        <p:spPr>
          <a:xfrm>
            <a:off x="5117922" y="3162395"/>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a:extLst>
              <a:ext uri="{FF2B5EF4-FFF2-40B4-BE49-F238E27FC236}">
                <a16:creationId xmlns:a16="http://schemas.microsoft.com/office/drawing/2014/main" id="{6F0FA9FA-1347-6ED5-31E0-F5EE3F46BAB1}"/>
              </a:ext>
            </a:extLst>
          </p:cNvPr>
          <p:cNvSpPr/>
          <p:nvPr/>
        </p:nvSpPr>
        <p:spPr>
          <a:xfrm>
            <a:off x="2694254" y="4256177"/>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a:extLst>
              <a:ext uri="{FF2B5EF4-FFF2-40B4-BE49-F238E27FC236}">
                <a16:creationId xmlns:a16="http://schemas.microsoft.com/office/drawing/2014/main" id="{B2704302-A8BD-3AF6-2B1F-F3A77E409F48}"/>
              </a:ext>
            </a:extLst>
          </p:cNvPr>
          <p:cNvSpPr/>
          <p:nvPr/>
        </p:nvSpPr>
        <p:spPr>
          <a:xfrm>
            <a:off x="3887525" y="4241390"/>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745BC46D-A38A-AED2-F5AF-0A059A97CD83}"/>
              </a:ext>
            </a:extLst>
          </p:cNvPr>
          <p:cNvSpPr/>
          <p:nvPr/>
        </p:nvSpPr>
        <p:spPr>
          <a:xfrm>
            <a:off x="5171231" y="4195099"/>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B697FCDF-1041-6292-3F0A-F33CF3C58507}"/>
              </a:ext>
            </a:extLst>
          </p:cNvPr>
          <p:cNvSpPr/>
          <p:nvPr/>
        </p:nvSpPr>
        <p:spPr>
          <a:xfrm>
            <a:off x="5580112" y="4030033"/>
            <a:ext cx="690658" cy="690658"/>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bg1"/>
                </a:solidFill>
              </a:rPr>
              <a:t>1</a:t>
            </a:r>
            <a:endParaRPr kumimoji="1" lang="ja-JP" altLang="en-US" sz="4800">
              <a:solidFill>
                <a:schemeClr val="bg1"/>
              </a:solidFill>
            </a:endParaRPr>
          </a:p>
        </p:txBody>
      </p:sp>
      <p:sp>
        <p:nvSpPr>
          <p:cNvPr id="24" name="テキスト ボックス 23">
            <a:extLst>
              <a:ext uri="{FF2B5EF4-FFF2-40B4-BE49-F238E27FC236}">
                <a16:creationId xmlns:a16="http://schemas.microsoft.com/office/drawing/2014/main" id="{93B51404-74D7-F4D2-13DE-3B7CC9F53EB7}"/>
              </a:ext>
            </a:extLst>
          </p:cNvPr>
          <p:cNvSpPr txBox="1"/>
          <p:nvPr/>
        </p:nvSpPr>
        <p:spPr>
          <a:xfrm>
            <a:off x="491251" y="3162395"/>
            <a:ext cx="877163" cy="369332"/>
          </a:xfrm>
          <a:prstGeom prst="rect">
            <a:avLst/>
          </a:prstGeom>
          <a:noFill/>
        </p:spPr>
        <p:txBody>
          <a:bodyPr wrap="square" rtlCol="0">
            <a:spAutoFit/>
          </a:bodyPr>
          <a:lstStyle/>
          <a:p>
            <a:r>
              <a:rPr kumimoji="1" lang="ja-JP" altLang="en-US"/>
              <a:t>・・・</a:t>
            </a:r>
          </a:p>
        </p:txBody>
      </p:sp>
      <p:sp>
        <p:nvSpPr>
          <p:cNvPr id="25" name="テキスト ボックス 24">
            <a:extLst>
              <a:ext uri="{FF2B5EF4-FFF2-40B4-BE49-F238E27FC236}">
                <a16:creationId xmlns:a16="http://schemas.microsoft.com/office/drawing/2014/main" id="{3CE4A7D2-8DB4-F124-5133-B2BF7A4C262C}"/>
              </a:ext>
            </a:extLst>
          </p:cNvPr>
          <p:cNvSpPr txBox="1"/>
          <p:nvPr/>
        </p:nvSpPr>
        <p:spPr>
          <a:xfrm>
            <a:off x="491251" y="4212674"/>
            <a:ext cx="877163" cy="369332"/>
          </a:xfrm>
          <a:prstGeom prst="rect">
            <a:avLst/>
          </a:prstGeom>
          <a:noFill/>
        </p:spPr>
        <p:txBody>
          <a:bodyPr wrap="square" rtlCol="0">
            <a:spAutoFit/>
          </a:bodyPr>
          <a:lstStyle/>
          <a:p>
            <a:r>
              <a:rPr kumimoji="1" lang="ja-JP" altLang="en-US"/>
              <a:t>・・・</a:t>
            </a:r>
          </a:p>
        </p:txBody>
      </p:sp>
      <p:sp>
        <p:nvSpPr>
          <p:cNvPr id="26" name="テキスト ボックス 25">
            <a:extLst>
              <a:ext uri="{FF2B5EF4-FFF2-40B4-BE49-F238E27FC236}">
                <a16:creationId xmlns:a16="http://schemas.microsoft.com/office/drawing/2014/main" id="{9DD10963-85B2-842E-805E-6D89A5E44298}"/>
              </a:ext>
            </a:extLst>
          </p:cNvPr>
          <p:cNvSpPr txBox="1"/>
          <p:nvPr/>
        </p:nvSpPr>
        <p:spPr>
          <a:xfrm>
            <a:off x="115664" y="4839560"/>
            <a:ext cx="8263801" cy="369332"/>
          </a:xfrm>
          <a:prstGeom prst="rect">
            <a:avLst/>
          </a:prstGeom>
          <a:noFill/>
        </p:spPr>
        <p:txBody>
          <a:bodyPr wrap="none" rtlCol="0">
            <a:spAutoFit/>
          </a:bodyPr>
          <a:lstStyle/>
          <a:p>
            <a:r>
              <a:rPr kumimoji="1" lang="ja-JP" altLang="en-US"/>
              <a:t>どのような履歴をたどっていたとしても、次の状態が現在の状態だけで決まる</a:t>
            </a:r>
          </a:p>
        </p:txBody>
      </p:sp>
      <p:sp>
        <p:nvSpPr>
          <p:cNvPr id="27" name="テキスト ボックス 26">
            <a:extLst>
              <a:ext uri="{FF2B5EF4-FFF2-40B4-BE49-F238E27FC236}">
                <a16:creationId xmlns:a16="http://schemas.microsoft.com/office/drawing/2014/main" id="{F1B7EEA4-7F3E-54A6-11C2-911F1B44A321}"/>
              </a:ext>
            </a:extLst>
          </p:cNvPr>
          <p:cNvSpPr txBox="1"/>
          <p:nvPr/>
        </p:nvSpPr>
        <p:spPr>
          <a:xfrm>
            <a:off x="136709" y="5506264"/>
            <a:ext cx="8034572" cy="707886"/>
          </a:xfrm>
          <a:prstGeom prst="rect">
            <a:avLst/>
          </a:prstGeom>
          <a:noFill/>
        </p:spPr>
        <p:txBody>
          <a:bodyPr wrap="none" rtlCol="0">
            <a:spAutoFit/>
          </a:bodyPr>
          <a:lstStyle/>
          <a:p>
            <a:r>
              <a:rPr lang="ja-JP" altLang="en-US" sz="2000"/>
              <a:t>この性質を</a:t>
            </a:r>
            <a:r>
              <a:rPr lang="ja-JP" altLang="en-US" sz="2000">
                <a:solidFill>
                  <a:srgbClr val="FF0000"/>
                </a:solidFill>
              </a:rPr>
              <a:t>マルコフ性</a:t>
            </a:r>
            <a:r>
              <a:rPr lang="en-US" altLang="ja-JP" sz="2000" dirty="0">
                <a:solidFill>
                  <a:srgbClr val="FF0000"/>
                </a:solidFill>
              </a:rPr>
              <a:t>(Markov property)</a:t>
            </a:r>
            <a:r>
              <a:rPr lang="ja-JP" altLang="en-US" sz="2000"/>
              <a:t>と呼ぶ</a:t>
            </a:r>
            <a:endParaRPr lang="en-US" altLang="ja-JP" sz="2000" dirty="0"/>
          </a:p>
          <a:p>
            <a:r>
              <a:rPr kumimoji="1" lang="ja-JP" altLang="en-US" sz="2000"/>
              <a:t>この性質を持つ状態遷移の連鎖を</a:t>
            </a:r>
            <a:r>
              <a:rPr kumimoji="1" lang="ja-JP" altLang="en-US" sz="2000">
                <a:solidFill>
                  <a:srgbClr val="FF0000"/>
                </a:solidFill>
              </a:rPr>
              <a:t>マルコフ連鎖</a:t>
            </a:r>
            <a:r>
              <a:rPr kumimoji="1" lang="en-US" altLang="ja-JP" sz="2000" dirty="0">
                <a:solidFill>
                  <a:srgbClr val="FF0000"/>
                </a:solidFill>
              </a:rPr>
              <a:t>(Markov chain)</a:t>
            </a:r>
            <a:r>
              <a:rPr kumimoji="1" lang="ja-JP" altLang="en-US" sz="2000"/>
              <a:t>と呼ぶ</a:t>
            </a:r>
          </a:p>
        </p:txBody>
      </p:sp>
    </p:spTree>
    <p:extLst>
      <p:ext uri="{BB962C8B-B14F-4D97-AF65-F5344CB8AC3E}">
        <p14:creationId xmlns:p14="http://schemas.microsoft.com/office/powerpoint/2010/main" val="19874005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908E44F-8D24-5C08-17FD-9D00060B11CB}"/>
              </a:ext>
            </a:extLst>
          </p:cNvPr>
          <p:cNvSpPr>
            <a:spLocks noGrp="1"/>
          </p:cNvSpPr>
          <p:nvPr>
            <p:ph type="body" sz="quarter" idx="10"/>
          </p:nvPr>
        </p:nvSpPr>
        <p:spPr/>
        <p:txBody>
          <a:bodyPr/>
          <a:lstStyle/>
          <a:p>
            <a:r>
              <a:rPr kumimoji="1" lang="ja-JP" altLang="en-US"/>
              <a:t>粗視化</a:t>
            </a:r>
          </a:p>
        </p:txBody>
      </p:sp>
      <p:grpSp>
        <p:nvGrpSpPr>
          <p:cNvPr id="3" name="グループ化 2">
            <a:extLst>
              <a:ext uri="{FF2B5EF4-FFF2-40B4-BE49-F238E27FC236}">
                <a16:creationId xmlns:a16="http://schemas.microsoft.com/office/drawing/2014/main" id="{388DB912-0BCF-9D75-40E9-4BC4A4B06018}"/>
              </a:ext>
            </a:extLst>
          </p:cNvPr>
          <p:cNvGrpSpPr/>
          <p:nvPr/>
        </p:nvGrpSpPr>
        <p:grpSpPr>
          <a:xfrm>
            <a:off x="668326" y="1585185"/>
            <a:ext cx="685178" cy="929133"/>
            <a:chOff x="1180706" y="1772816"/>
            <a:chExt cx="1663102" cy="2255240"/>
          </a:xfrm>
        </p:grpSpPr>
        <p:cxnSp>
          <p:nvCxnSpPr>
            <p:cNvPr id="4" name="直線コネクタ 3">
              <a:extLst>
                <a:ext uri="{FF2B5EF4-FFF2-40B4-BE49-F238E27FC236}">
                  <a16:creationId xmlns:a16="http://schemas.microsoft.com/office/drawing/2014/main" id="{CD502063-05EE-C145-6C52-2F8B33FDFF5C}"/>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6F353605-F540-B31C-5CEE-5544FB0AE02F}"/>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5FA96D58-C7D1-8366-DC11-D3DD403742C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71AB8F06-48A6-7430-3A40-7538A4CB2690}"/>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70528814-689A-657B-8BA9-04096EE4ED3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2C9C8131-A436-0538-3D7C-B1005C82D06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3FDC1D3-4240-911E-C96C-D5C7B655CB77}"/>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EB5985F7-88A8-ABE5-703A-7AB93CEDBAE2}"/>
              </a:ext>
            </a:extLst>
          </p:cNvPr>
          <p:cNvGrpSpPr/>
          <p:nvPr/>
        </p:nvGrpSpPr>
        <p:grpSpPr>
          <a:xfrm>
            <a:off x="665476" y="2975334"/>
            <a:ext cx="685178" cy="929133"/>
            <a:chOff x="605150" y="3398192"/>
            <a:chExt cx="1008928" cy="1368152"/>
          </a:xfrm>
        </p:grpSpPr>
        <p:grpSp>
          <p:nvGrpSpPr>
            <p:cNvPr id="12" name="グループ化 11">
              <a:extLst>
                <a:ext uri="{FF2B5EF4-FFF2-40B4-BE49-F238E27FC236}">
                  <a16:creationId xmlns:a16="http://schemas.microsoft.com/office/drawing/2014/main" id="{0055D927-3684-8A99-05E9-64EAA6456006}"/>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8652FE50-3D94-D6AA-B8F9-65BE46160BF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B680233-F5F8-0EAA-A4AA-9C71D53090E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5771358-851C-928B-B051-237D18CF849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EB2B79D7-DF49-2BD7-7C5B-E43DBF261F11}"/>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658907AA-910E-E00B-64A1-F52C3BE34052}"/>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65AC4BA-2096-F35E-26C0-BD55685354F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C2DE0F6-C3EC-56AF-7FF0-3F11AC165B83}"/>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2">
              <a:extLst>
                <a:ext uri="{FF2B5EF4-FFF2-40B4-BE49-F238E27FC236}">
                  <a16:creationId xmlns:a16="http://schemas.microsoft.com/office/drawing/2014/main" id="{7246D637-200F-4AAF-45D5-24ED1A17C27E}"/>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9EFFAD11-0134-165E-33F4-46A5CF0BFCE5}"/>
              </a:ext>
            </a:extLst>
          </p:cNvPr>
          <p:cNvGrpSpPr/>
          <p:nvPr/>
        </p:nvGrpSpPr>
        <p:grpSpPr>
          <a:xfrm>
            <a:off x="2008071" y="2975334"/>
            <a:ext cx="685178" cy="929133"/>
            <a:chOff x="605150" y="3398192"/>
            <a:chExt cx="1008928" cy="1368152"/>
          </a:xfrm>
        </p:grpSpPr>
        <p:grpSp>
          <p:nvGrpSpPr>
            <p:cNvPr id="22" name="グループ化 21">
              <a:extLst>
                <a:ext uri="{FF2B5EF4-FFF2-40B4-BE49-F238E27FC236}">
                  <a16:creationId xmlns:a16="http://schemas.microsoft.com/office/drawing/2014/main" id="{EC67B357-DB32-8725-069D-7FA1C391DA25}"/>
                </a:ext>
              </a:extLst>
            </p:cNvPr>
            <p:cNvGrpSpPr/>
            <p:nvPr/>
          </p:nvGrpSpPr>
          <p:grpSpPr>
            <a:xfrm>
              <a:off x="605150" y="3398192"/>
              <a:ext cx="1008928" cy="1368152"/>
              <a:chOff x="1180706" y="1772816"/>
              <a:chExt cx="1663102" cy="2255240"/>
            </a:xfrm>
          </p:grpSpPr>
          <p:cxnSp>
            <p:nvCxnSpPr>
              <p:cNvPr id="24" name="直線コネクタ 23">
                <a:extLst>
                  <a:ext uri="{FF2B5EF4-FFF2-40B4-BE49-F238E27FC236}">
                    <a16:creationId xmlns:a16="http://schemas.microsoft.com/office/drawing/2014/main" id="{F2257AE5-F8A1-99E7-7DCA-8DED9CF9C7A3}"/>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D252B9C9-6AC6-EF57-02E4-33C167471C11}"/>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910CEEA-9FA6-1507-FA97-AA7B587F9C8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2542777-77B5-26A8-8542-6B44DADBCEAA}"/>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8435FB2B-FD8E-06E3-837C-52351B753A4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E07E46B-6E58-DC12-5A46-2DD93F1DA8BB}"/>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98A837F8-AF88-0801-3D8F-D75A230400EE}"/>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円/楕円 22">
              <a:extLst>
                <a:ext uri="{FF2B5EF4-FFF2-40B4-BE49-F238E27FC236}">
                  <a16:creationId xmlns:a16="http://schemas.microsoft.com/office/drawing/2014/main" id="{563678DC-D674-4481-D3F4-B71B8657452A}"/>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31" name="グループ化 30">
            <a:extLst>
              <a:ext uri="{FF2B5EF4-FFF2-40B4-BE49-F238E27FC236}">
                <a16:creationId xmlns:a16="http://schemas.microsoft.com/office/drawing/2014/main" id="{8E4820EA-2A6C-286C-53A8-0E89BE1BE590}"/>
              </a:ext>
            </a:extLst>
          </p:cNvPr>
          <p:cNvGrpSpPr/>
          <p:nvPr/>
        </p:nvGrpSpPr>
        <p:grpSpPr>
          <a:xfrm>
            <a:off x="656748" y="4284359"/>
            <a:ext cx="685178" cy="929133"/>
            <a:chOff x="642179" y="5452903"/>
            <a:chExt cx="685178" cy="929133"/>
          </a:xfrm>
        </p:grpSpPr>
        <p:cxnSp>
          <p:nvCxnSpPr>
            <p:cNvPr id="32" name="直線コネクタ 31">
              <a:extLst>
                <a:ext uri="{FF2B5EF4-FFF2-40B4-BE49-F238E27FC236}">
                  <a16:creationId xmlns:a16="http://schemas.microsoft.com/office/drawing/2014/main" id="{9F2936DE-2DD6-4096-2C46-4E98D101FD00}"/>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0A62E22-791F-A047-B901-4FD4B2A803F0}"/>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29048470-1F52-4DE5-8CF8-E35EFF5DADA2}"/>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7A59CB5-6177-7E12-D4FE-CC47680653DC}"/>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1423377-21D9-8591-A525-274A6143ACC5}"/>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5F769C22-537C-5E91-9500-0E2EDDEF6C72}"/>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A079B5B-36D3-4DF2-E78D-2600BB747048}"/>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円/楕円 38">
              <a:extLst>
                <a:ext uri="{FF2B5EF4-FFF2-40B4-BE49-F238E27FC236}">
                  <a16:creationId xmlns:a16="http://schemas.microsoft.com/office/drawing/2014/main" id="{3198F537-09A0-5934-8F30-0D39E4D4D8E1}"/>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B82256A8-9794-E4B5-F2D1-51605E060F7C}"/>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863A7EF0-1759-56AF-DF79-BE878594D3F2}"/>
              </a:ext>
            </a:extLst>
          </p:cNvPr>
          <p:cNvGrpSpPr/>
          <p:nvPr/>
        </p:nvGrpSpPr>
        <p:grpSpPr>
          <a:xfrm>
            <a:off x="3347864" y="2964433"/>
            <a:ext cx="685178" cy="929133"/>
            <a:chOff x="605150" y="3398192"/>
            <a:chExt cx="1008928" cy="1368152"/>
          </a:xfrm>
        </p:grpSpPr>
        <p:grpSp>
          <p:nvGrpSpPr>
            <p:cNvPr id="42" name="グループ化 41">
              <a:extLst>
                <a:ext uri="{FF2B5EF4-FFF2-40B4-BE49-F238E27FC236}">
                  <a16:creationId xmlns:a16="http://schemas.microsoft.com/office/drawing/2014/main" id="{1A7482A0-DBED-EB6F-4530-DA0889B1EE90}"/>
                </a:ext>
              </a:extLst>
            </p:cNvPr>
            <p:cNvGrpSpPr/>
            <p:nvPr/>
          </p:nvGrpSpPr>
          <p:grpSpPr>
            <a:xfrm>
              <a:off x="605150" y="3398192"/>
              <a:ext cx="1008928" cy="1368152"/>
              <a:chOff x="1180706" y="1772816"/>
              <a:chExt cx="1663102" cy="2255240"/>
            </a:xfrm>
          </p:grpSpPr>
          <p:cxnSp>
            <p:nvCxnSpPr>
              <p:cNvPr id="44" name="直線コネクタ 43">
                <a:extLst>
                  <a:ext uri="{FF2B5EF4-FFF2-40B4-BE49-F238E27FC236}">
                    <a16:creationId xmlns:a16="http://schemas.microsoft.com/office/drawing/2014/main" id="{6F29A1AC-835B-C158-6DE2-79D153CDD76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09705BB-7339-071E-719F-19BB5C014C3A}"/>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DC053A51-DCE0-65E5-3910-5B221EAE4BB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0EE83312-CE53-3410-5BA9-7C47B8EEFBDE}"/>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415CE1F-40EA-F8F2-37E3-C01853498E4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A87B74F9-88B2-8136-019C-A34218B7D91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6127C304-CD54-A5E8-422F-2EB66C9E7A7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3" name="円/楕円 42">
              <a:extLst>
                <a:ext uri="{FF2B5EF4-FFF2-40B4-BE49-F238E27FC236}">
                  <a16:creationId xmlns:a16="http://schemas.microsoft.com/office/drawing/2014/main" id="{34910259-7281-3EC6-1AD6-6F460CA1AFD6}"/>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sp>
        <p:nvSpPr>
          <p:cNvPr id="51" name="テキスト ボックス 50">
            <a:extLst>
              <a:ext uri="{FF2B5EF4-FFF2-40B4-BE49-F238E27FC236}">
                <a16:creationId xmlns:a16="http://schemas.microsoft.com/office/drawing/2014/main" id="{4376DADE-3BFD-F2E8-4B9F-C45A3E4F997E}"/>
              </a:ext>
            </a:extLst>
          </p:cNvPr>
          <p:cNvSpPr txBox="1"/>
          <p:nvPr/>
        </p:nvSpPr>
        <p:spPr>
          <a:xfrm>
            <a:off x="1553766" y="3284984"/>
            <a:ext cx="394660" cy="523220"/>
          </a:xfrm>
          <a:prstGeom prst="rect">
            <a:avLst/>
          </a:prstGeom>
          <a:noFill/>
        </p:spPr>
        <p:txBody>
          <a:bodyPr wrap="none" rtlCol="0">
            <a:spAutoFit/>
          </a:bodyPr>
          <a:lstStyle/>
          <a:p>
            <a:r>
              <a:rPr kumimoji="1" lang="en-US" altLang="ja-JP" sz="2800" dirty="0"/>
              <a:t>=</a:t>
            </a:r>
            <a:endParaRPr kumimoji="1" lang="ja-JP" altLang="en-US" sz="2800"/>
          </a:p>
        </p:txBody>
      </p:sp>
      <p:sp>
        <p:nvSpPr>
          <p:cNvPr id="52" name="テキスト ボックス 51">
            <a:extLst>
              <a:ext uri="{FF2B5EF4-FFF2-40B4-BE49-F238E27FC236}">
                <a16:creationId xmlns:a16="http://schemas.microsoft.com/office/drawing/2014/main" id="{FA4F3D0E-6749-68F4-5FFA-B31A81A950FD}"/>
              </a:ext>
            </a:extLst>
          </p:cNvPr>
          <p:cNvSpPr txBox="1"/>
          <p:nvPr/>
        </p:nvSpPr>
        <p:spPr>
          <a:xfrm>
            <a:off x="2843808" y="3284984"/>
            <a:ext cx="394660" cy="523220"/>
          </a:xfrm>
          <a:prstGeom prst="rect">
            <a:avLst/>
          </a:prstGeom>
          <a:noFill/>
        </p:spPr>
        <p:txBody>
          <a:bodyPr wrap="none" rtlCol="0">
            <a:spAutoFit/>
          </a:bodyPr>
          <a:lstStyle/>
          <a:p>
            <a:r>
              <a:rPr kumimoji="1" lang="en-US" altLang="ja-JP" sz="2800" dirty="0"/>
              <a:t>=</a:t>
            </a:r>
            <a:endParaRPr kumimoji="1" lang="ja-JP" altLang="en-US" sz="2800" dirty="0"/>
          </a:p>
        </p:txBody>
      </p:sp>
      <p:sp>
        <p:nvSpPr>
          <p:cNvPr id="53" name="テキスト ボックス 52">
            <a:extLst>
              <a:ext uri="{FF2B5EF4-FFF2-40B4-BE49-F238E27FC236}">
                <a16:creationId xmlns:a16="http://schemas.microsoft.com/office/drawing/2014/main" id="{322E1FC7-8EDE-6D83-9EF2-D3845EEAC935}"/>
              </a:ext>
            </a:extLst>
          </p:cNvPr>
          <p:cNvSpPr txBox="1"/>
          <p:nvPr/>
        </p:nvSpPr>
        <p:spPr>
          <a:xfrm>
            <a:off x="1985288" y="944195"/>
            <a:ext cx="4852610" cy="523220"/>
          </a:xfrm>
          <a:prstGeom prst="rect">
            <a:avLst/>
          </a:prstGeom>
          <a:noFill/>
        </p:spPr>
        <p:txBody>
          <a:bodyPr wrap="none" rtlCol="0">
            <a:spAutoFit/>
          </a:bodyPr>
          <a:lstStyle/>
          <a:p>
            <a:r>
              <a:rPr lang="ja-JP" altLang="en-US" sz="2800"/>
              <a:t>玉の数字を見ないことにする</a:t>
            </a:r>
            <a:endParaRPr kumimoji="1" lang="ja-JP" altLang="en-US" sz="2800"/>
          </a:p>
        </p:txBody>
      </p:sp>
      <p:sp>
        <p:nvSpPr>
          <p:cNvPr id="54" name="フリーフォーム 56">
            <a:extLst>
              <a:ext uri="{FF2B5EF4-FFF2-40B4-BE49-F238E27FC236}">
                <a16:creationId xmlns:a16="http://schemas.microsoft.com/office/drawing/2014/main" id="{DEC165BE-6E91-B939-12BF-7FE69A173892}"/>
              </a:ext>
            </a:extLst>
          </p:cNvPr>
          <p:cNvSpPr/>
          <p:nvPr/>
        </p:nvSpPr>
        <p:spPr>
          <a:xfrm>
            <a:off x="2322652" y="3979728"/>
            <a:ext cx="1323191" cy="609261"/>
          </a:xfrm>
          <a:custGeom>
            <a:avLst/>
            <a:gdLst>
              <a:gd name="connsiteX0" fmla="*/ 0 w 1323191"/>
              <a:gd name="connsiteY0" fmla="*/ 0 h 609261"/>
              <a:gd name="connsiteX1" fmla="*/ 215153 w 1323191"/>
              <a:gd name="connsiteY1" fmla="*/ 537882 h 609261"/>
              <a:gd name="connsiteX2" fmla="*/ 1032734 w 1323191"/>
              <a:gd name="connsiteY2" fmla="*/ 548640 h 609261"/>
              <a:gd name="connsiteX3" fmla="*/ 1323191 w 1323191"/>
              <a:gd name="connsiteY3" fmla="*/ 32273 h 609261"/>
            </a:gdLst>
            <a:ahLst/>
            <a:cxnLst>
              <a:cxn ang="0">
                <a:pos x="connsiteX0" y="connsiteY0"/>
              </a:cxn>
              <a:cxn ang="0">
                <a:pos x="connsiteX1" y="connsiteY1"/>
              </a:cxn>
              <a:cxn ang="0">
                <a:pos x="connsiteX2" y="connsiteY2"/>
              </a:cxn>
              <a:cxn ang="0">
                <a:pos x="connsiteX3" y="connsiteY3"/>
              </a:cxn>
            </a:cxnLst>
            <a:rect l="l" t="t" r="r" b="b"/>
            <a:pathLst>
              <a:path w="1323191" h="609261">
                <a:moveTo>
                  <a:pt x="0" y="0"/>
                </a:moveTo>
                <a:cubicBezTo>
                  <a:pt x="21515" y="223221"/>
                  <a:pt x="43031" y="446442"/>
                  <a:pt x="215153" y="537882"/>
                </a:cubicBezTo>
                <a:cubicBezTo>
                  <a:pt x="387275" y="629322"/>
                  <a:pt x="848061" y="632908"/>
                  <a:pt x="1032734" y="548640"/>
                </a:cubicBezTo>
                <a:cubicBezTo>
                  <a:pt x="1217407" y="464372"/>
                  <a:pt x="1270299" y="248322"/>
                  <a:pt x="1323191" y="32273"/>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27692E5B-DD87-1DCC-0063-9A89DEFAC25E}"/>
              </a:ext>
            </a:extLst>
          </p:cNvPr>
          <p:cNvSpPr txBox="1"/>
          <p:nvPr/>
        </p:nvSpPr>
        <p:spPr>
          <a:xfrm>
            <a:off x="2488636" y="4706040"/>
            <a:ext cx="877163" cy="369332"/>
          </a:xfrm>
          <a:prstGeom prst="rect">
            <a:avLst/>
          </a:prstGeom>
          <a:noFill/>
        </p:spPr>
        <p:txBody>
          <a:bodyPr wrap="none" rtlCol="0">
            <a:spAutoFit/>
          </a:bodyPr>
          <a:lstStyle/>
          <a:p>
            <a:r>
              <a:rPr kumimoji="1" lang="ja-JP" altLang="en-US"/>
              <a:t>同一視</a:t>
            </a:r>
          </a:p>
        </p:txBody>
      </p:sp>
    </p:spTree>
    <p:extLst>
      <p:ext uri="{BB962C8B-B14F-4D97-AF65-F5344CB8AC3E}">
        <p14:creationId xmlns:p14="http://schemas.microsoft.com/office/powerpoint/2010/main" val="12988373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25F46B2-20DD-4BA0-E422-A5F40A48969D}"/>
              </a:ext>
            </a:extLst>
          </p:cNvPr>
          <p:cNvSpPr>
            <a:spLocks noGrp="1"/>
          </p:cNvSpPr>
          <p:nvPr>
            <p:ph type="body" sz="quarter" idx="10"/>
          </p:nvPr>
        </p:nvSpPr>
        <p:spPr/>
        <p:txBody>
          <a:bodyPr/>
          <a:lstStyle/>
          <a:p>
            <a:r>
              <a:rPr kumimoji="1" lang="ja-JP" altLang="en-US"/>
              <a:t>粗視化</a:t>
            </a:r>
          </a:p>
        </p:txBody>
      </p:sp>
      <p:grpSp>
        <p:nvGrpSpPr>
          <p:cNvPr id="3" name="グループ化 2">
            <a:extLst>
              <a:ext uri="{FF2B5EF4-FFF2-40B4-BE49-F238E27FC236}">
                <a16:creationId xmlns:a16="http://schemas.microsoft.com/office/drawing/2014/main" id="{1A63099B-443C-5BD1-A05D-CC1061B208DE}"/>
              </a:ext>
            </a:extLst>
          </p:cNvPr>
          <p:cNvGrpSpPr/>
          <p:nvPr/>
        </p:nvGrpSpPr>
        <p:grpSpPr>
          <a:xfrm>
            <a:off x="668326" y="1585185"/>
            <a:ext cx="685178" cy="929133"/>
            <a:chOff x="1180706" y="1772816"/>
            <a:chExt cx="1663102" cy="2255240"/>
          </a:xfrm>
        </p:grpSpPr>
        <p:cxnSp>
          <p:nvCxnSpPr>
            <p:cNvPr id="4" name="直線コネクタ 3">
              <a:extLst>
                <a:ext uri="{FF2B5EF4-FFF2-40B4-BE49-F238E27FC236}">
                  <a16:creationId xmlns:a16="http://schemas.microsoft.com/office/drawing/2014/main" id="{2BF1CA98-BEC6-6D50-7A6C-F2DC4DEABE6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8FE71570-8352-3BE2-9BDB-B107C23BE3AB}"/>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54BA3B0E-DA1A-544C-FADA-AE9712EAA44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D76A446F-74E9-62A7-44A8-14EEA95F5D81}"/>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61FC473B-9C66-A580-9D32-3671216E9F1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3E92BC22-411D-2AE0-0396-957C41BCA635}"/>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E4F983D-5F17-0FC2-820F-A85D21B81A1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06FDD148-6162-346B-5886-96BCCE8D3FD6}"/>
              </a:ext>
            </a:extLst>
          </p:cNvPr>
          <p:cNvGrpSpPr/>
          <p:nvPr/>
        </p:nvGrpSpPr>
        <p:grpSpPr>
          <a:xfrm>
            <a:off x="665476" y="2975334"/>
            <a:ext cx="685178" cy="929133"/>
            <a:chOff x="605150" y="3398192"/>
            <a:chExt cx="1008928" cy="1368152"/>
          </a:xfrm>
        </p:grpSpPr>
        <p:grpSp>
          <p:nvGrpSpPr>
            <p:cNvPr id="12" name="グループ化 11">
              <a:extLst>
                <a:ext uri="{FF2B5EF4-FFF2-40B4-BE49-F238E27FC236}">
                  <a16:creationId xmlns:a16="http://schemas.microsoft.com/office/drawing/2014/main" id="{C345990B-7BC5-5A72-42ED-24194BCADBE6}"/>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D177095D-0E33-DE0B-3873-FCF4943B977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FB87484-0356-A389-3FB0-9B6F0C10ABF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2437D17-088D-D584-D624-8BFF3E45583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A42A8EC-E76B-4C86-6CCD-3AE6E7FE51E9}"/>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D44DEAE-2752-4A8B-E2FA-577C3CDCFA2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797B669-5EE4-DF16-9B31-7B51D2A5C48E}"/>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4DE07284-9110-1B04-00AC-6B5AD48D720C}"/>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2">
              <a:extLst>
                <a:ext uri="{FF2B5EF4-FFF2-40B4-BE49-F238E27FC236}">
                  <a16:creationId xmlns:a16="http://schemas.microsoft.com/office/drawing/2014/main" id="{608FFD27-D4FD-2F48-E5A5-C51018C182F0}"/>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DD283C36-F988-D7DF-5071-A48F7547A78A}"/>
              </a:ext>
            </a:extLst>
          </p:cNvPr>
          <p:cNvGrpSpPr/>
          <p:nvPr/>
        </p:nvGrpSpPr>
        <p:grpSpPr>
          <a:xfrm>
            <a:off x="2008071" y="2975334"/>
            <a:ext cx="685178" cy="929133"/>
            <a:chOff x="605150" y="3398192"/>
            <a:chExt cx="1008928" cy="1368152"/>
          </a:xfrm>
        </p:grpSpPr>
        <p:grpSp>
          <p:nvGrpSpPr>
            <p:cNvPr id="22" name="グループ化 21">
              <a:extLst>
                <a:ext uri="{FF2B5EF4-FFF2-40B4-BE49-F238E27FC236}">
                  <a16:creationId xmlns:a16="http://schemas.microsoft.com/office/drawing/2014/main" id="{A07E8F77-B089-1625-1D10-9B4EC43F7BF2}"/>
                </a:ext>
              </a:extLst>
            </p:cNvPr>
            <p:cNvGrpSpPr/>
            <p:nvPr/>
          </p:nvGrpSpPr>
          <p:grpSpPr>
            <a:xfrm>
              <a:off x="605150" y="3398192"/>
              <a:ext cx="1008928" cy="1368152"/>
              <a:chOff x="1180706" y="1772816"/>
              <a:chExt cx="1663102" cy="2255240"/>
            </a:xfrm>
          </p:grpSpPr>
          <p:cxnSp>
            <p:nvCxnSpPr>
              <p:cNvPr id="24" name="直線コネクタ 23">
                <a:extLst>
                  <a:ext uri="{FF2B5EF4-FFF2-40B4-BE49-F238E27FC236}">
                    <a16:creationId xmlns:a16="http://schemas.microsoft.com/office/drawing/2014/main" id="{FB24528F-54AB-72AE-E2D2-1634285CE2A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D9879A1-9091-B498-DAA5-1006DAE96E6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B700554B-DE76-BE59-9F07-925E9F2AE02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5BD0E14-977A-9C54-C2AE-BE467C3D7706}"/>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98A76DD2-0A4F-41F1-7867-438575AA662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9FF1D036-7C73-532E-658C-0DB2BA846C5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000D96B2-64C0-00BC-0CB0-81E06475A06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円/楕円 22">
              <a:extLst>
                <a:ext uri="{FF2B5EF4-FFF2-40B4-BE49-F238E27FC236}">
                  <a16:creationId xmlns:a16="http://schemas.microsoft.com/office/drawing/2014/main" id="{0E293BF5-392E-4851-A9CC-31C1BFB4839F}"/>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31" name="グループ化 30">
            <a:extLst>
              <a:ext uri="{FF2B5EF4-FFF2-40B4-BE49-F238E27FC236}">
                <a16:creationId xmlns:a16="http://schemas.microsoft.com/office/drawing/2014/main" id="{54DAC21F-5DC7-417F-184E-A88D254C3331}"/>
              </a:ext>
            </a:extLst>
          </p:cNvPr>
          <p:cNvGrpSpPr/>
          <p:nvPr/>
        </p:nvGrpSpPr>
        <p:grpSpPr>
          <a:xfrm>
            <a:off x="656748" y="4284359"/>
            <a:ext cx="685178" cy="929133"/>
            <a:chOff x="642179" y="5452903"/>
            <a:chExt cx="685178" cy="929133"/>
          </a:xfrm>
        </p:grpSpPr>
        <p:cxnSp>
          <p:nvCxnSpPr>
            <p:cNvPr id="32" name="直線コネクタ 31">
              <a:extLst>
                <a:ext uri="{FF2B5EF4-FFF2-40B4-BE49-F238E27FC236}">
                  <a16:creationId xmlns:a16="http://schemas.microsoft.com/office/drawing/2014/main" id="{85206AF3-1A4C-AA37-21B7-EEB85B1A5EF9}"/>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F81D98E-26AE-BE25-D429-F235F96CED8A}"/>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13255234-C43D-27DB-2EE5-FEB241FD2752}"/>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B06A07D5-541E-7A77-DFEB-B7FDBE881DFD}"/>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C4C2D5E-EE33-3ED2-5CBB-06EBA9F9276B}"/>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B2364BA0-1092-63F5-BC6D-391D88673C3E}"/>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6BE0A9F8-19AF-E543-205F-D47CA88F367A}"/>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円/楕円 38">
              <a:extLst>
                <a:ext uri="{FF2B5EF4-FFF2-40B4-BE49-F238E27FC236}">
                  <a16:creationId xmlns:a16="http://schemas.microsoft.com/office/drawing/2014/main" id="{FBB2CB74-21FD-08E6-4D6A-5F2497BA98F5}"/>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3B7AEDFB-4383-A9C3-8112-B103EADF1C37}"/>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36F9B271-CA5A-5DFE-EF2D-6B3F33B6EFDC}"/>
              </a:ext>
            </a:extLst>
          </p:cNvPr>
          <p:cNvGrpSpPr/>
          <p:nvPr/>
        </p:nvGrpSpPr>
        <p:grpSpPr>
          <a:xfrm>
            <a:off x="3347864" y="2964433"/>
            <a:ext cx="685178" cy="929133"/>
            <a:chOff x="605150" y="3398192"/>
            <a:chExt cx="1008928" cy="1368152"/>
          </a:xfrm>
        </p:grpSpPr>
        <p:grpSp>
          <p:nvGrpSpPr>
            <p:cNvPr id="42" name="グループ化 41">
              <a:extLst>
                <a:ext uri="{FF2B5EF4-FFF2-40B4-BE49-F238E27FC236}">
                  <a16:creationId xmlns:a16="http://schemas.microsoft.com/office/drawing/2014/main" id="{5A699578-11E4-9E72-F5F7-8011C5666ECC}"/>
                </a:ext>
              </a:extLst>
            </p:cNvPr>
            <p:cNvGrpSpPr/>
            <p:nvPr/>
          </p:nvGrpSpPr>
          <p:grpSpPr>
            <a:xfrm>
              <a:off x="605150" y="3398192"/>
              <a:ext cx="1008928" cy="1368152"/>
              <a:chOff x="1180706" y="1772816"/>
              <a:chExt cx="1663102" cy="2255240"/>
            </a:xfrm>
          </p:grpSpPr>
          <p:cxnSp>
            <p:nvCxnSpPr>
              <p:cNvPr id="44" name="直線コネクタ 43">
                <a:extLst>
                  <a:ext uri="{FF2B5EF4-FFF2-40B4-BE49-F238E27FC236}">
                    <a16:creationId xmlns:a16="http://schemas.microsoft.com/office/drawing/2014/main" id="{F9FDB960-5DAC-2BA0-EFF4-5C0F0DE9486A}"/>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24575CD3-9FC5-6FB5-55DE-D8B71E6F6140}"/>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997C0A90-581A-047B-DB12-300D8438228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0806D670-14E0-DCDB-BC78-BFB5A8275C7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5085AE80-68D0-22D2-5DC8-499FA3205A72}"/>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E75468F-5133-850B-B140-191DA740C24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C54CDBB7-CF28-0199-00F0-83D794953E87}"/>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3" name="円/楕円 42">
              <a:extLst>
                <a:ext uri="{FF2B5EF4-FFF2-40B4-BE49-F238E27FC236}">
                  <a16:creationId xmlns:a16="http://schemas.microsoft.com/office/drawing/2014/main" id="{A36CF93E-1E63-9BBD-FA8A-4E22C7192632}"/>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sp>
        <p:nvSpPr>
          <p:cNvPr id="51" name="テキスト ボックス 50">
            <a:extLst>
              <a:ext uri="{FF2B5EF4-FFF2-40B4-BE49-F238E27FC236}">
                <a16:creationId xmlns:a16="http://schemas.microsoft.com/office/drawing/2014/main" id="{B1AB6FCD-2782-A060-05D9-8117CBBDA3D3}"/>
              </a:ext>
            </a:extLst>
          </p:cNvPr>
          <p:cNvSpPr txBox="1"/>
          <p:nvPr/>
        </p:nvSpPr>
        <p:spPr>
          <a:xfrm>
            <a:off x="1553766" y="3284984"/>
            <a:ext cx="394660" cy="523220"/>
          </a:xfrm>
          <a:prstGeom prst="rect">
            <a:avLst/>
          </a:prstGeom>
          <a:noFill/>
        </p:spPr>
        <p:txBody>
          <a:bodyPr wrap="none" rtlCol="0">
            <a:spAutoFit/>
          </a:bodyPr>
          <a:lstStyle/>
          <a:p>
            <a:r>
              <a:rPr kumimoji="1" lang="en-US" altLang="ja-JP" sz="2800" dirty="0"/>
              <a:t>=</a:t>
            </a:r>
            <a:endParaRPr kumimoji="1" lang="ja-JP" altLang="en-US" sz="2800"/>
          </a:p>
        </p:txBody>
      </p:sp>
      <p:sp>
        <p:nvSpPr>
          <p:cNvPr id="52" name="テキスト ボックス 51">
            <a:extLst>
              <a:ext uri="{FF2B5EF4-FFF2-40B4-BE49-F238E27FC236}">
                <a16:creationId xmlns:a16="http://schemas.microsoft.com/office/drawing/2014/main" id="{655C8A87-3712-33A1-9543-52D1A166B34B}"/>
              </a:ext>
            </a:extLst>
          </p:cNvPr>
          <p:cNvSpPr txBox="1"/>
          <p:nvPr/>
        </p:nvSpPr>
        <p:spPr>
          <a:xfrm>
            <a:off x="2843808" y="3284984"/>
            <a:ext cx="394660" cy="523220"/>
          </a:xfrm>
          <a:prstGeom prst="rect">
            <a:avLst/>
          </a:prstGeom>
          <a:noFill/>
        </p:spPr>
        <p:txBody>
          <a:bodyPr wrap="none" rtlCol="0">
            <a:spAutoFit/>
          </a:bodyPr>
          <a:lstStyle/>
          <a:p>
            <a:r>
              <a:rPr kumimoji="1" lang="en-US" altLang="ja-JP" sz="2800" dirty="0"/>
              <a:t>=</a:t>
            </a:r>
            <a:endParaRPr kumimoji="1" lang="ja-JP" altLang="en-US" sz="2800" dirty="0"/>
          </a:p>
        </p:txBody>
      </p:sp>
      <p:sp>
        <p:nvSpPr>
          <p:cNvPr id="53" name="テキスト ボックス 52">
            <a:extLst>
              <a:ext uri="{FF2B5EF4-FFF2-40B4-BE49-F238E27FC236}">
                <a16:creationId xmlns:a16="http://schemas.microsoft.com/office/drawing/2014/main" id="{08BA44BD-5F52-24FF-29F2-637F686D5A5C}"/>
              </a:ext>
            </a:extLst>
          </p:cNvPr>
          <p:cNvSpPr txBox="1"/>
          <p:nvPr/>
        </p:nvSpPr>
        <p:spPr>
          <a:xfrm>
            <a:off x="1985288" y="944195"/>
            <a:ext cx="4852610" cy="523220"/>
          </a:xfrm>
          <a:prstGeom prst="rect">
            <a:avLst/>
          </a:prstGeom>
          <a:noFill/>
        </p:spPr>
        <p:txBody>
          <a:bodyPr wrap="none" rtlCol="0">
            <a:spAutoFit/>
          </a:bodyPr>
          <a:lstStyle/>
          <a:p>
            <a:r>
              <a:rPr lang="ja-JP" altLang="en-US" sz="2800"/>
              <a:t>玉の数字を見ないことにする</a:t>
            </a:r>
            <a:endParaRPr kumimoji="1" lang="ja-JP" altLang="en-US" sz="2800"/>
          </a:p>
        </p:txBody>
      </p:sp>
      <p:sp>
        <p:nvSpPr>
          <p:cNvPr id="54" name="フリーフォーム 56">
            <a:extLst>
              <a:ext uri="{FF2B5EF4-FFF2-40B4-BE49-F238E27FC236}">
                <a16:creationId xmlns:a16="http://schemas.microsoft.com/office/drawing/2014/main" id="{598CF501-FFB7-7F27-B3E1-89A967DCA97D}"/>
              </a:ext>
            </a:extLst>
          </p:cNvPr>
          <p:cNvSpPr/>
          <p:nvPr/>
        </p:nvSpPr>
        <p:spPr>
          <a:xfrm>
            <a:off x="2322652" y="3979728"/>
            <a:ext cx="1323191" cy="609261"/>
          </a:xfrm>
          <a:custGeom>
            <a:avLst/>
            <a:gdLst>
              <a:gd name="connsiteX0" fmla="*/ 0 w 1323191"/>
              <a:gd name="connsiteY0" fmla="*/ 0 h 609261"/>
              <a:gd name="connsiteX1" fmla="*/ 215153 w 1323191"/>
              <a:gd name="connsiteY1" fmla="*/ 537882 h 609261"/>
              <a:gd name="connsiteX2" fmla="*/ 1032734 w 1323191"/>
              <a:gd name="connsiteY2" fmla="*/ 548640 h 609261"/>
              <a:gd name="connsiteX3" fmla="*/ 1323191 w 1323191"/>
              <a:gd name="connsiteY3" fmla="*/ 32273 h 609261"/>
            </a:gdLst>
            <a:ahLst/>
            <a:cxnLst>
              <a:cxn ang="0">
                <a:pos x="connsiteX0" y="connsiteY0"/>
              </a:cxn>
              <a:cxn ang="0">
                <a:pos x="connsiteX1" y="connsiteY1"/>
              </a:cxn>
              <a:cxn ang="0">
                <a:pos x="connsiteX2" y="connsiteY2"/>
              </a:cxn>
              <a:cxn ang="0">
                <a:pos x="connsiteX3" y="connsiteY3"/>
              </a:cxn>
            </a:cxnLst>
            <a:rect l="l" t="t" r="r" b="b"/>
            <a:pathLst>
              <a:path w="1323191" h="609261">
                <a:moveTo>
                  <a:pt x="0" y="0"/>
                </a:moveTo>
                <a:cubicBezTo>
                  <a:pt x="21515" y="223221"/>
                  <a:pt x="43031" y="446442"/>
                  <a:pt x="215153" y="537882"/>
                </a:cubicBezTo>
                <a:cubicBezTo>
                  <a:pt x="387275" y="629322"/>
                  <a:pt x="848061" y="632908"/>
                  <a:pt x="1032734" y="548640"/>
                </a:cubicBezTo>
                <a:cubicBezTo>
                  <a:pt x="1217407" y="464372"/>
                  <a:pt x="1270299" y="248322"/>
                  <a:pt x="1323191" y="32273"/>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F19C5EEB-F9D4-3682-E3E9-C3951815E412}"/>
              </a:ext>
            </a:extLst>
          </p:cNvPr>
          <p:cNvSpPr txBox="1"/>
          <p:nvPr/>
        </p:nvSpPr>
        <p:spPr>
          <a:xfrm>
            <a:off x="2488636" y="4706040"/>
            <a:ext cx="877163" cy="369332"/>
          </a:xfrm>
          <a:prstGeom prst="rect">
            <a:avLst/>
          </a:prstGeom>
          <a:noFill/>
        </p:spPr>
        <p:txBody>
          <a:bodyPr wrap="none" rtlCol="0">
            <a:spAutoFit/>
          </a:bodyPr>
          <a:lstStyle/>
          <a:p>
            <a:r>
              <a:rPr kumimoji="1" lang="ja-JP" altLang="en-US"/>
              <a:t>同一視</a:t>
            </a:r>
          </a:p>
        </p:txBody>
      </p:sp>
    </p:spTree>
    <p:extLst>
      <p:ext uri="{BB962C8B-B14F-4D97-AF65-F5344CB8AC3E}">
        <p14:creationId xmlns:p14="http://schemas.microsoft.com/office/powerpoint/2010/main" val="7993683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6795BAE-8B2B-A5FC-0228-8744DCD8064F}"/>
              </a:ext>
            </a:extLst>
          </p:cNvPr>
          <p:cNvSpPr>
            <a:spLocks noGrp="1"/>
          </p:cNvSpPr>
          <p:nvPr>
            <p:ph type="body" sz="quarter" idx="10"/>
          </p:nvPr>
        </p:nvSpPr>
        <p:spPr/>
        <p:txBody>
          <a:bodyPr/>
          <a:lstStyle/>
          <a:p>
            <a:r>
              <a:rPr kumimoji="1" lang="ja-JP" altLang="en-US"/>
              <a:t>粗視化</a:t>
            </a:r>
          </a:p>
        </p:txBody>
      </p:sp>
      <p:grpSp>
        <p:nvGrpSpPr>
          <p:cNvPr id="3" name="グループ化 2">
            <a:extLst>
              <a:ext uri="{FF2B5EF4-FFF2-40B4-BE49-F238E27FC236}">
                <a16:creationId xmlns:a16="http://schemas.microsoft.com/office/drawing/2014/main" id="{2230A608-D448-BF85-C9BF-B9DBCA6D1FF1}"/>
              </a:ext>
            </a:extLst>
          </p:cNvPr>
          <p:cNvGrpSpPr/>
          <p:nvPr/>
        </p:nvGrpSpPr>
        <p:grpSpPr>
          <a:xfrm>
            <a:off x="1313301" y="2477410"/>
            <a:ext cx="685178" cy="929133"/>
            <a:chOff x="1180706" y="1772816"/>
            <a:chExt cx="1663102" cy="2255240"/>
          </a:xfrm>
        </p:grpSpPr>
        <p:cxnSp>
          <p:nvCxnSpPr>
            <p:cNvPr id="4" name="直線コネクタ 3">
              <a:extLst>
                <a:ext uri="{FF2B5EF4-FFF2-40B4-BE49-F238E27FC236}">
                  <a16:creationId xmlns:a16="http://schemas.microsoft.com/office/drawing/2014/main" id="{3AA17819-D636-42E1-1DC9-9C69B5E8611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3D94543F-541D-997C-14D5-84FC2F3AB187}"/>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502574E-9E65-CF5A-1A22-173F5C0F16A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C4F7CEE3-BFEF-9066-98A8-08E8260CB4C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D907348-985C-C908-52C5-42370E993A1D}"/>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6368CAF9-B946-1608-6931-C887D199BBF3}"/>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44504346-7166-1AA8-8E9E-92699CAEA4C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60C252D6-5B73-1D10-DAEC-F6906EEA8413}"/>
              </a:ext>
            </a:extLst>
          </p:cNvPr>
          <p:cNvGrpSpPr/>
          <p:nvPr/>
        </p:nvGrpSpPr>
        <p:grpSpPr>
          <a:xfrm>
            <a:off x="4160411" y="2440178"/>
            <a:ext cx="685178" cy="929133"/>
            <a:chOff x="605150" y="3398192"/>
            <a:chExt cx="1008928" cy="1368152"/>
          </a:xfrm>
        </p:grpSpPr>
        <p:grpSp>
          <p:nvGrpSpPr>
            <p:cNvPr id="12" name="グループ化 11">
              <a:extLst>
                <a:ext uri="{FF2B5EF4-FFF2-40B4-BE49-F238E27FC236}">
                  <a16:creationId xmlns:a16="http://schemas.microsoft.com/office/drawing/2014/main" id="{E3A7406A-60A6-D802-EFB1-CD620721460E}"/>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647B9A7D-C312-5FC5-AAD0-AE2D4067B7D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32977A8-3080-C5F9-DD49-210A138BFA9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1D6E9F4-5358-347A-C278-12866761EC99}"/>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B70AE27-D679-1ED5-C066-09C3D81C31F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E22C0130-3156-F9FA-85A2-A0C05F9A8DC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8A061E2-646E-08E5-C425-4230442DDED5}"/>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1A504B6-6A04-0C97-D820-970B1BC9CBA2}"/>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3">
              <a:extLst>
                <a:ext uri="{FF2B5EF4-FFF2-40B4-BE49-F238E27FC236}">
                  <a16:creationId xmlns:a16="http://schemas.microsoft.com/office/drawing/2014/main" id="{B349AC3E-CC63-2284-E1E9-0CAC39EC0C07}"/>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510AB225-86FB-05D0-F275-A42BF75F81D6}"/>
              </a:ext>
            </a:extLst>
          </p:cNvPr>
          <p:cNvGrpSpPr/>
          <p:nvPr/>
        </p:nvGrpSpPr>
        <p:grpSpPr>
          <a:xfrm>
            <a:off x="6997659" y="2468318"/>
            <a:ext cx="685178" cy="929133"/>
            <a:chOff x="642179" y="5452903"/>
            <a:chExt cx="685178" cy="929133"/>
          </a:xfrm>
        </p:grpSpPr>
        <p:cxnSp>
          <p:nvCxnSpPr>
            <p:cNvPr id="22" name="直線コネクタ 21">
              <a:extLst>
                <a:ext uri="{FF2B5EF4-FFF2-40B4-BE49-F238E27FC236}">
                  <a16:creationId xmlns:a16="http://schemas.microsoft.com/office/drawing/2014/main" id="{B1EFE3A8-ECE6-B524-2885-A0CCD25B51AB}"/>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F9B0969-005B-E136-4317-D0B89E16CD22}"/>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3C80BDC-F780-81B6-C9F8-7A4A99DC3576}"/>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651903B-87C6-769C-2DC1-4EAA95E48AFC}"/>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89C5583-978C-D33C-53D6-AAB591E279DA}"/>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0608844-8435-1C03-1D12-4689191DA3AF}"/>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6ACE7C4-DA77-7FFE-4710-5A2A2AB87DAE}"/>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円/楕円 29">
              <a:extLst>
                <a:ext uri="{FF2B5EF4-FFF2-40B4-BE49-F238E27FC236}">
                  <a16:creationId xmlns:a16="http://schemas.microsoft.com/office/drawing/2014/main" id="{2E661E9A-4A32-8FF0-7F40-4986620E7A99}"/>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30">
              <a:extLst>
                <a:ext uri="{FF2B5EF4-FFF2-40B4-BE49-F238E27FC236}">
                  <a16:creationId xmlns:a16="http://schemas.microsoft.com/office/drawing/2014/main" id="{72BEF637-D9C2-5AB6-B6D1-8714A6A2FFDB}"/>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テキスト ボックス 30">
            <a:extLst>
              <a:ext uri="{FF2B5EF4-FFF2-40B4-BE49-F238E27FC236}">
                <a16:creationId xmlns:a16="http://schemas.microsoft.com/office/drawing/2014/main" id="{CB6DE2E1-3576-6374-C5A8-34A3FFC3FDE0}"/>
              </a:ext>
            </a:extLst>
          </p:cNvPr>
          <p:cNvSpPr txBox="1"/>
          <p:nvPr/>
        </p:nvSpPr>
        <p:spPr>
          <a:xfrm>
            <a:off x="467544" y="1052736"/>
            <a:ext cx="7366119" cy="523220"/>
          </a:xfrm>
          <a:prstGeom prst="rect">
            <a:avLst/>
          </a:prstGeom>
          <a:noFill/>
        </p:spPr>
        <p:txBody>
          <a:bodyPr wrap="none" rtlCol="0">
            <a:spAutoFit/>
          </a:bodyPr>
          <a:lstStyle/>
          <a:p>
            <a:r>
              <a:rPr kumimoji="1" lang="ja-JP" altLang="en-US" sz="2800" dirty="0"/>
              <a:t>十分時間がたった後に</a:t>
            </a:r>
            <a:r>
              <a:rPr lang="ja-JP" altLang="en-US" sz="2800" dirty="0"/>
              <a:t>片方</a:t>
            </a:r>
            <a:r>
              <a:rPr kumimoji="1" lang="ja-JP" altLang="en-US" sz="2800" dirty="0"/>
              <a:t>の壺を観察すると</a:t>
            </a: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5DD6A52-D262-BD2B-4CED-CA3B4AF5E273}"/>
                  </a:ext>
                </a:extLst>
              </p:cNvPr>
              <p:cNvSpPr txBox="1"/>
              <p:nvPr/>
            </p:nvSpPr>
            <p:spPr>
              <a:xfrm>
                <a:off x="1086594" y="3467952"/>
                <a:ext cx="112152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0</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4</m:t>
                          </m:r>
                        </m:den>
                      </m:f>
                    </m:oMath>
                  </m:oMathPara>
                </a14:m>
                <a:endParaRPr kumimoji="1" lang="ja-JP" altLang="en-US" sz="2800"/>
              </a:p>
            </p:txBody>
          </p:sp>
        </mc:Choice>
        <mc:Fallback xmlns="">
          <p:sp>
            <p:nvSpPr>
              <p:cNvPr id="32" name="テキスト ボックス 31">
                <a:extLst>
                  <a:ext uri="{FF2B5EF4-FFF2-40B4-BE49-F238E27FC236}">
                    <a16:creationId xmlns:a16="http://schemas.microsoft.com/office/drawing/2014/main" id="{C5DD6A52-D262-BD2B-4CED-CA3B4AF5E273}"/>
                  </a:ext>
                </a:extLst>
              </p:cNvPr>
              <p:cNvSpPr txBox="1">
                <a:spLocks noRot="1" noChangeAspect="1" noMove="1" noResize="1" noEditPoints="1" noAdjustHandles="1" noChangeArrowheads="1" noChangeShapeType="1" noTextEdit="1"/>
              </p:cNvSpPr>
              <p:nvPr/>
            </p:nvSpPr>
            <p:spPr>
              <a:xfrm>
                <a:off x="1086594" y="3467952"/>
                <a:ext cx="1121525" cy="80663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D6B52CBD-E3F7-065E-3925-81C718C0E0D1}"/>
                  </a:ext>
                </a:extLst>
              </p:cNvPr>
              <p:cNvSpPr txBox="1"/>
              <p:nvPr/>
            </p:nvSpPr>
            <p:spPr>
              <a:xfrm>
                <a:off x="3933509" y="3510656"/>
                <a:ext cx="112152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2</m:t>
                          </m:r>
                        </m:den>
                      </m:f>
                    </m:oMath>
                  </m:oMathPara>
                </a14:m>
                <a:endParaRPr kumimoji="1" lang="ja-JP" altLang="en-US" sz="2800"/>
              </a:p>
            </p:txBody>
          </p:sp>
        </mc:Choice>
        <mc:Fallback xmlns="">
          <p:sp>
            <p:nvSpPr>
              <p:cNvPr id="33" name="テキスト ボックス 32">
                <a:extLst>
                  <a:ext uri="{FF2B5EF4-FFF2-40B4-BE49-F238E27FC236}">
                    <a16:creationId xmlns:a16="http://schemas.microsoft.com/office/drawing/2014/main" id="{D6B52CBD-E3F7-065E-3925-81C718C0E0D1}"/>
                  </a:ext>
                </a:extLst>
              </p:cNvPr>
              <p:cNvSpPr txBox="1">
                <a:spLocks noRot="1" noChangeAspect="1" noMove="1" noResize="1" noEditPoints="1" noAdjustHandles="1" noChangeArrowheads="1" noChangeShapeType="1" noTextEdit="1"/>
              </p:cNvSpPr>
              <p:nvPr/>
            </p:nvSpPr>
            <p:spPr>
              <a:xfrm>
                <a:off x="3933509" y="3510656"/>
                <a:ext cx="1121525" cy="806631"/>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A669A2A1-6DD7-CE49-161D-B49ADDB37E27}"/>
                  </a:ext>
                </a:extLst>
              </p:cNvPr>
              <p:cNvSpPr txBox="1"/>
              <p:nvPr/>
            </p:nvSpPr>
            <p:spPr>
              <a:xfrm>
                <a:off x="6703474" y="3514938"/>
                <a:ext cx="112152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2</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4</m:t>
                          </m:r>
                        </m:den>
                      </m:f>
                    </m:oMath>
                  </m:oMathPara>
                </a14:m>
                <a:endParaRPr kumimoji="1" lang="ja-JP" altLang="en-US" sz="2800"/>
              </a:p>
            </p:txBody>
          </p:sp>
        </mc:Choice>
        <mc:Fallback xmlns="">
          <p:sp>
            <p:nvSpPr>
              <p:cNvPr id="34" name="テキスト ボックス 33">
                <a:extLst>
                  <a:ext uri="{FF2B5EF4-FFF2-40B4-BE49-F238E27FC236}">
                    <a16:creationId xmlns:a16="http://schemas.microsoft.com/office/drawing/2014/main" id="{A669A2A1-6DD7-CE49-161D-B49ADDB37E27}"/>
                  </a:ext>
                </a:extLst>
              </p:cNvPr>
              <p:cNvSpPr txBox="1">
                <a:spLocks noRot="1" noChangeAspect="1" noMove="1" noResize="1" noEditPoints="1" noAdjustHandles="1" noChangeArrowheads="1" noChangeShapeType="1" noTextEdit="1"/>
              </p:cNvSpPr>
              <p:nvPr/>
            </p:nvSpPr>
            <p:spPr>
              <a:xfrm>
                <a:off x="6703474" y="3514938"/>
                <a:ext cx="1121525" cy="806631"/>
              </a:xfrm>
              <a:prstGeom prst="rect">
                <a:avLst/>
              </a:prstGeom>
              <a:blipFill>
                <a:blip r:embed="rId4"/>
                <a:stretch>
                  <a:fillRect/>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0CBD8600-AB0C-6FC2-3E40-A69715D69107}"/>
              </a:ext>
            </a:extLst>
          </p:cNvPr>
          <p:cNvSpPr txBox="1"/>
          <p:nvPr/>
        </p:nvSpPr>
        <p:spPr>
          <a:xfrm>
            <a:off x="949429" y="1814097"/>
            <a:ext cx="1415772" cy="461665"/>
          </a:xfrm>
          <a:prstGeom prst="rect">
            <a:avLst/>
          </a:prstGeom>
          <a:noFill/>
        </p:spPr>
        <p:txBody>
          <a:bodyPr wrap="none" rtlCol="0">
            <a:spAutoFit/>
          </a:bodyPr>
          <a:lstStyle/>
          <a:p>
            <a:r>
              <a:rPr kumimoji="1" lang="ja-JP" altLang="en-US" sz="2400"/>
              <a:t>玉がない</a:t>
            </a:r>
          </a:p>
        </p:txBody>
      </p:sp>
      <p:sp>
        <p:nvSpPr>
          <p:cNvPr id="36" name="テキスト ボックス 35">
            <a:extLst>
              <a:ext uri="{FF2B5EF4-FFF2-40B4-BE49-F238E27FC236}">
                <a16:creationId xmlns:a16="http://schemas.microsoft.com/office/drawing/2014/main" id="{66EB813E-D842-DB68-132D-989E0C828A6C}"/>
              </a:ext>
            </a:extLst>
          </p:cNvPr>
          <p:cNvSpPr txBox="1"/>
          <p:nvPr/>
        </p:nvSpPr>
        <p:spPr>
          <a:xfrm>
            <a:off x="3796539" y="1794963"/>
            <a:ext cx="1279517" cy="461665"/>
          </a:xfrm>
          <a:prstGeom prst="rect">
            <a:avLst/>
          </a:prstGeom>
          <a:noFill/>
        </p:spPr>
        <p:txBody>
          <a:bodyPr wrap="none" rtlCol="0">
            <a:spAutoFit/>
          </a:bodyPr>
          <a:lstStyle/>
          <a:p>
            <a:r>
              <a:rPr kumimoji="1" lang="ja-JP" altLang="en-US" sz="2400"/>
              <a:t>玉が</a:t>
            </a:r>
            <a:r>
              <a:rPr kumimoji="1" lang="en-US" altLang="ja-JP" sz="2400" dirty="0"/>
              <a:t>1</a:t>
            </a:r>
            <a:r>
              <a:rPr kumimoji="1" lang="ja-JP" altLang="en-US" sz="2400"/>
              <a:t>個</a:t>
            </a:r>
          </a:p>
        </p:txBody>
      </p:sp>
      <p:sp>
        <p:nvSpPr>
          <p:cNvPr id="37" name="テキスト ボックス 36">
            <a:extLst>
              <a:ext uri="{FF2B5EF4-FFF2-40B4-BE49-F238E27FC236}">
                <a16:creationId xmlns:a16="http://schemas.microsoft.com/office/drawing/2014/main" id="{EDD434F0-4B99-133C-29A6-7774F45F35D2}"/>
              </a:ext>
            </a:extLst>
          </p:cNvPr>
          <p:cNvSpPr txBox="1"/>
          <p:nvPr/>
        </p:nvSpPr>
        <p:spPr>
          <a:xfrm>
            <a:off x="6624477" y="1772816"/>
            <a:ext cx="1279517" cy="461665"/>
          </a:xfrm>
          <a:prstGeom prst="rect">
            <a:avLst/>
          </a:prstGeom>
          <a:noFill/>
        </p:spPr>
        <p:txBody>
          <a:bodyPr wrap="none" rtlCol="0">
            <a:spAutoFit/>
          </a:bodyPr>
          <a:lstStyle/>
          <a:p>
            <a:r>
              <a:rPr kumimoji="1" lang="ja-JP" altLang="en-US" sz="2400"/>
              <a:t>玉が</a:t>
            </a:r>
            <a:r>
              <a:rPr kumimoji="1" lang="en-US" altLang="ja-JP" sz="2400" dirty="0"/>
              <a:t>2</a:t>
            </a:r>
            <a:r>
              <a:rPr kumimoji="1" lang="ja-JP" altLang="en-US" sz="2400"/>
              <a:t>個</a:t>
            </a:r>
          </a:p>
        </p:txBody>
      </p:sp>
      <p:grpSp>
        <p:nvGrpSpPr>
          <p:cNvPr id="38" name="グループ化 37">
            <a:extLst>
              <a:ext uri="{FF2B5EF4-FFF2-40B4-BE49-F238E27FC236}">
                <a16:creationId xmlns:a16="http://schemas.microsoft.com/office/drawing/2014/main" id="{543632D7-95AA-6286-6F1E-C4763D8E41DA}"/>
              </a:ext>
            </a:extLst>
          </p:cNvPr>
          <p:cNvGrpSpPr/>
          <p:nvPr/>
        </p:nvGrpSpPr>
        <p:grpSpPr>
          <a:xfrm>
            <a:off x="3779912" y="4725144"/>
            <a:ext cx="685178" cy="929133"/>
            <a:chOff x="605150" y="3398192"/>
            <a:chExt cx="1008928" cy="1368152"/>
          </a:xfrm>
        </p:grpSpPr>
        <p:grpSp>
          <p:nvGrpSpPr>
            <p:cNvPr id="39" name="グループ化 38">
              <a:extLst>
                <a:ext uri="{FF2B5EF4-FFF2-40B4-BE49-F238E27FC236}">
                  <a16:creationId xmlns:a16="http://schemas.microsoft.com/office/drawing/2014/main" id="{9FCA1853-47A0-AA3A-7117-9FA37EDB12A5}"/>
                </a:ext>
              </a:extLst>
            </p:cNvPr>
            <p:cNvGrpSpPr/>
            <p:nvPr/>
          </p:nvGrpSpPr>
          <p:grpSpPr>
            <a:xfrm>
              <a:off x="605150" y="3398192"/>
              <a:ext cx="1008928" cy="1368152"/>
              <a:chOff x="1180706" y="1772816"/>
              <a:chExt cx="1663102" cy="2255240"/>
            </a:xfrm>
          </p:grpSpPr>
          <p:cxnSp>
            <p:nvCxnSpPr>
              <p:cNvPr id="41" name="直線コネクタ 40">
                <a:extLst>
                  <a:ext uri="{FF2B5EF4-FFF2-40B4-BE49-F238E27FC236}">
                    <a16:creationId xmlns:a16="http://schemas.microsoft.com/office/drawing/2014/main" id="{980877F5-9A0E-A6AC-15EC-1E8C7B9A4E0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D0E9B6B-7505-46B3-04CB-CAA49277DFF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972F8C6-E219-19C7-0BD1-42D4EC68A47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FBBB739-0D2B-8EB9-5CE3-1A1BAD369CE6}"/>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79D2ECFF-E760-D38B-9827-A3EEB9EA832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BD90E2C-C8A3-2F28-8A2F-A547815F365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D6B6A2F-0BB3-02EF-0743-F493456841FD}"/>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0" name="円/楕円 22">
              <a:extLst>
                <a:ext uri="{FF2B5EF4-FFF2-40B4-BE49-F238E27FC236}">
                  <a16:creationId xmlns:a16="http://schemas.microsoft.com/office/drawing/2014/main" id="{BE779B8D-1EEB-F54D-787A-2A502EDD0B39}"/>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48" name="グループ化 47">
            <a:extLst>
              <a:ext uri="{FF2B5EF4-FFF2-40B4-BE49-F238E27FC236}">
                <a16:creationId xmlns:a16="http://schemas.microsoft.com/office/drawing/2014/main" id="{5FF56C67-206C-406C-003C-23DFC374C6D5}"/>
              </a:ext>
            </a:extLst>
          </p:cNvPr>
          <p:cNvGrpSpPr/>
          <p:nvPr/>
        </p:nvGrpSpPr>
        <p:grpSpPr>
          <a:xfrm>
            <a:off x="4716016" y="4725144"/>
            <a:ext cx="685178" cy="929133"/>
            <a:chOff x="605150" y="3398192"/>
            <a:chExt cx="1008928" cy="1368152"/>
          </a:xfrm>
        </p:grpSpPr>
        <p:grpSp>
          <p:nvGrpSpPr>
            <p:cNvPr id="49" name="グループ化 48">
              <a:extLst>
                <a:ext uri="{FF2B5EF4-FFF2-40B4-BE49-F238E27FC236}">
                  <a16:creationId xmlns:a16="http://schemas.microsoft.com/office/drawing/2014/main" id="{6DAC9345-739B-3EF0-778E-190D915FCD07}"/>
                </a:ext>
              </a:extLst>
            </p:cNvPr>
            <p:cNvGrpSpPr/>
            <p:nvPr/>
          </p:nvGrpSpPr>
          <p:grpSpPr>
            <a:xfrm>
              <a:off x="605150" y="3398192"/>
              <a:ext cx="1008928" cy="1368152"/>
              <a:chOff x="1180706" y="1772816"/>
              <a:chExt cx="1663102" cy="2255240"/>
            </a:xfrm>
          </p:grpSpPr>
          <p:cxnSp>
            <p:nvCxnSpPr>
              <p:cNvPr id="51" name="直線コネクタ 50">
                <a:extLst>
                  <a:ext uri="{FF2B5EF4-FFF2-40B4-BE49-F238E27FC236}">
                    <a16:creationId xmlns:a16="http://schemas.microsoft.com/office/drawing/2014/main" id="{435F5597-7025-DE28-6B26-9FD4BCA87A8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42088511-B441-24D0-CB7E-62356DB6501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E8DA723F-968C-E536-09F8-AA7DBB71EDA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0DA50052-8A87-0B61-313C-24B50856C8B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EA2C07E2-EA14-79F8-10E9-EA4C7FD23B8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C1EA2AD8-0076-06F6-97F5-8A3424631A1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9973E58-844C-F446-46C1-0941AE01D15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0" name="円/楕円 42">
              <a:extLst>
                <a:ext uri="{FF2B5EF4-FFF2-40B4-BE49-F238E27FC236}">
                  <a16:creationId xmlns:a16="http://schemas.microsoft.com/office/drawing/2014/main" id="{DF97255E-5D86-81D7-41CF-AF4C35706FE0}"/>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sp>
        <p:nvSpPr>
          <p:cNvPr id="58" name="四角形: 角を丸くする 57">
            <a:extLst>
              <a:ext uri="{FF2B5EF4-FFF2-40B4-BE49-F238E27FC236}">
                <a16:creationId xmlns:a16="http://schemas.microsoft.com/office/drawing/2014/main" id="{6F558171-3718-C1FD-8EAA-6895BF99591A}"/>
              </a:ext>
            </a:extLst>
          </p:cNvPr>
          <p:cNvSpPr/>
          <p:nvPr/>
        </p:nvSpPr>
        <p:spPr>
          <a:xfrm>
            <a:off x="3419872" y="4437112"/>
            <a:ext cx="2304256" cy="165618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408D3B38-BBD3-54B8-E2A1-A5FF55514C30}"/>
              </a:ext>
            </a:extLst>
          </p:cNvPr>
          <p:cNvSpPr txBox="1"/>
          <p:nvPr/>
        </p:nvSpPr>
        <p:spPr>
          <a:xfrm>
            <a:off x="323528" y="6237312"/>
            <a:ext cx="7991290" cy="461665"/>
          </a:xfrm>
          <a:prstGeom prst="rect">
            <a:avLst/>
          </a:prstGeom>
          <a:noFill/>
        </p:spPr>
        <p:txBody>
          <a:bodyPr wrap="none" rtlCol="0">
            <a:spAutoFit/>
          </a:bodyPr>
          <a:lstStyle/>
          <a:p>
            <a:r>
              <a:rPr lang="ja-JP" altLang="en-US" sz="2400" dirty="0"/>
              <a:t>玉が</a:t>
            </a:r>
            <a:r>
              <a:rPr lang="en-US" altLang="ja-JP" sz="2400" dirty="0"/>
              <a:t>1</a:t>
            </a:r>
            <a:r>
              <a:rPr lang="ja-JP" altLang="en-US" sz="2400" dirty="0"/>
              <a:t>つ</a:t>
            </a:r>
            <a:r>
              <a:rPr lang="en-US" altLang="ja-JP" sz="2400" dirty="0"/>
              <a:t>(=N/2)</a:t>
            </a:r>
            <a:r>
              <a:rPr lang="ja-JP" altLang="en-US" sz="2400" dirty="0"/>
              <a:t>ある状態を観測する確率が最も高くなった</a:t>
            </a:r>
            <a:endParaRPr kumimoji="1" lang="ja-JP" altLang="en-US" sz="2400" dirty="0"/>
          </a:p>
        </p:txBody>
      </p:sp>
    </p:spTree>
    <p:extLst>
      <p:ext uri="{BB962C8B-B14F-4D97-AF65-F5344CB8AC3E}">
        <p14:creationId xmlns:p14="http://schemas.microsoft.com/office/powerpoint/2010/main" val="4095843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E0DFE18-D55E-A984-0C4C-7E2AE2FADF57}"/>
              </a:ext>
            </a:extLst>
          </p:cNvPr>
          <p:cNvSpPr>
            <a:spLocks noGrp="1"/>
          </p:cNvSpPr>
          <p:nvPr>
            <p:ph type="body" sz="quarter" idx="10"/>
          </p:nvPr>
        </p:nvSpPr>
        <p:spPr/>
        <p:txBody>
          <a:bodyPr/>
          <a:lstStyle/>
          <a:p>
            <a:r>
              <a:rPr lang="ja-JP" altLang="en-US"/>
              <a:t>粗視化：</a:t>
            </a:r>
            <a:r>
              <a:rPr kumimoji="1" lang="ja-JP" altLang="en-US"/>
              <a:t>玉が</a:t>
            </a:r>
            <a:r>
              <a:rPr kumimoji="1" lang="en-US" altLang="ja-JP"/>
              <a:t>N</a:t>
            </a:r>
            <a:r>
              <a:rPr kumimoji="1" lang="ja-JP" altLang="en-US"/>
              <a:t>個の場合</a:t>
            </a:r>
          </a:p>
        </p:txBody>
      </p:sp>
      <p:sp>
        <p:nvSpPr>
          <p:cNvPr id="3" name="テキスト ボックス 2">
            <a:extLst>
              <a:ext uri="{FF2B5EF4-FFF2-40B4-BE49-F238E27FC236}">
                <a16:creationId xmlns:a16="http://schemas.microsoft.com/office/drawing/2014/main" id="{0B04EC45-AC19-CB1F-5D6B-2F714388847F}"/>
              </a:ext>
            </a:extLst>
          </p:cNvPr>
          <p:cNvSpPr txBox="1"/>
          <p:nvPr/>
        </p:nvSpPr>
        <p:spPr>
          <a:xfrm>
            <a:off x="467544" y="1114901"/>
            <a:ext cx="7366119" cy="523220"/>
          </a:xfrm>
          <a:prstGeom prst="rect">
            <a:avLst/>
          </a:prstGeom>
          <a:noFill/>
        </p:spPr>
        <p:txBody>
          <a:bodyPr wrap="none" rtlCol="0">
            <a:spAutoFit/>
          </a:bodyPr>
          <a:lstStyle/>
          <a:p>
            <a:r>
              <a:rPr kumimoji="1" lang="ja-JP" altLang="en-US" sz="2800" dirty="0"/>
              <a:t>十分時間がたった後に</a:t>
            </a:r>
            <a:r>
              <a:rPr lang="ja-JP" altLang="en-US" sz="2800" dirty="0"/>
              <a:t>片方</a:t>
            </a:r>
            <a:r>
              <a:rPr kumimoji="1" lang="ja-JP" altLang="en-US" sz="2800" dirty="0"/>
              <a:t>の壺を観察すると</a:t>
            </a:r>
          </a:p>
        </p:txBody>
      </p:sp>
      <p:grpSp>
        <p:nvGrpSpPr>
          <p:cNvPr id="4" name="グループ化 3">
            <a:extLst>
              <a:ext uri="{FF2B5EF4-FFF2-40B4-BE49-F238E27FC236}">
                <a16:creationId xmlns:a16="http://schemas.microsoft.com/office/drawing/2014/main" id="{FEEC59BC-FDFE-AFA9-57F7-384B7F0EE5B5}"/>
              </a:ext>
            </a:extLst>
          </p:cNvPr>
          <p:cNvGrpSpPr/>
          <p:nvPr/>
        </p:nvGrpSpPr>
        <p:grpSpPr>
          <a:xfrm>
            <a:off x="1525816" y="4242723"/>
            <a:ext cx="685178" cy="929133"/>
            <a:chOff x="1180706" y="1772816"/>
            <a:chExt cx="1663102" cy="2255240"/>
          </a:xfrm>
        </p:grpSpPr>
        <p:cxnSp>
          <p:nvCxnSpPr>
            <p:cNvPr id="5" name="直線コネクタ 4">
              <a:extLst>
                <a:ext uri="{FF2B5EF4-FFF2-40B4-BE49-F238E27FC236}">
                  <a16:creationId xmlns:a16="http://schemas.microsoft.com/office/drawing/2014/main" id="{97133B60-04D6-674B-C5C2-B03FD32D2836}"/>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BAE9FB30-B3E6-214D-A338-6C6011F17E90}"/>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6BF67CE4-57F7-B7D6-2EF4-C828FE3F9A8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9A80ABD6-C803-5DF9-9AC9-1D4BD80B7EB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E1369981-CD15-6C40-B845-4E31028A0764}"/>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6C340EF-49D8-4A26-E86C-C646D444B339}"/>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12281DA-2614-D1FC-3C0A-7885C3534AE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グループ化 11">
            <a:extLst>
              <a:ext uri="{FF2B5EF4-FFF2-40B4-BE49-F238E27FC236}">
                <a16:creationId xmlns:a16="http://schemas.microsoft.com/office/drawing/2014/main" id="{2A29D8B9-7B68-8AE8-E264-91B504471FBC}"/>
              </a:ext>
            </a:extLst>
          </p:cNvPr>
          <p:cNvGrpSpPr/>
          <p:nvPr/>
        </p:nvGrpSpPr>
        <p:grpSpPr>
          <a:xfrm>
            <a:off x="3287899" y="4214352"/>
            <a:ext cx="685178" cy="929133"/>
            <a:chOff x="1180706" y="1772816"/>
            <a:chExt cx="1663102" cy="2255240"/>
          </a:xfrm>
        </p:grpSpPr>
        <p:cxnSp>
          <p:nvCxnSpPr>
            <p:cNvPr id="13" name="直線コネクタ 12">
              <a:extLst>
                <a:ext uri="{FF2B5EF4-FFF2-40B4-BE49-F238E27FC236}">
                  <a16:creationId xmlns:a16="http://schemas.microsoft.com/office/drawing/2014/main" id="{15809A3E-E932-BE29-51C1-CBF478C4B0D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F1C99187-030E-9A00-F0BF-C25801811DBA}"/>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18C5283-973F-CA00-ABC2-ED9062328359}"/>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1C3D98DC-4B00-CEF7-7573-E534B2532944}"/>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50527C6-1339-C041-7772-F1A411422E1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6D34B970-C370-CF2B-AAB5-A2875C7BAC6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7C4E5D4-32C8-263E-70A0-053DCEF950DC}"/>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テキスト ボックス 19">
            <a:extLst>
              <a:ext uri="{FF2B5EF4-FFF2-40B4-BE49-F238E27FC236}">
                <a16:creationId xmlns:a16="http://schemas.microsoft.com/office/drawing/2014/main" id="{4F575850-4CC0-4F18-33C7-1B96F15DAD78}"/>
              </a:ext>
            </a:extLst>
          </p:cNvPr>
          <p:cNvSpPr txBox="1"/>
          <p:nvPr/>
        </p:nvSpPr>
        <p:spPr>
          <a:xfrm>
            <a:off x="1161944" y="3579410"/>
            <a:ext cx="1415772" cy="461665"/>
          </a:xfrm>
          <a:prstGeom prst="rect">
            <a:avLst/>
          </a:prstGeom>
          <a:noFill/>
        </p:spPr>
        <p:txBody>
          <a:bodyPr wrap="none" rtlCol="0">
            <a:spAutoFit/>
          </a:bodyPr>
          <a:lstStyle/>
          <a:p>
            <a:r>
              <a:rPr kumimoji="1" lang="ja-JP" altLang="en-US" sz="2400"/>
              <a:t>玉がない</a:t>
            </a:r>
          </a:p>
        </p:txBody>
      </p:sp>
      <p:sp>
        <p:nvSpPr>
          <p:cNvPr id="21" name="テキスト ボックス 20">
            <a:extLst>
              <a:ext uri="{FF2B5EF4-FFF2-40B4-BE49-F238E27FC236}">
                <a16:creationId xmlns:a16="http://schemas.microsoft.com/office/drawing/2014/main" id="{8BFE9E4F-9FD1-D4B0-1071-F6AAD98548B3}"/>
              </a:ext>
            </a:extLst>
          </p:cNvPr>
          <p:cNvSpPr txBox="1"/>
          <p:nvPr/>
        </p:nvSpPr>
        <p:spPr>
          <a:xfrm>
            <a:off x="2924027" y="3569137"/>
            <a:ext cx="1279517" cy="461665"/>
          </a:xfrm>
          <a:prstGeom prst="rect">
            <a:avLst/>
          </a:prstGeom>
          <a:noFill/>
        </p:spPr>
        <p:txBody>
          <a:bodyPr wrap="none" rtlCol="0">
            <a:spAutoFit/>
          </a:bodyPr>
          <a:lstStyle/>
          <a:p>
            <a:r>
              <a:rPr kumimoji="1" lang="ja-JP" altLang="en-US" sz="2400"/>
              <a:t>玉が</a:t>
            </a:r>
            <a:r>
              <a:rPr kumimoji="1" lang="en-US" altLang="ja-JP" sz="2400" dirty="0"/>
              <a:t>1</a:t>
            </a:r>
            <a:r>
              <a:rPr kumimoji="1" lang="ja-JP" altLang="en-US" sz="2400"/>
              <a:t>個</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93206B24-9247-571D-0D7A-AC932828AF97}"/>
                  </a:ext>
                </a:extLst>
              </p:cNvPr>
              <p:cNvSpPr txBox="1"/>
              <p:nvPr/>
            </p:nvSpPr>
            <p:spPr>
              <a:xfrm>
                <a:off x="1199165" y="5461588"/>
                <a:ext cx="1341329"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0</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den>
                      </m:f>
                    </m:oMath>
                  </m:oMathPara>
                </a14:m>
                <a:endParaRPr kumimoji="1" lang="ja-JP" altLang="en-US" sz="2800"/>
              </a:p>
            </p:txBody>
          </p:sp>
        </mc:Choice>
        <mc:Fallback xmlns="">
          <p:sp>
            <p:nvSpPr>
              <p:cNvPr id="22" name="テキスト ボックス 21">
                <a:extLst>
                  <a:ext uri="{FF2B5EF4-FFF2-40B4-BE49-F238E27FC236}">
                    <a16:creationId xmlns:a16="http://schemas.microsoft.com/office/drawing/2014/main" id="{93206B24-9247-571D-0D7A-AC932828AF97}"/>
                  </a:ext>
                </a:extLst>
              </p:cNvPr>
              <p:cNvSpPr txBox="1">
                <a:spLocks noRot="1" noChangeAspect="1" noMove="1" noResize="1" noEditPoints="1" noAdjustHandles="1" noChangeArrowheads="1" noChangeShapeType="1" noTextEdit="1"/>
              </p:cNvSpPr>
              <p:nvPr/>
            </p:nvSpPr>
            <p:spPr>
              <a:xfrm>
                <a:off x="1199165" y="5461588"/>
                <a:ext cx="1341329" cy="80663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20254E8C-C9A9-A442-F80F-2BA2DA69C0BF}"/>
                  </a:ext>
                </a:extLst>
              </p:cNvPr>
              <p:cNvSpPr txBox="1"/>
              <p:nvPr/>
            </p:nvSpPr>
            <p:spPr>
              <a:xfrm>
                <a:off x="2924027" y="5502025"/>
                <a:ext cx="1341328" cy="803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lang="en-US" altLang="ja-JP" sz="2800" i="1">
                              <a:latin typeface="Cambria Math" panose="02040503050406030204" pitchFamily="18" charset="0"/>
                            </a:rPr>
                            <m:t>𝑁</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den>
                      </m:f>
                    </m:oMath>
                  </m:oMathPara>
                </a14:m>
                <a:endParaRPr kumimoji="1" lang="ja-JP" altLang="en-US" sz="2800"/>
              </a:p>
            </p:txBody>
          </p:sp>
        </mc:Choice>
        <mc:Fallback xmlns="">
          <p:sp>
            <p:nvSpPr>
              <p:cNvPr id="23" name="テキスト ボックス 22">
                <a:extLst>
                  <a:ext uri="{FF2B5EF4-FFF2-40B4-BE49-F238E27FC236}">
                    <a16:creationId xmlns:a16="http://schemas.microsoft.com/office/drawing/2014/main" id="{20254E8C-C9A9-A442-F80F-2BA2DA69C0BF}"/>
                  </a:ext>
                </a:extLst>
              </p:cNvPr>
              <p:cNvSpPr txBox="1">
                <a:spLocks noRot="1" noChangeAspect="1" noMove="1" noResize="1" noEditPoints="1" noAdjustHandles="1" noChangeArrowheads="1" noChangeShapeType="1" noTextEdit="1"/>
              </p:cNvSpPr>
              <p:nvPr/>
            </p:nvSpPr>
            <p:spPr>
              <a:xfrm>
                <a:off x="2924027" y="5502025"/>
                <a:ext cx="1341328" cy="8038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862BD0D-5589-0A0E-9421-226E87F3E84F}"/>
                  </a:ext>
                </a:extLst>
              </p:cNvPr>
              <p:cNvSpPr txBox="1"/>
              <p:nvPr/>
            </p:nvSpPr>
            <p:spPr>
              <a:xfrm>
                <a:off x="4743980" y="4329083"/>
                <a:ext cx="47609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i="1" smtClean="0">
                          <a:latin typeface="Cambria Math" panose="02040503050406030204" pitchFamily="18" charset="0"/>
                        </a:rPr>
                        <m:t>…</m:t>
                      </m:r>
                    </m:oMath>
                  </m:oMathPara>
                </a14:m>
                <a:endParaRPr kumimoji="1" lang="ja-JP" altLang="en-US"/>
              </a:p>
            </p:txBody>
          </p:sp>
        </mc:Choice>
        <mc:Fallback xmlns="">
          <p:sp>
            <p:nvSpPr>
              <p:cNvPr id="24" name="テキスト ボックス 23">
                <a:extLst>
                  <a:ext uri="{FF2B5EF4-FFF2-40B4-BE49-F238E27FC236}">
                    <a16:creationId xmlns:a16="http://schemas.microsoft.com/office/drawing/2014/main" id="{D862BD0D-5589-0A0E-9421-226E87F3E84F}"/>
                  </a:ext>
                </a:extLst>
              </p:cNvPr>
              <p:cNvSpPr txBox="1">
                <a:spLocks noRot="1" noChangeAspect="1" noMove="1" noResize="1" noEditPoints="1" noAdjustHandles="1" noChangeArrowheads="1" noChangeShapeType="1" noTextEdit="1"/>
              </p:cNvSpPr>
              <p:nvPr/>
            </p:nvSpPr>
            <p:spPr>
              <a:xfrm>
                <a:off x="4743980" y="4329083"/>
                <a:ext cx="476092" cy="553998"/>
              </a:xfrm>
              <a:prstGeom prst="rect">
                <a:avLst/>
              </a:prstGeom>
              <a:blipFill>
                <a:blip r:embed="rId4"/>
                <a:stretch>
                  <a:fillRect/>
                </a:stretch>
              </a:blipFill>
            </p:spPr>
            <p:txBody>
              <a:bodyPr/>
              <a:lstStyle/>
              <a:p>
                <a:r>
                  <a:rPr lang="ja-JP" altLang="en-US">
                    <a:noFill/>
                  </a:rPr>
                  <a:t> </a:t>
                </a:r>
              </a:p>
            </p:txBody>
          </p:sp>
        </mc:Fallback>
      </mc:AlternateContent>
      <p:grpSp>
        <p:nvGrpSpPr>
          <p:cNvPr id="25" name="グループ化 24">
            <a:extLst>
              <a:ext uri="{FF2B5EF4-FFF2-40B4-BE49-F238E27FC236}">
                <a16:creationId xmlns:a16="http://schemas.microsoft.com/office/drawing/2014/main" id="{C60F62ED-A962-8DF2-E2DF-6DF2F3EF9C29}"/>
              </a:ext>
            </a:extLst>
          </p:cNvPr>
          <p:cNvGrpSpPr/>
          <p:nvPr/>
        </p:nvGrpSpPr>
        <p:grpSpPr>
          <a:xfrm>
            <a:off x="6306138" y="4239755"/>
            <a:ext cx="685178" cy="929133"/>
            <a:chOff x="605150" y="3398192"/>
            <a:chExt cx="1008928" cy="1368152"/>
          </a:xfrm>
        </p:grpSpPr>
        <p:grpSp>
          <p:nvGrpSpPr>
            <p:cNvPr id="26" name="グループ化 25">
              <a:extLst>
                <a:ext uri="{FF2B5EF4-FFF2-40B4-BE49-F238E27FC236}">
                  <a16:creationId xmlns:a16="http://schemas.microsoft.com/office/drawing/2014/main" id="{EEFEA6BF-81D2-1AB4-31E2-6C4915F715D3}"/>
                </a:ext>
              </a:extLst>
            </p:cNvPr>
            <p:cNvGrpSpPr/>
            <p:nvPr/>
          </p:nvGrpSpPr>
          <p:grpSpPr>
            <a:xfrm>
              <a:off x="605150" y="3398192"/>
              <a:ext cx="1008928" cy="1368152"/>
              <a:chOff x="1180706" y="1772816"/>
              <a:chExt cx="1663102" cy="2255240"/>
            </a:xfrm>
          </p:grpSpPr>
          <p:cxnSp>
            <p:nvCxnSpPr>
              <p:cNvPr id="28" name="直線コネクタ 27">
                <a:extLst>
                  <a:ext uri="{FF2B5EF4-FFF2-40B4-BE49-F238E27FC236}">
                    <a16:creationId xmlns:a16="http://schemas.microsoft.com/office/drawing/2014/main" id="{FECA80AF-60FC-0CB4-E78F-9772D1D8E4E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B3C441B4-493A-7C95-5C6C-310444598ED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8EB17EA9-C80B-B0F8-2BE1-F74809021712}"/>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11273AA-377F-BF86-CAEF-8D1360353FF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9F26B26-4282-1320-A4F9-4E5EE3C479D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1EB6446D-20C5-E846-9C8B-0289BDC912D9}"/>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71269A-C07F-131F-0490-6DAED22ABD7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円/楕円 28">
              <a:extLst>
                <a:ext uri="{FF2B5EF4-FFF2-40B4-BE49-F238E27FC236}">
                  <a16:creationId xmlns:a16="http://schemas.microsoft.com/office/drawing/2014/main" id="{5CA7AE71-39A6-5E4C-30AD-F5959878F1E4}"/>
                </a:ext>
              </a:extLst>
            </p:cNvPr>
            <p:cNvSpPr/>
            <p:nvPr/>
          </p:nvSpPr>
          <p:spPr>
            <a:xfrm>
              <a:off x="880740" y="4329122"/>
              <a:ext cx="214224" cy="2142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 name="テキスト ボックス 34">
            <a:extLst>
              <a:ext uri="{FF2B5EF4-FFF2-40B4-BE49-F238E27FC236}">
                <a16:creationId xmlns:a16="http://schemas.microsoft.com/office/drawing/2014/main" id="{E4FB048B-B4C8-A89B-6700-827CE60D1B39}"/>
              </a:ext>
            </a:extLst>
          </p:cNvPr>
          <p:cNvSpPr txBox="1"/>
          <p:nvPr/>
        </p:nvSpPr>
        <p:spPr>
          <a:xfrm>
            <a:off x="5942266" y="3594540"/>
            <a:ext cx="1279517" cy="461665"/>
          </a:xfrm>
          <a:prstGeom prst="rect">
            <a:avLst/>
          </a:prstGeom>
          <a:noFill/>
        </p:spPr>
        <p:txBody>
          <a:bodyPr wrap="none" rtlCol="0">
            <a:spAutoFit/>
          </a:bodyPr>
          <a:lstStyle/>
          <a:p>
            <a:r>
              <a:rPr kumimoji="1" lang="ja-JP" altLang="en-US" sz="2400"/>
              <a:t>玉が</a:t>
            </a:r>
            <a:r>
              <a:rPr lang="en-US" altLang="ja-JP" sz="2400" dirty="0"/>
              <a:t>n</a:t>
            </a:r>
            <a:r>
              <a:rPr kumimoji="1" lang="ja-JP" altLang="en-US" sz="2400"/>
              <a:t>個</a:t>
            </a:r>
          </a:p>
        </p:txBody>
      </p:sp>
      <p:sp>
        <p:nvSpPr>
          <p:cNvPr id="36" name="円/楕円 37">
            <a:extLst>
              <a:ext uri="{FF2B5EF4-FFF2-40B4-BE49-F238E27FC236}">
                <a16:creationId xmlns:a16="http://schemas.microsoft.com/office/drawing/2014/main" id="{6A770E1E-785A-E096-F245-55E6B9F06769}"/>
              </a:ext>
            </a:extLst>
          </p:cNvPr>
          <p:cNvSpPr/>
          <p:nvPr/>
        </p:nvSpPr>
        <p:spPr>
          <a:xfrm>
            <a:off x="6645695" y="4945233"/>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8">
            <a:extLst>
              <a:ext uri="{FF2B5EF4-FFF2-40B4-BE49-F238E27FC236}">
                <a16:creationId xmlns:a16="http://schemas.microsoft.com/office/drawing/2014/main" id="{E8682D1C-EF57-E86E-D43C-9295DB6C1E72}"/>
              </a:ext>
            </a:extLst>
          </p:cNvPr>
          <p:cNvSpPr/>
          <p:nvPr/>
        </p:nvSpPr>
        <p:spPr>
          <a:xfrm>
            <a:off x="6645695" y="4657201"/>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9">
            <a:extLst>
              <a:ext uri="{FF2B5EF4-FFF2-40B4-BE49-F238E27FC236}">
                <a16:creationId xmlns:a16="http://schemas.microsoft.com/office/drawing/2014/main" id="{6D6ED5AE-7212-86B7-4520-C97FC82D554A}"/>
              </a:ext>
            </a:extLst>
          </p:cNvPr>
          <p:cNvSpPr/>
          <p:nvPr/>
        </p:nvSpPr>
        <p:spPr>
          <a:xfrm>
            <a:off x="6440699" y="4657201"/>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40">
            <a:extLst>
              <a:ext uri="{FF2B5EF4-FFF2-40B4-BE49-F238E27FC236}">
                <a16:creationId xmlns:a16="http://schemas.microsoft.com/office/drawing/2014/main" id="{3DAE51B2-F8DD-932F-14F8-2A80EC36DCA4}"/>
              </a:ext>
            </a:extLst>
          </p:cNvPr>
          <p:cNvSpPr/>
          <p:nvPr/>
        </p:nvSpPr>
        <p:spPr>
          <a:xfrm>
            <a:off x="6727264" y="4441177"/>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41">
            <a:extLst>
              <a:ext uri="{FF2B5EF4-FFF2-40B4-BE49-F238E27FC236}">
                <a16:creationId xmlns:a16="http://schemas.microsoft.com/office/drawing/2014/main" id="{EB705FA2-9C42-D7D9-D3AC-A9BDB5461922}"/>
              </a:ext>
            </a:extLst>
          </p:cNvPr>
          <p:cNvSpPr/>
          <p:nvPr/>
        </p:nvSpPr>
        <p:spPr>
          <a:xfrm>
            <a:off x="6799272" y="4873225"/>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2">
            <a:extLst>
              <a:ext uri="{FF2B5EF4-FFF2-40B4-BE49-F238E27FC236}">
                <a16:creationId xmlns:a16="http://schemas.microsoft.com/office/drawing/2014/main" id="{44DB6E99-3FCD-FF5C-004C-59298F7EA87D}"/>
              </a:ext>
            </a:extLst>
          </p:cNvPr>
          <p:cNvSpPr/>
          <p:nvPr/>
        </p:nvSpPr>
        <p:spPr>
          <a:xfrm>
            <a:off x="6440699" y="4441177"/>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3">
            <a:extLst>
              <a:ext uri="{FF2B5EF4-FFF2-40B4-BE49-F238E27FC236}">
                <a16:creationId xmlns:a16="http://schemas.microsoft.com/office/drawing/2014/main" id="{A9861DD3-D8F2-3618-0930-5373B382D2CA}"/>
              </a:ext>
            </a:extLst>
          </p:cNvPr>
          <p:cNvSpPr/>
          <p:nvPr/>
        </p:nvSpPr>
        <p:spPr>
          <a:xfrm>
            <a:off x="3630920" y="4799750"/>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64829A30-5947-103E-ECEE-8EDF549AC578}"/>
                  </a:ext>
                </a:extLst>
              </p:cNvPr>
              <p:cNvSpPr txBox="1"/>
              <p:nvPr/>
            </p:nvSpPr>
            <p:spPr>
              <a:xfrm>
                <a:off x="5968114" y="5492817"/>
                <a:ext cx="1360821"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𝑛</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𝐶</m:t>
                              </m:r>
                            </m:e>
                            <m:sub>
                              <m:r>
                                <a:rPr kumimoji="1" lang="en-US" altLang="ja-JP" sz="2800" b="0" i="1" smtClean="0">
                                  <a:latin typeface="Cambria Math" panose="02040503050406030204" pitchFamily="18" charset="0"/>
                                </a:rPr>
                                <m:t>𝑛</m:t>
                              </m:r>
                            </m:sub>
                          </m:sSub>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den>
                      </m:f>
                    </m:oMath>
                  </m:oMathPara>
                </a14:m>
                <a:endParaRPr kumimoji="1" lang="ja-JP" altLang="en-US" sz="2800"/>
              </a:p>
            </p:txBody>
          </p:sp>
        </mc:Choice>
        <mc:Fallback xmlns="">
          <p:sp>
            <p:nvSpPr>
              <p:cNvPr id="43" name="テキスト ボックス 42">
                <a:extLst>
                  <a:ext uri="{FF2B5EF4-FFF2-40B4-BE49-F238E27FC236}">
                    <a16:creationId xmlns:a16="http://schemas.microsoft.com/office/drawing/2014/main" id="{64829A30-5947-103E-ECEE-8EDF549AC578}"/>
                  </a:ext>
                </a:extLst>
              </p:cNvPr>
              <p:cNvSpPr txBox="1">
                <a:spLocks noRot="1" noChangeAspect="1" noMove="1" noResize="1" noEditPoints="1" noAdjustHandles="1" noChangeArrowheads="1" noChangeShapeType="1" noTextEdit="1"/>
              </p:cNvSpPr>
              <p:nvPr/>
            </p:nvSpPr>
            <p:spPr>
              <a:xfrm>
                <a:off x="5968114" y="5492817"/>
                <a:ext cx="1360821" cy="806631"/>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F224952F-F679-2BAB-39C6-D0F2B19500DB}"/>
                  </a:ext>
                </a:extLst>
              </p:cNvPr>
              <p:cNvSpPr txBox="1"/>
              <p:nvPr/>
            </p:nvSpPr>
            <p:spPr>
              <a:xfrm>
                <a:off x="6615505" y="5576379"/>
                <a:ext cx="35134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𝑁</m:t>
                      </m:r>
                    </m:oMath>
                  </m:oMathPara>
                </a14:m>
                <a:endParaRPr lang="ja-JP" altLang="en-US"/>
              </a:p>
            </p:txBody>
          </p:sp>
        </mc:Choice>
        <mc:Fallback xmlns="">
          <p:sp>
            <p:nvSpPr>
              <p:cNvPr id="44" name="テキスト ボックス 43">
                <a:extLst>
                  <a:ext uri="{FF2B5EF4-FFF2-40B4-BE49-F238E27FC236}">
                    <a16:creationId xmlns:a16="http://schemas.microsoft.com/office/drawing/2014/main" id="{F224952F-F679-2BAB-39C6-D0F2B19500DB}"/>
                  </a:ext>
                </a:extLst>
              </p:cNvPr>
              <p:cNvSpPr txBox="1">
                <a:spLocks noRot="1" noChangeAspect="1" noMove="1" noResize="1" noEditPoints="1" noAdjustHandles="1" noChangeArrowheads="1" noChangeShapeType="1" noTextEdit="1"/>
              </p:cNvSpPr>
              <p:nvPr/>
            </p:nvSpPr>
            <p:spPr>
              <a:xfrm>
                <a:off x="6615505" y="5576379"/>
                <a:ext cx="351345"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ABD71A5E-2FEB-86D8-D93F-FC7D2B29C926}"/>
                  </a:ext>
                </a:extLst>
              </p:cNvPr>
              <p:cNvSpPr txBox="1"/>
              <p:nvPr/>
            </p:nvSpPr>
            <p:spPr>
              <a:xfrm>
                <a:off x="1331640" y="2005698"/>
                <a:ext cx="6249018" cy="523220"/>
              </a:xfrm>
              <a:prstGeom prst="rect">
                <a:avLst/>
              </a:prstGeom>
              <a:noFill/>
            </p:spPr>
            <p:txBody>
              <a:bodyPr wrap="none" rtlCol="0">
                <a:spAutoFit/>
              </a:bodyPr>
              <a:lstStyle/>
              <a:p>
                <a:r>
                  <a:rPr kumimoji="1" lang="en-US" altLang="ja-JP" sz="2800" dirty="0"/>
                  <a:t>N</a:t>
                </a:r>
                <a:r>
                  <a:rPr kumimoji="1" lang="ja-JP" altLang="en-US" sz="2800"/>
                  <a:t>個の玉がある→ミクロな状態は</a:t>
                </a:r>
                <a14:m>
                  <m:oMath xmlns:m="http://schemas.openxmlformats.org/officeDocument/2006/math">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oMath>
                </a14:m>
                <a:r>
                  <a:rPr kumimoji="1" lang="ja-JP" altLang="en-US" sz="2800"/>
                  <a:t>個</a:t>
                </a:r>
              </a:p>
            </p:txBody>
          </p:sp>
        </mc:Choice>
        <mc:Fallback xmlns="">
          <p:sp>
            <p:nvSpPr>
              <p:cNvPr id="45" name="テキスト ボックス 44">
                <a:extLst>
                  <a:ext uri="{FF2B5EF4-FFF2-40B4-BE49-F238E27FC236}">
                    <a16:creationId xmlns:a16="http://schemas.microsoft.com/office/drawing/2014/main" id="{ABD71A5E-2FEB-86D8-D93F-FC7D2B29C926}"/>
                  </a:ext>
                </a:extLst>
              </p:cNvPr>
              <p:cNvSpPr txBox="1">
                <a:spLocks noRot="1" noChangeAspect="1" noMove="1" noResize="1" noEditPoints="1" noAdjustHandles="1" noChangeArrowheads="1" noChangeShapeType="1" noTextEdit="1"/>
              </p:cNvSpPr>
              <p:nvPr/>
            </p:nvSpPr>
            <p:spPr>
              <a:xfrm>
                <a:off x="1331640" y="2005698"/>
                <a:ext cx="6249018" cy="523220"/>
              </a:xfrm>
              <a:prstGeom prst="rect">
                <a:avLst/>
              </a:prstGeom>
              <a:blipFill>
                <a:blip r:embed="rId7"/>
                <a:stretch>
                  <a:fillRect l="-1949" t="-15116" r="-487" b="-313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A0D421C0-5F3E-67C8-0070-200EF154FE00}"/>
                  </a:ext>
                </a:extLst>
              </p:cNvPr>
              <p:cNvSpPr txBox="1"/>
              <p:nvPr/>
            </p:nvSpPr>
            <p:spPr>
              <a:xfrm>
                <a:off x="1331640" y="2591873"/>
                <a:ext cx="4656980" cy="523220"/>
              </a:xfrm>
              <a:prstGeom prst="rect">
                <a:avLst/>
              </a:prstGeom>
              <a:noFill/>
            </p:spPr>
            <p:txBody>
              <a:bodyPr wrap="none" rtlCol="0">
                <a:spAutoFit/>
              </a:bodyPr>
              <a:lstStyle/>
              <a:p>
                <a:r>
                  <a:rPr lang="en-US" altLang="ja-JP" sz="2800" dirty="0"/>
                  <a:t>n</a:t>
                </a:r>
                <a:r>
                  <a:rPr lang="ja-JP" altLang="en-US" sz="2800"/>
                  <a:t>個の玉がある状態</a:t>
                </a:r>
                <a:r>
                  <a:rPr kumimoji="1" lang="ja-JP" altLang="en-US" sz="2800"/>
                  <a:t>→</a:t>
                </a:r>
                <a:r>
                  <a:rPr kumimoji="1" lang="en-US" altLang="ja-JP" sz="2800" dirty="0"/>
                  <a:t>   </a:t>
                </a:r>
                <a14:m>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𝐶</m:t>
                        </m:r>
                      </m:e>
                      <m:sub>
                        <m:r>
                          <a:rPr kumimoji="1" lang="en-US" altLang="ja-JP" sz="2800" b="0" i="1" smtClean="0">
                            <a:latin typeface="Cambria Math" panose="02040503050406030204" pitchFamily="18" charset="0"/>
                          </a:rPr>
                          <m:t>𝑛</m:t>
                        </m:r>
                      </m:sub>
                    </m:sSub>
                  </m:oMath>
                </a14:m>
                <a:r>
                  <a:rPr kumimoji="1" lang="ja-JP" altLang="en-US" sz="2800"/>
                  <a:t>個</a:t>
                </a:r>
              </a:p>
            </p:txBody>
          </p:sp>
        </mc:Choice>
        <mc:Fallback xmlns="">
          <p:sp>
            <p:nvSpPr>
              <p:cNvPr id="46" name="テキスト ボックス 45">
                <a:extLst>
                  <a:ext uri="{FF2B5EF4-FFF2-40B4-BE49-F238E27FC236}">
                    <a16:creationId xmlns:a16="http://schemas.microsoft.com/office/drawing/2014/main" id="{A0D421C0-5F3E-67C8-0070-200EF154FE00}"/>
                  </a:ext>
                </a:extLst>
              </p:cNvPr>
              <p:cNvSpPr txBox="1">
                <a:spLocks noRot="1" noChangeAspect="1" noMove="1" noResize="1" noEditPoints="1" noAdjustHandles="1" noChangeArrowheads="1" noChangeShapeType="1" noTextEdit="1"/>
              </p:cNvSpPr>
              <p:nvPr/>
            </p:nvSpPr>
            <p:spPr>
              <a:xfrm>
                <a:off x="1331640" y="2591873"/>
                <a:ext cx="4656980" cy="523220"/>
              </a:xfrm>
              <a:prstGeom prst="rect">
                <a:avLst/>
              </a:prstGeom>
              <a:blipFill>
                <a:blip r:embed="rId8"/>
                <a:stretch>
                  <a:fillRect l="-2618" t="-15116" r="-1702" b="-313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75D4A402-18F5-9176-5806-B24794D6847C}"/>
                  </a:ext>
                </a:extLst>
              </p:cNvPr>
              <p:cNvSpPr txBox="1"/>
              <p:nvPr/>
            </p:nvSpPr>
            <p:spPr>
              <a:xfrm>
                <a:off x="4878288" y="2796861"/>
                <a:ext cx="341784" cy="369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𝑁</m:t>
                      </m:r>
                    </m:oMath>
                  </m:oMathPara>
                </a14:m>
                <a:endParaRPr lang="ja-JP" altLang="en-US"/>
              </a:p>
            </p:txBody>
          </p:sp>
        </mc:Choice>
        <mc:Fallback xmlns="">
          <p:sp>
            <p:nvSpPr>
              <p:cNvPr id="47" name="テキスト ボックス 46">
                <a:extLst>
                  <a:ext uri="{FF2B5EF4-FFF2-40B4-BE49-F238E27FC236}">
                    <a16:creationId xmlns:a16="http://schemas.microsoft.com/office/drawing/2014/main" id="{75D4A402-18F5-9176-5806-B24794D6847C}"/>
                  </a:ext>
                </a:extLst>
              </p:cNvPr>
              <p:cNvSpPr txBox="1">
                <a:spLocks noRot="1" noChangeAspect="1" noMove="1" noResize="1" noEditPoints="1" noAdjustHandles="1" noChangeArrowheads="1" noChangeShapeType="1" noTextEdit="1"/>
              </p:cNvSpPr>
              <p:nvPr/>
            </p:nvSpPr>
            <p:spPr>
              <a:xfrm>
                <a:off x="4878288" y="2796861"/>
                <a:ext cx="341784" cy="369331"/>
              </a:xfrm>
              <a:prstGeom prst="rect">
                <a:avLst/>
              </a:prstGeom>
              <a:blipFill>
                <a:blip r:embed="rId9"/>
                <a:stretch>
                  <a:fillRect r="-17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494993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920BB39-3CC6-4486-F7B1-F4C2533B0B79}"/>
              </a:ext>
            </a:extLst>
          </p:cNvPr>
          <p:cNvSpPr>
            <a:spLocks noGrp="1"/>
          </p:cNvSpPr>
          <p:nvPr>
            <p:ph type="body" sz="quarter" idx="10"/>
          </p:nvPr>
        </p:nvSpPr>
        <p:spPr/>
        <p:txBody>
          <a:bodyPr/>
          <a:lstStyle/>
          <a:p>
            <a:r>
              <a:rPr lang="ja-JP" altLang="en-US"/>
              <a:t>粗視化：</a:t>
            </a:r>
            <a:r>
              <a:rPr kumimoji="1" lang="ja-JP" altLang="en-US"/>
              <a:t>玉が</a:t>
            </a:r>
            <a:r>
              <a:rPr kumimoji="1" lang="en-US" altLang="ja-JP"/>
              <a:t>N</a:t>
            </a:r>
            <a:r>
              <a:rPr kumimoji="1" lang="ja-JP" altLang="en-US"/>
              <a:t>個の場合</a:t>
            </a:r>
          </a:p>
        </p:txBody>
      </p:sp>
      <p:pic>
        <p:nvPicPr>
          <p:cNvPr id="3" name="Picture 2">
            <a:extLst>
              <a:ext uri="{FF2B5EF4-FFF2-40B4-BE49-F238E27FC236}">
                <a16:creationId xmlns:a16="http://schemas.microsoft.com/office/drawing/2014/main" id="{A5AFBF59-9C74-0341-4F0F-F50FE264E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056159"/>
            <a:ext cx="5976664" cy="43687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53FC1B11-FCC2-67DB-9684-6BC146D305BC}"/>
                  </a:ext>
                </a:extLst>
              </p:cNvPr>
              <p:cNvSpPr txBox="1"/>
              <p:nvPr/>
            </p:nvSpPr>
            <p:spPr>
              <a:xfrm>
                <a:off x="5364088" y="1457415"/>
                <a:ext cx="186987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𝑁</m:t>
                      </m:r>
                      <m:r>
                        <a:rPr kumimoji="1" lang="en-US" altLang="ja-JP" sz="3200" b="0" i="1" smtClean="0">
                          <a:latin typeface="Cambria Math" panose="02040503050406030204" pitchFamily="18" charset="0"/>
                        </a:rPr>
                        <m:t>=1000</m:t>
                      </m:r>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53FC1B11-FCC2-67DB-9684-6BC146D305BC}"/>
                  </a:ext>
                </a:extLst>
              </p:cNvPr>
              <p:cNvSpPr txBox="1">
                <a:spLocks noRot="1" noChangeAspect="1" noMove="1" noResize="1" noEditPoints="1" noAdjustHandles="1" noChangeArrowheads="1" noChangeShapeType="1" noTextEdit="1"/>
              </p:cNvSpPr>
              <p:nvPr/>
            </p:nvSpPr>
            <p:spPr>
              <a:xfrm>
                <a:off x="5364088" y="1457415"/>
                <a:ext cx="1869871" cy="492443"/>
              </a:xfrm>
              <a:prstGeom prst="rect">
                <a:avLst/>
              </a:prstGeom>
              <a:blipFill>
                <a:blip r:embed="rId3"/>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82E97880-37AD-122F-73EB-6EC9DE490EAB}"/>
              </a:ext>
            </a:extLst>
          </p:cNvPr>
          <p:cNvSpPr txBox="1"/>
          <p:nvPr/>
        </p:nvSpPr>
        <p:spPr>
          <a:xfrm>
            <a:off x="247800" y="5661248"/>
            <a:ext cx="8284640" cy="954107"/>
          </a:xfrm>
          <a:prstGeom prst="rect">
            <a:avLst/>
          </a:prstGeom>
          <a:noFill/>
        </p:spPr>
        <p:txBody>
          <a:bodyPr wrap="none" rtlCol="0">
            <a:spAutoFit/>
          </a:bodyPr>
          <a:lstStyle/>
          <a:p>
            <a:r>
              <a:rPr kumimoji="1" lang="en-US" altLang="ja-JP" sz="2800" dirty="0"/>
              <a:t>N</a:t>
            </a:r>
            <a:r>
              <a:rPr kumimoji="1" lang="ja-JP" altLang="en-US" sz="2800" dirty="0"/>
              <a:t>が大きい時に</a:t>
            </a:r>
            <a:r>
              <a:rPr kumimoji="1" lang="en-US" altLang="ja-JP" sz="2800" dirty="0"/>
              <a:t>N/2</a:t>
            </a:r>
            <a:r>
              <a:rPr kumimoji="1" lang="ja-JP" altLang="en-US" sz="2800" dirty="0"/>
              <a:t>を中心とするガウス分布に収束</a:t>
            </a:r>
            <a:endParaRPr kumimoji="1" lang="en-US" altLang="ja-JP" sz="2800" dirty="0"/>
          </a:p>
          <a:p>
            <a:r>
              <a:rPr lang="ja-JP" altLang="en-US" sz="2800" dirty="0"/>
              <a:t>玉の数がほぼ</a:t>
            </a:r>
            <a:r>
              <a:rPr lang="en-US" altLang="ja-JP" sz="2800" dirty="0"/>
              <a:t>N/2</a:t>
            </a:r>
            <a:r>
              <a:rPr lang="ja-JP" altLang="en-US" sz="2800" dirty="0"/>
              <a:t>である状態が観測される</a:t>
            </a:r>
            <a:endParaRPr kumimoji="1" lang="ja-JP" altLang="en-US" sz="2800"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942DACB-66DF-476E-EFAB-E1D8F02E2053}"/>
                  </a:ext>
                </a:extLst>
              </p:cNvPr>
              <p:cNvSpPr txBox="1"/>
              <p:nvPr/>
            </p:nvSpPr>
            <p:spPr>
              <a:xfrm>
                <a:off x="4572000" y="5013176"/>
                <a:ext cx="35644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6" name="テキスト ボックス 5">
                <a:extLst>
                  <a:ext uri="{FF2B5EF4-FFF2-40B4-BE49-F238E27FC236}">
                    <a16:creationId xmlns:a16="http://schemas.microsoft.com/office/drawing/2014/main" id="{E942DACB-66DF-476E-EFAB-E1D8F02E2053}"/>
                  </a:ext>
                </a:extLst>
              </p:cNvPr>
              <p:cNvSpPr txBox="1">
                <a:spLocks noRot="1" noChangeAspect="1" noMove="1" noResize="1" noEditPoints="1" noAdjustHandles="1" noChangeArrowheads="1" noChangeShapeType="1" noTextEdit="1"/>
              </p:cNvSpPr>
              <p:nvPr/>
            </p:nvSpPr>
            <p:spPr>
              <a:xfrm>
                <a:off x="4572000" y="5013176"/>
                <a:ext cx="35644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7CDC2C-D6C3-BBBC-1C0C-334CA6E55EFA}"/>
                  </a:ext>
                </a:extLst>
              </p:cNvPr>
              <p:cNvSpPr txBox="1"/>
              <p:nvPr/>
            </p:nvSpPr>
            <p:spPr>
              <a:xfrm>
                <a:off x="683568" y="2900140"/>
                <a:ext cx="47500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𝑛</m:t>
                          </m:r>
                        </m:sub>
                      </m:sSub>
                    </m:oMath>
                  </m:oMathPara>
                </a14:m>
                <a:endParaRPr kumimoji="1" lang="ja-JP" altLang="en-US" sz="2800"/>
              </a:p>
            </p:txBody>
          </p:sp>
        </mc:Choice>
        <mc:Fallback xmlns="">
          <p:sp>
            <p:nvSpPr>
              <p:cNvPr id="7" name="テキスト ボックス 6">
                <a:extLst>
                  <a:ext uri="{FF2B5EF4-FFF2-40B4-BE49-F238E27FC236}">
                    <a16:creationId xmlns:a16="http://schemas.microsoft.com/office/drawing/2014/main" id="{357CDC2C-D6C3-BBBC-1C0C-334CA6E55EFA}"/>
                  </a:ext>
                </a:extLst>
              </p:cNvPr>
              <p:cNvSpPr txBox="1">
                <a:spLocks noRot="1" noChangeAspect="1" noMove="1" noResize="1" noEditPoints="1" noAdjustHandles="1" noChangeArrowheads="1" noChangeShapeType="1" noTextEdit="1"/>
              </p:cNvSpPr>
              <p:nvPr/>
            </p:nvSpPr>
            <p:spPr>
              <a:xfrm>
                <a:off x="683568" y="2900140"/>
                <a:ext cx="475002" cy="430887"/>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384963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FB18B83-1E6A-CC95-53D1-F4EC01B03AE0}"/>
              </a:ext>
            </a:extLst>
          </p:cNvPr>
          <p:cNvSpPr>
            <a:spLocks noGrp="1"/>
          </p:cNvSpPr>
          <p:nvPr>
            <p:ph type="body" sz="quarter" idx="10"/>
          </p:nvPr>
        </p:nvSpPr>
        <p:spPr/>
        <p:txBody>
          <a:bodyPr/>
          <a:lstStyle/>
          <a:p>
            <a:r>
              <a:rPr kumimoji="1" lang="ja-JP" altLang="en-US"/>
              <a:t>時間の矢のまとめ</a:t>
            </a:r>
          </a:p>
        </p:txBody>
      </p:sp>
      <p:sp>
        <p:nvSpPr>
          <p:cNvPr id="3" name="テキスト ボックス 2">
            <a:extLst>
              <a:ext uri="{FF2B5EF4-FFF2-40B4-BE49-F238E27FC236}">
                <a16:creationId xmlns:a16="http://schemas.microsoft.com/office/drawing/2014/main" id="{4C1C3B38-4689-BFE2-6A45-DB1FA0F3E685}"/>
              </a:ext>
            </a:extLst>
          </p:cNvPr>
          <p:cNvSpPr txBox="1"/>
          <p:nvPr/>
        </p:nvSpPr>
        <p:spPr>
          <a:xfrm>
            <a:off x="179512" y="1268760"/>
            <a:ext cx="8809856" cy="3046988"/>
          </a:xfrm>
          <a:prstGeom prst="rect">
            <a:avLst/>
          </a:prstGeom>
          <a:noFill/>
        </p:spPr>
        <p:txBody>
          <a:bodyPr wrap="square">
            <a:spAutoFit/>
          </a:bodyPr>
          <a:lstStyle/>
          <a:p>
            <a:pPr marL="285750" indent="-285750">
              <a:buFont typeface="Arial" panose="020B0604020202020204" pitchFamily="34" charset="0"/>
              <a:buChar char="•"/>
            </a:pPr>
            <a:r>
              <a:rPr lang="ja-JP" altLang="en-US" sz="2400" dirty="0"/>
              <a:t>エーレンフェストの壺は</a:t>
            </a:r>
            <a:r>
              <a:rPr lang="ja-JP" altLang="en-US" sz="2400" dirty="0">
                <a:solidFill>
                  <a:srgbClr val="FF0000"/>
                </a:solidFill>
              </a:rPr>
              <a:t>ミクロ</a:t>
            </a:r>
            <a:r>
              <a:rPr lang="ja-JP" altLang="en-US" sz="2400" dirty="0"/>
              <a:t>には可逆、</a:t>
            </a:r>
            <a:r>
              <a:rPr lang="ja-JP" altLang="en-US" sz="2400" dirty="0">
                <a:solidFill>
                  <a:srgbClr val="011893"/>
                </a:solidFill>
              </a:rPr>
              <a:t>マクロ</a:t>
            </a:r>
            <a:r>
              <a:rPr lang="ja-JP" altLang="en-US" sz="2400" dirty="0"/>
              <a:t>には不可逆</a:t>
            </a:r>
          </a:p>
          <a:p>
            <a:pPr marL="285750" indent="-285750">
              <a:buFont typeface="Arial" panose="020B0604020202020204" pitchFamily="34" charset="0"/>
              <a:buChar char="•"/>
            </a:pPr>
            <a:r>
              <a:rPr lang="ja-JP" altLang="en-US" sz="2400" dirty="0">
                <a:solidFill>
                  <a:srgbClr val="FF0000"/>
                </a:solidFill>
              </a:rPr>
              <a:t>ミクロ</a:t>
            </a:r>
            <a:r>
              <a:rPr lang="ja-JP" altLang="en-US" sz="2400" dirty="0"/>
              <a:t>とは「全ての玉の番号を知っている状態」</a:t>
            </a:r>
          </a:p>
          <a:p>
            <a:pPr marL="285750" indent="-285750">
              <a:buFont typeface="Arial" panose="020B0604020202020204" pitchFamily="34" charset="0"/>
              <a:buChar char="•"/>
            </a:pPr>
            <a:r>
              <a:rPr lang="ja-JP" altLang="en-US" sz="2400" dirty="0">
                <a:solidFill>
                  <a:srgbClr val="011893"/>
                </a:solidFill>
              </a:rPr>
              <a:t>マクロ</a:t>
            </a:r>
            <a:r>
              <a:rPr lang="ja-JP" altLang="en-US" sz="2400" dirty="0"/>
              <a:t>とは「玉の区別をなくした状態」</a:t>
            </a:r>
          </a:p>
          <a:p>
            <a:pPr marL="285750" indent="-285750">
              <a:buFont typeface="Arial" panose="020B0604020202020204" pitchFamily="34" charset="0"/>
              <a:buChar char="•"/>
            </a:pPr>
            <a:r>
              <a:rPr lang="ja-JP" altLang="en-US" sz="2400" dirty="0">
                <a:solidFill>
                  <a:srgbClr val="FF0000"/>
                </a:solidFill>
              </a:rPr>
              <a:t>ミクロ</a:t>
            </a:r>
            <a:r>
              <a:rPr lang="ja-JP" altLang="en-US" sz="2400" dirty="0"/>
              <a:t>にはすべての状態が等確率で出現する</a:t>
            </a:r>
            <a:br>
              <a:rPr lang="en-US" altLang="ja-JP" sz="2400" dirty="0"/>
            </a:br>
            <a:r>
              <a:rPr lang="ja-JP" altLang="en-US" sz="2400" dirty="0"/>
              <a:t>→等重率の原理</a:t>
            </a:r>
          </a:p>
          <a:p>
            <a:pPr marL="285750" indent="-285750">
              <a:buFont typeface="Arial" panose="020B0604020202020204" pitchFamily="34" charset="0"/>
              <a:buChar char="•"/>
            </a:pPr>
            <a:r>
              <a:rPr lang="ja-JP" altLang="en-US" sz="2400" dirty="0">
                <a:solidFill>
                  <a:srgbClr val="011893"/>
                </a:solidFill>
              </a:rPr>
              <a:t>マクロ</a:t>
            </a:r>
            <a:r>
              <a:rPr lang="ja-JP" altLang="en-US" sz="2400" dirty="0"/>
              <a:t>には玉が半分ずつに分かれる状態に収束する</a:t>
            </a:r>
            <a:br>
              <a:rPr lang="en-US" altLang="ja-JP" sz="2400" dirty="0"/>
            </a:br>
            <a:r>
              <a:rPr lang="ja-JP" altLang="en-US" sz="2400" dirty="0"/>
              <a:t>→時間の矢</a:t>
            </a:r>
          </a:p>
          <a:p>
            <a:pPr marL="285750" indent="-285750">
              <a:buFont typeface="Arial" panose="020B0604020202020204" pitchFamily="34" charset="0"/>
              <a:buChar char="•"/>
            </a:pPr>
            <a:r>
              <a:rPr lang="ja-JP" altLang="en-US" sz="2400" dirty="0"/>
              <a:t>古典的には「粗視化」が時間反転対称性を破る</a:t>
            </a:r>
          </a:p>
        </p:txBody>
      </p:sp>
      <p:pic>
        <p:nvPicPr>
          <p:cNvPr id="4" name="図 3">
            <a:extLst>
              <a:ext uri="{FF2B5EF4-FFF2-40B4-BE49-F238E27FC236}">
                <a16:creationId xmlns:a16="http://schemas.microsoft.com/office/drawing/2014/main" id="{5087F7CC-5EC5-F938-98B7-81792485EAB4}"/>
              </a:ext>
            </a:extLst>
          </p:cNvPr>
          <p:cNvPicPr>
            <a:picLocks noChangeAspect="1"/>
          </p:cNvPicPr>
          <p:nvPr/>
        </p:nvPicPr>
        <p:blipFill>
          <a:blip r:embed="rId2"/>
          <a:stretch>
            <a:fillRect/>
          </a:stretch>
        </p:blipFill>
        <p:spPr>
          <a:xfrm>
            <a:off x="5796136" y="5157192"/>
            <a:ext cx="1584176" cy="1165544"/>
          </a:xfrm>
          <a:prstGeom prst="rect">
            <a:avLst/>
          </a:prstGeom>
        </p:spPr>
      </p:pic>
      <p:sp>
        <p:nvSpPr>
          <p:cNvPr id="5" name="テキスト ボックス 4">
            <a:extLst>
              <a:ext uri="{FF2B5EF4-FFF2-40B4-BE49-F238E27FC236}">
                <a16:creationId xmlns:a16="http://schemas.microsoft.com/office/drawing/2014/main" id="{57CCD1CB-D27B-46E8-3560-0AFDB6EBE433}"/>
              </a:ext>
            </a:extLst>
          </p:cNvPr>
          <p:cNvSpPr txBox="1"/>
          <p:nvPr/>
        </p:nvSpPr>
        <p:spPr>
          <a:xfrm>
            <a:off x="826468" y="6330680"/>
            <a:ext cx="7200800" cy="369332"/>
          </a:xfrm>
          <a:prstGeom prst="rect">
            <a:avLst/>
          </a:prstGeom>
          <a:noFill/>
        </p:spPr>
        <p:txBody>
          <a:bodyPr wrap="square">
            <a:spAutoFit/>
          </a:bodyPr>
          <a:lstStyle/>
          <a:p>
            <a:r>
              <a:rPr lang="ja-JP" altLang="en-US">
                <a:hlinkClick r:id="rId3"/>
              </a:rPr>
              <a:t>https://www.gakushuin.ac.jp/~881791/materials/Irreversiblity09.pdf</a:t>
            </a:r>
            <a:endParaRPr lang="ja-JP" altLang="en-US"/>
          </a:p>
        </p:txBody>
      </p:sp>
      <p:sp>
        <p:nvSpPr>
          <p:cNvPr id="6" name="テキスト ボックス 5">
            <a:extLst>
              <a:ext uri="{FF2B5EF4-FFF2-40B4-BE49-F238E27FC236}">
                <a16:creationId xmlns:a16="http://schemas.microsoft.com/office/drawing/2014/main" id="{1EEA7BAD-E3D9-09F6-560D-7C9408C5BB60}"/>
              </a:ext>
            </a:extLst>
          </p:cNvPr>
          <p:cNvSpPr txBox="1"/>
          <p:nvPr/>
        </p:nvSpPr>
        <p:spPr>
          <a:xfrm>
            <a:off x="827584" y="5589240"/>
            <a:ext cx="3647152" cy="646331"/>
          </a:xfrm>
          <a:prstGeom prst="rect">
            <a:avLst/>
          </a:prstGeom>
          <a:noFill/>
        </p:spPr>
        <p:txBody>
          <a:bodyPr wrap="none" rtlCol="0">
            <a:spAutoFit/>
          </a:bodyPr>
          <a:lstStyle/>
          <a:p>
            <a:r>
              <a:rPr lang="ja-JP" altLang="en-US"/>
              <a:t>参考資料：田崎晴明</a:t>
            </a:r>
            <a:endParaRPr lang="en-US" altLang="ja-JP"/>
          </a:p>
          <a:p>
            <a:r>
              <a:rPr lang="ja-JP" altLang="en-US"/>
              <a:t>なぜ時間に向きがあるのだろう？</a:t>
            </a:r>
            <a:endParaRPr kumimoji="1" lang="ja-JP" altLang="en-US"/>
          </a:p>
        </p:txBody>
      </p:sp>
      <p:sp>
        <p:nvSpPr>
          <p:cNvPr id="7" name="テキスト ボックス 6">
            <a:extLst>
              <a:ext uri="{FF2B5EF4-FFF2-40B4-BE49-F238E27FC236}">
                <a16:creationId xmlns:a16="http://schemas.microsoft.com/office/drawing/2014/main" id="{B52BB562-9112-36F7-0213-C0DA160DD6A1}"/>
              </a:ext>
            </a:extLst>
          </p:cNvPr>
          <p:cNvSpPr txBox="1"/>
          <p:nvPr/>
        </p:nvSpPr>
        <p:spPr>
          <a:xfrm>
            <a:off x="5580112" y="4365104"/>
            <a:ext cx="3416320" cy="523220"/>
          </a:xfrm>
          <a:prstGeom prst="rect">
            <a:avLst/>
          </a:prstGeom>
          <a:noFill/>
        </p:spPr>
        <p:txBody>
          <a:bodyPr wrap="none" rtlCol="0">
            <a:spAutoFit/>
          </a:bodyPr>
          <a:lstStyle/>
          <a:p>
            <a:r>
              <a:rPr kumimoji="1" lang="ja-JP" altLang="en-US" sz="2800"/>
              <a:t>現実のこの世界は？</a:t>
            </a:r>
          </a:p>
        </p:txBody>
      </p:sp>
    </p:spTree>
    <p:extLst>
      <p:ext uri="{BB962C8B-B14F-4D97-AF65-F5344CB8AC3E}">
        <p14:creationId xmlns:p14="http://schemas.microsoft.com/office/powerpoint/2010/main" val="1967156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6C0B2E5-C52E-742C-9C82-61548FCB9B5F}"/>
              </a:ext>
            </a:extLst>
          </p:cNvPr>
          <p:cNvSpPr>
            <a:spLocks noGrp="1"/>
          </p:cNvSpPr>
          <p:nvPr>
            <p:ph type="body" sz="quarter" idx="10"/>
          </p:nvPr>
        </p:nvSpPr>
        <p:spPr/>
        <p:txBody>
          <a:bodyPr/>
          <a:lstStyle/>
          <a:p>
            <a:r>
              <a:rPr kumimoji="1" lang="ja-JP" altLang="en-US"/>
              <a:t>貧富の差とは？</a:t>
            </a:r>
          </a:p>
        </p:txBody>
      </p:sp>
      <p:sp>
        <p:nvSpPr>
          <p:cNvPr id="3" name="テキスト ボックス 2">
            <a:extLst>
              <a:ext uri="{FF2B5EF4-FFF2-40B4-BE49-F238E27FC236}">
                <a16:creationId xmlns:a16="http://schemas.microsoft.com/office/drawing/2014/main" id="{5CC10F10-7B3B-C87F-B38A-84616B126070}"/>
              </a:ext>
            </a:extLst>
          </p:cNvPr>
          <p:cNvSpPr txBox="1"/>
          <p:nvPr/>
        </p:nvSpPr>
        <p:spPr>
          <a:xfrm>
            <a:off x="1786622" y="1183386"/>
            <a:ext cx="5570756" cy="523220"/>
          </a:xfrm>
          <a:prstGeom prst="rect">
            <a:avLst/>
          </a:prstGeom>
          <a:noFill/>
        </p:spPr>
        <p:txBody>
          <a:bodyPr wrap="none" rtlCol="0">
            <a:spAutoFit/>
          </a:bodyPr>
          <a:lstStyle/>
          <a:p>
            <a:r>
              <a:rPr kumimoji="1" lang="ja-JP" altLang="en-US" sz="2800"/>
              <a:t>世の中には金持ちと貧乏人がいる</a:t>
            </a:r>
            <a:endParaRPr lang="en-US" altLang="ja-JP" sz="2800" dirty="0"/>
          </a:p>
        </p:txBody>
      </p:sp>
      <p:sp>
        <p:nvSpPr>
          <p:cNvPr id="4" name="テキスト ボックス 3">
            <a:extLst>
              <a:ext uri="{FF2B5EF4-FFF2-40B4-BE49-F238E27FC236}">
                <a16:creationId xmlns:a16="http://schemas.microsoft.com/office/drawing/2014/main" id="{06145189-8AF6-DF9D-2BC1-C0DD2452F63F}"/>
              </a:ext>
            </a:extLst>
          </p:cNvPr>
          <p:cNvSpPr txBox="1"/>
          <p:nvPr/>
        </p:nvSpPr>
        <p:spPr>
          <a:xfrm>
            <a:off x="1475656" y="4899473"/>
            <a:ext cx="6192688" cy="954107"/>
          </a:xfrm>
          <a:prstGeom prst="rect">
            <a:avLst/>
          </a:prstGeom>
          <a:noFill/>
        </p:spPr>
        <p:txBody>
          <a:bodyPr wrap="square">
            <a:spAutoFit/>
          </a:bodyPr>
          <a:lstStyle/>
          <a:p>
            <a:r>
              <a:rPr kumimoji="1" lang="ja-JP" altLang="en-US" sz="2800" dirty="0"/>
              <a:t>これは能力の差のせいだろうか？</a:t>
            </a:r>
            <a:endParaRPr kumimoji="1" lang="en-US" altLang="ja-JP" sz="2800" dirty="0"/>
          </a:p>
          <a:p>
            <a:r>
              <a:rPr lang="ja-JP" altLang="en-US" sz="2800" dirty="0"/>
              <a:t>それとも単なる運だろうか？</a:t>
            </a:r>
            <a:endParaRPr kumimoji="1" lang="ja-JP" altLang="en-US" sz="2800" dirty="0"/>
          </a:p>
        </p:txBody>
      </p:sp>
      <p:pic>
        <p:nvPicPr>
          <p:cNvPr id="5" name="Picture 2" descr="成金のイラスト">
            <a:extLst>
              <a:ext uri="{FF2B5EF4-FFF2-40B4-BE49-F238E27FC236}">
                <a16:creationId xmlns:a16="http://schemas.microsoft.com/office/drawing/2014/main" id="{3F23985E-8FED-A4FB-646F-D6C65EF32D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8870" y="1733605"/>
            <a:ext cx="2756575" cy="29720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貧乏な人のイラスト">
            <a:extLst>
              <a:ext uri="{FF2B5EF4-FFF2-40B4-BE49-F238E27FC236}">
                <a16:creationId xmlns:a16="http://schemas.microsoft.com/office/drawing/2014/main" id="{103A66E2-1058-03E2-6230-365062595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941700"/>
            <a:ext cx="3271564" cy="2731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0269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0104A36-A49F-13E6-8A33-3E3CEBC7A2A5}"/>
              </a:ext>
            </a:extLst>
          </p:cNvPr>
          <p:cNvSpPr>
            <a:spLocks noGrp="1"/>
          </p:cNvSpPr>
          <p:nvPr>
            <p:ph type="body" sz="quarter" idx="10"/>
          </p:nvPr>
        </p:nvSpPr>
        <p:spPr/>
        <p:txBody>
          <a:bodyPr/>
          <a:lstStyle/>
          <a:p>
            <a:r>
              <a:rPr lang="ja-JP" altLang="en-US"/>
              <a:t>リンゴゲーム</a:t>
            </a:r>
            <a:endParaRPr kumimoji="1" lang="ja-JP" altLang="en-US"/>
          </a:p>
        </p:txBody>
      </p:sp>
      <p:sp>
        <p:nvSpPr>
          <p:cNvPr id="3" name="テキスト ボックス 2">
            <a:extLst>
              <a:ext uri="{FF2B5EF4-FFF2-40B4-BE49-F238E27FC236}">
                <a16:creationId xmlns:a16="http://schemas.microsoft.com/office/drawing/2014/main" id="{60983414-EE84-B0F8-1B61-771C568885AC}"/>
              </a:ext>
            </a:extLst>
          </p:cNvPr>
          <p:cNvSpPr txBox="1"/>
          <p:nvPr/>
        </p:nvSpPr>
        <p:spPr>
          <a:xfrm>
            <a:off x="362149" y="1083193"/>
            <a:ext cx="7860806" cy="523220"/>
          </a:xfrm>
          <a:prstGeom prst="rect">
            <a:avLst/>
          </a:prstGeom>
          <a:noFill/>
        </p:spPr>
        <p:txBody>
          <a:bodyPr wrap="square" rtlCol="0">
            <a:spAutoFit/>
          </a:bodyPr>
          <a:lstStyle/>
          <a:p>
            <a:r>
              <a:rPr lang="en-US" altLang="ja-JP" sz="2800" dirty="0"/>
              <a:t>(1) </a:t>
            </a:r>
            <a:r>
              <a:rPr lang="ja-JP" altLang="en-US" sz="2800"/>
              <a:t>一人一つずつリンゴを持つ</a:t>
            </a:r>
            <a:endParaRPr lang="en-US" altLang="ja-JP" sz="2800" dirty="0"/>
          </a:p>
        </p:txBody>
      </p:sp>
      <p:grpSp>
        <p:nvGrpSpPr>
          <p:cNvPr id="4" name="グループ化 3">
            <a:extLst>
              <a:ext uri="{FF2B5EF4-FFF2-40B4-BE49-F238E27FC236}">
                <a16:creationId xmlns:a16="http://schemas.microsoft.com/office/drawing/2014/main" id="{0ACB1791-17D5-4B96-0868-0197464F18CC}"/>
              </a:ext>
            </a:extLst>
          </p:cNvPr>
          <p:cNvGrpSpPr/>
          <p:nvPr/>
        </p:nvGrpSpPr>
        <p:grpSpPr>
          <a:xfrm>
            <a:off x="2065014" y="1799709"/>
            <a:ext cx="4977872" cy="1396745"/>
            <a:chOff x="746256" y="1965179"/>
            <a:chExt cx="7475200" cy="2097472"/>
          </a:xfrm>
        </p:grpSpPr>
        <p:pic>
          <p:nvPicPr>
            <p:cNvPr id="5" name="Picture 4" descr="男性会社員の顔のアイコン1">
              <a:extLst>
                <a:ext uri="{FF2B5EF4-FFF2-40B4-BE49-F238E27FC236}">
                  <a16:creationId xmlns:a16="http://schemas.microsoft.com/office/drawing/2014/main" id="{CF797018-EDBC-58E3-77CE-8CCE9A21D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256" y="3004731"/>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男性会社員の顔のアイコン2">
              <a:extLst>
                <a:ext uri="{FF2B5EF4-FFF2-40B4-BE49-F238E27FC236}">
                  <a16:creationId xmlns:a16="http://schemas.microsoft.com/office/drawing/2014/main" id="{24228980-BDC9-B486-E61C-8042C99B9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619" y="3004731"/>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男性会社員の顔のアイコン3">
              <a:extLst>
                <a:ext uri="{FF2B5EF4-FFF2-40B4-BE49-F238E27FC236}">
                  <a16:creationId xmlns:a16="http://schemas.microsoft.com/office/drawing/2014/main" id="{118F132D-7047-A16C-9549-F4C050930F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7345" y="2989266"/>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男性会社員の顔のアイコン6">
              <a:extLst>
                <a:ext uri="{FF2B5EF4-FFF2-40B4-BE49-F238E27FC236}">
                  <a16:creationId xmlns:a16="http://schemas.microsoft.com/office/drawing/2014/main" id="{58EC6040-898C-63F8-5204-74BD4C7317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6982" y="3004731"/>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りんごのイラスト（フルーツ）">
              <a:extLst>
                <a:ext uri="{FF2B5EF4-FFF2-40B4-BE49-F238E27FC236}">
                  <a16:creationId xmlns:a16="http://schemas.microsoft.com/office/drawing/2014/main" id="{8BB57717-198D-4F32-1A5E-66884B62DCE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2280"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りんごのイラスト（フルーツ）">
              <a:extLst>
                <a:ext uri="{FF2B5EF4-FFF2-40B4-BE49-F238E27FC236}">
                  <a16:creationId xmlns:a16="http://schemas.microsoft.com/office/drawing/2014/main" id="{D0F26056-5B84-8E63-BE2D-30A55682C3C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44022"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りんごのイラスト（フルーツ）">
              <a:extLst>
                <a:ext uri="{FF2B5EF4-FFF2-40B4-BE49-F238E27FC236}">
                  <a16:creationId xmlns:a16="http://schemas.microsoft.com/office/drawing/2014/main" id="{5219680B-C150-55B5-2E08-24BBAFFA12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25764"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りんごのイラスト（フルーツ）">
              <a:extLst>
                <a:ext uri="{FF2B5EF4-FFF2-40B4-BE49-F238E27FC236}">
                  <a16:creationId xmlns:a16="http://schemas.microsoft.com/office/drawing/2014/main" id="{2C98745F-196F-DCE1-1A50-0848EEB9FA8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7506"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男性会社員の顔のアイコン11">
              <a:extLst>
                <a:ext uri="{FF2B5EF4-FFF2-40B4-BE49-F238E27FC236}">
                  <a16:creationId xmlns:a16="http://schemas.microsoft.com/office/drawing/2014/main" id="{0AD58C9D-AAAE-33F7-E35C-061DB0785E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708" y="3004731"/>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男性会社員の顔のアイコン16">
              <a:extLst>
                <a:ext uri="{FF2B5EF4-FFF2-40B4-BE49-F238E27FC236}">
                  <a16:creationId xmlns:a16="http://schemas.microsoft.com/office/drawing/2014/main" id="{A3AE6615-0523-E520-9F33-0627F508B1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8071" y="2989266"/>
              <a:ext cx="1073385" cy="10733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りんごのイラスト（フルーツ）">
              <a:extLst>
                <a:ext uri="{FF2B5EF4-FFF2-40B4-BE49-F238E27FC236}">
                  <a16:creationId xmlns:a16="http://schemas.microsoft.com/office/drawing/2014/main" id="{B1DEC82E-B3D5-61B4-7B79-643C5434473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89248"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りんごのイラスト（フルーツ）">
              <a:extLst>
                <a:ext uri="{FF2B5EF4-FFF2-40B4-BE49-F238E27FC236}">
                  <a16:creationId xmlns:a16="http://schemas.microsoft.com/office/drawing/2014/main" id="{DFFFFA8E-834D-86D8-0E62-0E3F1003AAC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70992" y="1965179"/>
              <a:ext cx="638944" cy="63894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テキスト ボックス 16">
            <a:extLst>
              <a:ext uri="{FF2B5EF4-FFF2-40B4-BE49-F238E27FC236}">
                <a16:creationId xmlns:a16="http://schemas.microsoft.com/office/drawing/2014/main" id="{5427C22C-3832-BEA4-3AD3-259A1BB49EA7}"/>
              </a:ext>
            </a:extLst>
          </p:cNvPr>
          <p:cNvSpPr txBox="1"/>
          <p:nvPr/>
        </p:nvSpPr>
        <p:spPr>
          <a:xfrm>
            <a:off x="362238" y="3302194"/>
            <a:ext cx="7860806" cy="1384995"/>
          </a:xfrm>
          <a:prstGeom prst="rect">
            <a:avLst/>
          </a:prstGeom>
          <a:noFill/>
        </p:spPr>
        <p:txBody>
          <a:bodyPr wrap="square" rtlCol="0">
            <a:spAutoFit/>
          </a:bodyPr>
          <a:lstStyle/>
          <a:p>
            <a:r>
              <a:rPr lang="en-US" altLang="ja-JP" sz="2800" dirty="0"/>
              <a:t>(2) </a:t>
            </a:r>
            <a:r>
              <a:rPr lang="ja-JP" altLang="en-US" sz="2800"/>
              <a:t>提供者と受領者をランダムに選び、提供者から受領者にリンゴを一つ渡す</a:t>
            </a:r>
            <a:r>
              <a:rPr lang="en-US" altLang="ja-JP" sz="2800"/>
              <a:t> (</a:t>
            </a:r>
            <a:r>
              <a:rPr lang="ja-JP" altLang="en-US" sz="2800"/>
              <a:t>提供者がリンゴを持っていなければ何もしない</a:t>
            </a:r>
            <a:r>
              <a:rPr lang="en-US" altLang="ja-JP" sz="2800" dirty="0"/>
              <a:t>)</a:t>
            </a:r>
          </a:p>
        </p:txBody>
      </p:sp>
      <p:pic>
        <p:nvPicPr>
          <p:cNvPr id="18" name="Picture 18" descr="サイコロのイラスト（1 4 5）">
            <a:extLst>
              <a:ext uri="{FF2B5EF4-FFF2-40B4-BE49-F238E27FC236}">
                <a16:creationId xmlns:a16="http://schemas.microsoft.com/office/drawing/2014/main" id="{AA358300-D05D-105A-9D30-AAE7672719F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1353" y="4777710"/>
            <a:ext cx="1121298" cy="112129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descr="サイコロのイラスト（2 3 6）">
            <a:extLst>
              <a:ext uri="{FF2B5EF4-FFF2-40B4-BE49-F238E27FC236}">
                <a16:creationId xmlns:a16="http://schemas.microsoft.com/office/drawing/2014/main" id="{A9091553-1125-7C1C-288C-053D62CFCD0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66655" y="4792929"/>
            <a:ext cx="1121298" cy="11212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男性会社員の顔のアイコン1">
            <a:extLst>
              <a:ext uri="{FF2B5EF4-FFF2-40B4-BE49-F238E27FC236}">
                <a16:creationId xmlns:a16="http://schemas.microsoft.com/office/drawing/2014/main" id="{4F07A231-5755-F94C-B0A9-564DF89A07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1740" y="4834669"/>
            <a:ext cx="1007380" cy="10073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男性会社員の顔のアイコン6">
            <a:extLst>
              <a:ext uri="{FF2B5EF4-FFF2-40B4-BE49-F238E27FC236}">
                <a16:creationId xmlns:a16="http://schemas.microsoft.com/office/drawing/2014/main" id="{B676E9D1-C0A3-67C1-7C34-B9886E8700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2420" y="4792929"/>
            <a:ext cx="1007380" cy="10073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りんごのイラスト（フルーツ）">
            <a:extLst>
              <a:ext uri="{FF2B5EF4-FFF2-40B4-BE49-F238E27FC236}">
                <a16:creationId xmlns:a16="http://schemas.microsoft.com/office/drawing/2014/main" id="{A3322B34-E5B1-B62A-2232-45DDBA475D5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494124" y="4973575"/>
            <a:ext cx="729566" cy="729568"/>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a:extLst>
              <a:ext uri="{FF2B5EF4-FFF2-40B4-BE49-F238E27FC236}">
                <a16:creationId xmlns:a16="http://schemas.microsoft.com/office/drawing/2014/main" id="{F46044E8-118E-0A34-7368-394D7BB0708A}"/>
              </a:ext>
            </a:extLst>
          </p:cNvPr>
          <p:cNvSpPr/>
          <p:nvPr/>
        </p:nvSpPr>
        <p:spPr>
          <a:xfrm>
            <a:off x="4455037" y="5122335"/>
            <a:ext cx="920456" cy="4320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48CCB0E6-4F50-C484-4BF0-0A5E961C31F4}"/>
              </a:ext>
            </a:extLst>
          </p:cNvPr>
          <p:cNvSpPr txBox="1"/>
          <p:nvPr/>
        </p:nvSpPr>
        <p:spPr>
          <a:xfrm>
            <a:off x="149304" y="6206202"/>
            <a:ext cx="7879080" cy="461665"/>
          </a:xfrm>
          <a:prstGeom prst="rect">
            <a:avLst/>
          </a:prstGeom>
          <a:noFill/>
        </p:spPr>
        <p:txBody>
          <a:bodyPr wrap="none" rtlCol="0">
            <a:spAutoFit/>
          </a:bodyPr>
          <a:lstStyle/>
          <a:p>
            <a:r>
              <a:rPr kumimoji="1" lang="ja-JP" altLang="en-US" sz="2400"/>
              <a:t>やりとりを十分繰り返したら</a:t>
            </a:r>
            <a:r>
              <a:rPr lang="ja-JP" altLang="en-US" sz="2400"/>
              <a:t>リンゴの数はどうなるか？</a:t>
            </a:r>
            <a:endParaRPr kumimoji="1" lang="ja-JP" altLang="en-US" sz="2400"/>
          </a:p>
        </p:txBody>
      </p:sp>
    </p:spTree>
    <p:extLst>
      <p:ext uri="{BB962C8B-B14F-4D97-AF65-F5344CB8AC3E}">
        <p14:creationId xmlns:p14="http://schemas.microsoft.com/office/powerpoint/2010/main" val="38313590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1E97F7-8B18-52F0-C9E1-72C985A71576}"/>
              </a:ext>
            </a:extLst>
          </p:cNvPr>
          <p:cNvSpPr>
            <a:spLocks noGrp="1"/>
          </p:cNvSpPr>
          <p:nvPr>
            <p:ph type="body" sz="quarter" idx="10"/>
          </p:nvPr>
        </p:nvSpPr>
        <p:spPr/>
        <p:txBody>
          <a:bodyPr/>
          <a:lstStyle/>
          <a:p>
            <a:r>
              <a:rPr kumimoji="1" lang="en-US" altLang="ja-JP"/>
              <a:t>10</a:t>
            </a:r>
            <a:r>
              <a:rPr kumimoji="1" lang="ja-JP" altLang="en-US"/>
              <a:t>人の場合</a:t>
            </a:r>
          </a:p>
        </p:txBody>
      </p:sp>
      <p:pic>
        <p:nvPicPr>
          <p:cNvPr id="3" name="Picture 4">
            <a:extLst>
              <a:ext uri="{FF2B5EF4-FFF2-40B4-BE49-F238E27FC236}">
                <a16:creationId xmlns:a16="http://schemas.microsoft.com/office/drawing/2014/main" id="{D63D7C1A-E9C9-353C-D962-437CE825D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143" y="944195"/>
            <a:ext cx="5849714" cy="441669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327B1840-318E-9031-F63E-56F64CAC3A65}"/>
              </a:ext>
            </a:extLst>
          </p:cNvPr>
          <p:cNvSpPr txBox="1"/>
          <p:nvPr/>
        </p:nvSpPr>
        <p:spPr>
          <a:xfrm>
            <a:off x="683568" y="1164869"/>
            <a:ext cx="677108" cy="4196020"/>
          </a:xfrm>
          <a:prstGeom prst="rect">
            <a:avLst/>
          </a:prstGeom>
          <a:noFill/>
        </p:spPr>
        <p:txBody>
          <a:bodyPr vert="eaVert" wrap="none" rtlCol="0">
            <a:spAutoFit/>
          </a:bodyPr>
          <a:lstStyle/>
          <a:p>
            <a:r>
              <a:rPr kumimoji="1" lang="ja-JP" altLang="en-US" sz="3200"/>
              <a:t>持っているリンゴの数</a:t>
            </a:r>
          </a:p>
        </p:txBody>
      </p:sp>
      <p:sp>
        <p:nvSpPr>
          <p:cNvPr id="5" name="テキスト ボックス 4">
            <a:extLst>
              <a:ext uri="{FF2B5EF4-FFF2-40B4-BE49-F238E27FC236}">
                <a16:creationId xmlns:a16="http://schemas.microsoft.com/office/drawing/2014/main" id="{FF3840E0-D8B1-A8E1-DCC6-2BBA8B5844C5}"/>
              </a:ext>
            </a:extLst>
          </p:cNvPr>
          <p:cNvSpPr txBox="1"/>
          <p:nvPr/>
        </p:nvSpPr>
        <p:spPr>
          <a:xfrm>
            <a:off x="3779912" y="5381048"/>
            <a:ext cx="1415772" cy="584775"/>
          </a:xfrm>
          <a:prstGeom prst="rect">
            <a:avLst/>
          </a:prstGeom>
          <a:noFill/>
        </p:spPr>
        <p:txBody>
          <a:bodyPr wrap="none" rtlCol="0">
            <a:spAutoFit/>
          </a:bodyPr>
          <a:lstStyle/>
          <a:p>
            <a:r>
              <a:rPr kumimoji="1" lang="ja-JP" altLang="en-US" sz="3200"/>
              <a:t>背番号</a:t>
            </a:r>
          </a:p>
        </p:txBody>
      </p:sp>
      <p:sp>
        <p:nvSpPr>
          <p:cNvPr id="6" name="テキスト ボックス 5">
            <a:extLst>
              <a:ext uri="{FF2B5EF4-FFF2-40B4-BE49-F238E27FC236}">
                <a16:creationId xmlns:a16="http://schemas.microsoft.com/office/drawing/2014/main" id="{1F8AB14A-448B-7E4D-52B4-FBAD92219C88}"/>
              </a:ext>
            </a:extLst>
          </p:cNvPr>
          <p:cNvSpPr txBox="1"/>
          <p:nvPr/>
        </p:nvSpPr>
        <p:spPr>
          <a:xfrm>
            <a:off x="1156660" y="6114951"/>
            <a:ext cx="6340197" cy="461665"/>
          </a:xfrm>
          <a:prstGeom prst="rect">
            <a:avLst/>
          </a:prstGeom>
          <a:noFill/>
        </p:spPr>
        <p:txBody>
          <a:bodyPr wrap="none" rtlCol="0">
            <a:spAutoFit/>
          </a:bodyPr>
          <a:lstStyle/>
          <a:p>
            <a:r>
              <a:rPr lang="en-US" altLang="ja-JP" sz="2400" dirty="0"/>
              <a:t>※</a:t>
            </a:r>
            <a:r>
              <a:rPr lang="ja-JP" altLang="en-US" sz="2400"/>
              <a:t>　持っているリンゴの数が多い順に並べた</a:t>
            </a:r>
            <a:endParaRPr kumimoji="1" lang="ja-JP" altLang="en-US" sz="2400"/>
          </a:p>
        </p:txBody>
      </p:sp>
    </p:spTree>
    <p:extLst>
      <p:ext uri="{BB962C8B-B14F-4D97-AF65-F5344CB8AC3E}">
        <p14:creationId xmlns:p14="http://schemas.microsoft.com/office/powerpoint/2010/main" val="38630038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80F43B-12E5-1715-6CFF-72ADFFC69CE2}"/>
              </a:ext>
            </a:extLst>
          </p:cNvPr>
          <p:cNvSpPr>
            <a:spLocks noGrp="1"/>
          </p:cNvSpPr>
          <p:nvPr>
            <p:ph type="body" sz="quarter" idx="10"/>
          </p:nvPr>
        </p:nvSpPr>
        <p:spPr/>
        <p:txBody>
          <a:bodyPr/>
          <a:lstStyle/>
          <a:p>
            <a:r>
              <a:rPr kumimoji="1" lang="en-US" altLang="ja-JP"/>
              <a:t>100</a:t>
            </a:r>
            <a:r>
              <a:rPr kumimoji="1" lang="ja-JP" altLang="en-US"/>
              <a:t>人の場合</a:t>
            </a:r>
          </a:p>
        </p:txBody>
      </p:sp>
      <p:sp>
        <p:nvSpPr>
          <p:cNvPr id="3" name="テキスト ボックス 2">
            <a:extLst>
              <a:ext uri="{FF2B5EF4-FFF2-40B4-BE49-F238E27FC236}">
                <a16:creationId xmlns:a16="http://schemas.microsoft.com/office/drawing/2014/main" id="{57D75975-A885-4C97-8CAC-2AC9B3FE6BDC}"/>
              </a:ext>
            </a:extLst>
          </p:cNvPr>
          <p:cNvSpPr txBox="1"/>
          <p:nvPr/>
        </p:nvSpPr>
        <p:spPr>
          <a:xfrm>
            <a:off x="683568" y="1164869"/>
            <a:ext cx="677108" cy="4196020"/>
          </a:xfrm>
          <a:prstGeom prst="rect">
            <a:avLst/>
          </a:prstGeom>
          <a:noFill/>
        </p:spPr>
        <p:txBody>
          <a:bodyPr vert="eaVert" wrap="none" rtlCol="0">
            <a:spAutoFit/>
          </a:bodyPr>
          <a:lstStyle/>
          <a:p>
            <a:r>
              <a:rPr kumimoji="1" lang="ja-JP" altLang="en-US" sz="3200"/>
              <a:t>持っているリンゴの数</a:t>
            </a:r>
          </a:p>
        </p:txBody>
      </p:sp>
      <p:sp>
        <p:nvSpPr>
          <p:cNvPr id="4" name="テキスト ボックス 3">
            <a:extLst>
              <a:ext uri="{FF2B5EF4-FFF2-40B4-BE49-F238E27FC236}">
                <a16:creationId xmlns:a16="http://schemas.microsoft.com/office/drawing/2014/main" id="{3234CC2D-F42B-8610-139A-6F552A3311FC}"/>
              </a:ext>
            </a:extLst>
          </p:cNvPr>
          <p:cNvSpPr txBox="1"/>
          <p:nvPr/>
        </p:nvSpPr>
        <p:spPr>
          <a:xfrm>
            <a:off x="3779912" y="5381048"/>
            <a:ext cx="1415772" cy="584775"/>
          </a:xfrm>
          <a:prstGeom prst="rect">
            <a:avLst/>
          </a:prstGeom>
          <a:noFill/>
        </p:spPr>
        <p:txBody>
          <a:bodyPr wrap="none" rtlCol="0">
            <a:spAutoFit/>
          </a:bodyPr>
          <a:lstStyle/>
          <a:p>
            <a:r>
              <a:rPr kumimoji="1" lang="ja-JP" altLang="en-US" sz="3200"/>
              <a:t>背番号</a:t>
            </a:r>
          </a:p>
        </p:txBody>
      </p:sp>
      <p:sp>
        <p:nvSpPr>
          <p:cNvPr id="5" name="テキスト ボックス 4">
            <a:extLst>
              <a:ext uri="{FF2B5EF4-FFF2-40B4-BE49-F238E27FC236}">
                <a16:creationId xmlns:a16="http://schemas.microsoft.com/office/drawing/2014/main" id="{66E6F6DD-BDF4-43F9-4003-F6AAE8832470}"/>
              </a:ext>
            </a:extLst>
          </p:cNvPr>
          <p:cNvSpPr txBox="1"/>
          <p:nvPr/>
        </p:nvSpPr>
        <p:spPr>
          <a:xfrm>
            <a:off x="1156660" y="6114951"/>
            <a:ext cx="6340197" cy="461665"/>
          </a:xfrm>
          <a:prstGeom prst="rect">
            <a:avLst/>
          </a:prstGeom>
          <a:noFill/>
        </p:spPr>
        <p:txBody>
          <a:bodyPr wrap="none" rtlCol="0">
            <a:spAutoFit/>
          </a:bodyPr>
          <a:lstStyle/>
          <a:p>
            <a:r>
              <a:rPr lang="en-US" altLang="ja-JP" sz="2400" dirty="0"/>
              <a:t>※</a:t>
            </a:r>
            <a:r>
              <a:rPr lang="ja-JP" altLang="en-US" sz="2400"/>
              <a:t>　持っているリンゴの数が多い順に並べた</a:t>
            </a:r>
            <a:endParaRPr kumimoji="1" lang="ja-JP" altLang="en-US" sz="2400"/>
          </a:p>
        </p:txBody>
      </p:sp>
      <p:pic>
        <p:nvPicPr>
          <p:cNvPr id="6" name="Picture 2">
            <a:extLst>
              <a:ext uri="{FF2B5EF4-FFF2-40B4-BE49-F238E27FC236}">
                <a16:creationId xmlns:a16="http://schemas.microsoft.com/office/drawing/2014/main" id="{A50EF5CC-23F0-6555-6D82-F23E51B60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093323"/>
            <a:ext cx="5544616" cy="4288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679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1924637-A0C4-2122-BE70-C0A964927557}"/>
              </a:ext>
            </a:extLst>
          </p:cNvPr>
          <p:cNvSpPr>
            <a:spLocks noGrp="1"/>
          </p:cNvSpPr>
          <p:nvPr>
            <p:ph type="body" sz="quarter" idx="10"/>
          </p:nvPr>
        </p:nvSpPr>
        <p:spPr/>
        <p:txBody>
          <a:bodyPr/>
          <a:lstStyle/>
          <a:p>
            <a:r>
              <a:rPr kumimoji="1" lang="ja-JP" altLang="en-US"/>
              <a:t>マルコフ行列</a:t>
            </a:r>
          </a:p>
        </p:txBody>
      </p:sp>
      <p:sp>
        <p:nvSpPr>
          <p:cNvPr id="25" name="テキスト ボックス 24">
            <a:extLst>
              <a:ext uri="{FF2B5EF4-FFF2-40B4-BE49-F238E27FC236}">
                <a16:creationId xmlns:a16="http://schemas.microsoft.com/office/drawing/2014/main" id="{C2655D24-DCA0-FFE1-9486-3F4563A92273}"/>
              </a:ext>
            </a:extLst>
          </p:cNvPr>
          <p:cNvSpPr txBox="1"/>
          <p:nvPr/>
        </p:nvSpPr>
        <p:spPr>
          <a:xfrm>
            <a:off x="323528" y="1039267"/>
            <a:ext cx="7156126" cy="1015663"/>
          </a:xfrm>
          <a:prstGeom prst="rect">
            <a:avLst/>
          </a:prstGeom>
          <a:noFill/>
        </p:spPr>
        <p:txBody>
          <a:bodyPr wrap="none" rtlCol="0">
            <a:spAutoFit/>
          </a:bodyPr>
          <a:lstStyle/>
          <a:p>
            <a:r>
              <a:rPr kumimoji="1" lang="ja-JP" altLang="en-US" sz="2000"/>
              <a:t>以下の状態遷移図において、以下のようなことを知りたい</a:t>
            </a:r>
            <a:endParaRPr kumimoji="1" lang="en-US" altLang="ja-JP" sz="2000" dirty="0"/>
          </a:p>
          <a:p>
            <a:pPr marL="342900" indent="-342900">
              <a:buFont typeface="Arial" panose="020B0604020202020204" pitchFamily="34" charset="0"/>
              <a:buChar char="•"/>
            </a:pPr>
            <a:r>
              <a:rPr kumimoji="1" lang="ja-JP" altLang="en-US" sz="2000"/>
              <a:t>最初に状態</a:t>
            </a:r>
            <a:r>
              <a:rPr kumimoji="1" lang="en-US" altLang="ja-JP" sz="2000" dirty="0"/>
              <a:t>1</a:t>
            </a:r>
            <a:r>
              <a:rPr kumimoji="1" lang="ja-JP" altLang="en-US" sz="2000"/>
              <a:t>にいたとき、</a:t>
            </a:r>
            <a:r>
              <a:rPr kumimoji="1" lang="en-US" altLang="ja-JP" sz="2000" dirty="0"/>
              <a:t>t</a:t>
            </a:r>
            <a:r>
              <a:rPr kumimoji="1" lang="ja-JP" altLang="en-US" sz="2000"/>
              <a:t>ステップ後に各状態にいる確率</a:t>
            </a:r>
            <a:endParaRPr kumimoji="1" lang="en-US" altLang="ja-JP" sz="2000" dirty="0"/>
          </a:p>
          <a:p>
            <a:pPr marL="285750" indent="-285750">
              <a:buFont typeface="Arial" panose="020B0604020202020204" pitchFamily="34" charset="0"/>
              <a:buChar char="•"/>
            </a:pPr>
            <a:r>
              <a:rPr lang="ja-JP" altLang="en-US" sz="2000"/>
              <a:t>十分に時間が経過したとき、各状態にいる確率</a:t>
            </a:r>
            <a:endParaRPr kumimoji="1" lang="ja-JP" altLang="en-US" sz="2000"/>
          </a:p>
        </p:txBody>
      </p:sp>
      <p:grpSp>
        <p:nvGrpSpPr>
          <p:cNvPr id="48" name="グループ化 47">
            <a:extLst>
              <a:ext uri="{FF2B5EF4-FFF2-40B4-BE49-F238E27FC236}">
                <a16:creationId xmlns:a16="http://schemas.microsoft.com/office/drawing/2014/main" id="{317FB542-35CC-1618-D793-518FE82D063C}"/>
              </a:ext>
            </a:extLst>
          </p:cNvPr>
          <p:cNvGrpSpPr/>
          <p:nvPr/>
        </p:nvGrpSpPr>
        <p:grpSpPr>
          <a:xfrm>
            <a:off x="1547664" y="2492896"/>
            <a:ext cx="5637821" cy="3937884"/>
            <a:chOff x="1230562" y="1770270"/>
            <a:chExt cx="6922122" cy="4834939"/>
          </a:xfrm>
        </p:grpSpPr>
        <p:sp>
          <p:nvSpPr>
            <p:cNvPr id="49" name="円/楕円 48">
              <a:extLst>
                <a:ext uri="{FF2B5EF4-FFF2-40B4-BE49-F238E27FC236}">
                  <a16:creationId xmlns:a16="http://schemas.microsoft.com/office/drawing/2014/main" id="{62789A41-8150-57FC-5377-963B060564D2}"/>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bg1"/>
                  </a:solidFill>
                </a:rPr>
                <a:t>1</a:t>
              </a:r>
              <a:endParaRPr kumimoji="1" lang="ja-JP" altLang="en-US" sz="5400">
                <a:solidFill>
                  <a:schemeClr val="bg1"/>
                </a:solidFill>
              </a:endParaRPr>
            </a:p>
          </p:txBody>
        </p:sp>
        <p:sp>
          <p:nvSpPr>
            <p:cNvPr id="50" name="円/楕円 49">
              <a:extLst>
                <a:ext uri="{FF2B5EF4-FFF2-40B4-BE49-F238E27FC236}">
                  <a16:creationId xmlns:a16="http://schemas.microsoft.com/office/drawing/2014/main" id="{15AC7ECB-6101-D135-BAB0-AC3011DA6F62}"/>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2</a:t>
              </a:r>
              <a:endParaRPr kumimoji="1" lang="ja-JP" altLang="en-US" sz="5400">
                <a:solidFill>
                  <a:schemeClr val="tx1"/>
                </a:solidFill>
              </a:endParaRPr>
            </a:p>
          </p:txBody>
        </p:sp>
        <p:sp>
          <p:nvSpPr>
            <p:cNvPr id="51" name="円/楕円 50">
              <a:extLst>
                <a:ext uri="{FF2B5EF4-FFF2-40B4-BE49-F238E27FC236}">
                  <a16:creationId xmlns:a16="http://schemas.microsoft.com/office/drawing/2014/main" id="{E867D8EB-E8C5-2FCE-1869-D964DF08C9AA}"/>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3</a:t>
              </a:r>
              <a:endParaRPr kumimoji="1" lang="ja-JP" altLang="en-US" sz="5400">
                <a:solidFill>
                  <a:schemeClr val="tx1"/>
                </a:solidFill>
              </a:endParaRPr>
            </a:p>
          </p:txBody>
        </p:sp>
        <p:cxnSp>
          <p:nvCxnSpPr>
            <p:cNvPr id="52" name="直線矢印コネクタ 51">
              <a:extLst>
                <a:ext uri="{FF2B5EF4-FFF2-40B4-BE49-F238E27FC236}">
                  <a16:creationId xmlns:a16="http://schemas.microsoft.com/office/drawing/2014/main" id="{9C135364-159A-371E-E674-9C57C681C974}"/>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C66FF0B1-E977-CE6A-A03F-E1E85710BF89}"/>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0904F1CF-7CA7-F875-1960-BE4D2D0A9C4B}"/>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5DDAD7CF-70DE-164E-3F37-B48E0D649BE8}"/>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719E76B-FE17-A923-9D74-400EF9427B0F}"/>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C615F31C-457F-481D-9D74-989165CCBC34}"/>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8" name="フリーフォーム 57">
              <a:extLst>
                <a:ext uri="{FF2B5EF4-FFF2-40B4-BE49-F238E27FC236}">
                  <a16:creationId xmlns:a16="http://schemas.microsoft.com/office/drawing/2014/main" id="{B674915C-1E9F-E077-2874-377044747C05}"/>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9" name="フリーフォーム 58">
              <a:extLst>
                <a:ext uri="{FF2B5EF4-FFF2-40B4-BE49-F238E27FC236}">
                  <a16:creationId xmlns:a16="http://schemas.microsoft.com/office/drawing/2014/main" id="{A95E6FE5-59D0-BE28-7FA6-DA831641F4C2}"/>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0" name="フリーフォーム 59">
              <a:extLst>
                <a:ext uri="{FF2B5EF4-FFF2-40B4-BE49-F238E27FC236}">
                  <a16:creationId xmlns:a16="http://schemas.microsoft.com/office/drawing/2014/main" id="{04F4C843-49A1-973C-F4CB-DFD3D8683AFB}"/>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1" name="テキスト ボックス 60">
              <a:extLst>
                <a:ext uri="{FF2B5EF4-FFF2-40B4-BE49-F238E27FC236}">
                  <a16:creationId xmlns:a16="http://schemas.microsoft.com/office/drawing/2014/main" id="{4B99BBFC-73AC-9997-A135-BA385886DEFA}"/>
                </a:ext>
              </a:extLst>
            </p:cNvPr>
            <p:cNvSpPr txBox="1"/>
            <p:nvPr/>
          </p:nvSpPr>
          <p:spPr>
            <a:xfrm>
              <a:off x="5414201" y="1770270"/>
              <a:ext cx="752234" cy="566833"/>
            </a:xfrm>
            <a:prstGeom prst="rect">
              <a:avLst/>
            </a:prstGeom>
            <a:noFill/>
          </p:spPr>
          <p:txBody>
            <a:bodyPr wrap="none" rtlCol="0">
              <a:spAutoFit/>
            </a:bodyPr>
            <a:lstStyle/>
            <a:p>
              <a:r>
                <a:rPr kumimoji="1" lang="en-US" altLang="ja-JP" sz="2400" dirty="0">
                  <a:solidFill>
                    <a:srgbClr val="7030A0"/>
                  </a:solidFill>
                </a:rPr>
                <a:t>1/6</a:t>
              </a:r>
              <a:endParaRPr kumimoji="1" lang="ja-JP" altLang="en-US" sz="2400">
                <a:solidFill>
                  <a:srgbClr val="7030A0"/>
                </a:solidFill>
              </a:endParaRPr>
            </a:p>
          </p:txBody>
        </p:sp>
        <p:sp>
          <p:nvSpPr>
            <p:cNvPr id="62" name="テキスト ボックス 61">
              <a:extLst>
                <a:ext uri="{FF2B5EF4-FFF2-40B4-BE49-F238E27FC236}">
                  <a16:creationId xmlns:a16="http://schemas.microsoft.com/office/drawing/2014/main" id="{3AF89F23-857B-90FC-BC2F-B0B45DB97A4B}"/>
                </a:ext>
              </a:extLst>
            </p:cNvPr>
            <p:cNvSpPr txBox="1"/>
            <p:nvPr/>
          </p:nvSpPr>
          <p:spPr>
            <a:xfrm>
              <a:off x="2843104" y="3599515"/>
              <a:ext cx="752234" cy="566833"/>
            </a:xfrm>
            <a:prstGeom prst="rect">
              <a:avLst/>
            </a:prstGeom>
            <a:noFill/>
          </p:spPr>
          <p:txBody>
            <a:bodyPr wrap="none" rtlCol="0">
              <a:spAutoFit/>
            </a:bodyPr>
            <a:lstStyle/>
            <a:p>
              <a:r>
                <a:rPr kumimoji="1" lang="en-US" altLang="ja-JP" sz="2400" dirty="0">
                  <a:solidFill>
                    <a:srgbClr val="7030A0"/>
                  </a:solidFill>
                </a:rPr>
                <a:t>1/3</a:t>
              </a:r>
              <a:endParaRPr kumimoji="1" lang="ja-JP" altLang="en-US" sz="2400">
                <a:solidFill>
                  <a:srgbClr val="7030A0"/>
                </a:solidFill>
              </a:endParaRPr>
            </a:p>
          </p:txBody>
        </p:sp>
        <p:sp>
          <p:nvSpPr>
            <p:cNvPr id="63" name="テキスト ボックス 62">
              <a:extLst>
                <a:ext uri="{FF2B5EF4-FFF2-40B4-BE49-F238E27FC236}">
                  <a16:creationId xmlns:a16="http://schemas.microsoft.com/office/drawing/2014/main" id="{EF6A553C-1706-4AB9-AABD-BBE88E856F27}"/>
                </a:ext>
              </a:extLst>
            </p:cNvPr>
            <p:cNvSpPr txBox="1"/>
            <p:nvPr/>
          </p:nvSpPr>
          <p:spPr>
            <a:xfrm>
              <a:off x="4849134" y="4269439"/>
              <a:ext cx="752234" cy="566833"/>
            </a:xfrm>
            <a:prstGeom prst="rect">
              <a:avLst/>
            </a:prstGeom>
            <a:noFill/>
          </p:spPr>
          <p:txBody>
            <a:bodyPr wrap="none" rtlCol="0">
              <a:spAutoFit/>
            </a:bodyPr>
            <a:lstStyle/>
            <a:p>
              <a:r>
                <a:rPr kumimoji="1" lang="en-US" altLang="ja-JP" sz="2400" dirty="0">
                  <a:solidFill>
                    <a:srgbClr val="7030A0"/>
                  </a:solidFill>
                </a:rPr>
                <a:t>1/2</a:t>
              </a:r>
              <a:endParaRPr kumimoji="1" lang="ja-JP" altLang="en-US" sz="2400">
                <a:solidFill>
                  <a:srgbClr val="7030A0"/>
                </a:solidFill>
              </a:endParaRPr>
            </a:p>
          </p:txBody>
        </p:sp>
        <p:sp>
          <p:nvSpPr>
            <p:cNvPr id="64" name="テキスト ボックス 63">
              <a:extLst>
                <a:ext uri="{FF2B5EF4-FFF2-40B4-BE49-F238E27FC236}">
                  <a16:creationId xmlns:a16="http://schemas.microsoft.com/office/drawing/2014/main" id="{C2799E1F-17F6-4B42-252E-72AAEE4E6628}"/>
                </a:ext>
              </a:extLst>
            </p:cNvPr>
            <p:cNvSpPr txBox="1"/>
            <p:nvPr/>
          </p:nvSpPr>
          <p:spPr>
            <a:xfrm>
              <a:off x="1230562" y="5890832"/>
              <a:ext cx="752234" cy="566833"/>
            </a:xfrm>
            <a:prstGeom prst="rect">
              <a:avLst/>
            </a:prstGeom>
            <a:noFill/>
          </p:spPr>
          <p:txBody>
            <a:bodyPr wrap="none" rtlCol="0">
              <a:spAutoFit/>
            </a:bodyPr>
            <a:lstStyle/>
            <a:p>
              <a:r>
                <a:rPr kumimoji="1" lang="en-US" altLang="ja-JP" sz="2400" dirty="0">
                  <a:solidFill>
                    <a:srgbClr val="92D050"/>
                  </a:solidFill>
                </a:rPr>
                <a:t>1/3</a:t>
              </a:r>
              <a:endParaRPr kumimoji="1" lang="ja-JP" altLang="en-US" sz="2400">
                <a:solidFill>
                  <a:srgbClr val="92D050"/>
                </a:solidFill>
              </a:endParaRPr>
            </a:p>
          </p:txBody>
        </p:sp>
        <p:sp>
          <p:nvSpPr>
            <p:cNvPr id="65" name="テキスト ボックス 64">
              <a:extLst>
                <a:ext uri="{FF2B5EF4-FFF2-40B4-BE49-F238E27FC236}">
                  <a16:creationId xmlns:a16="http://schemas.microsoft.com/office/drawing/2014/main" id="{03B54ED9-08A2-8D17-9873-32E222BA8686}"/>
                </a:ext>
              </a:extLst>
            </p:cNvPr>
            <p:cNvSpPr txBox="1"/>
            <p:nvPr/>
          </p:nvSpPr>
          <p:spPr>
            <a:xfrm>
              <a:off x="7400450" y="5559531"/>
              <a:ext cx="752234" cy="566833"/>
            </a:xfrm>
            <a:prstGeom prst="rect">
              <a:avLst/>
            </a:prstGeom>
            <a:noFill/>
          </p:spPr>
          <p:txBody>
            <a:bodyPr wrap="none" rtlCol="0">
              <a:spAutoFit/>
            </a:bodyPr>
            <a:lstStyle/>
            <a:p>
              <a:r>
                <a:rPr kumimoji="1" lang="en-US" altLang="ja-JP" sz="2400" dirty="0">
                  <a:solidFill>
                    <a:srgbClr val="FFC000"/>
                  </a:solidFill>
                </a:rPr>
                <a:t>1/2</a:t>
              </a:r>
              <a:endParaRPr kumimoji="1" lang="ja-JP" altLang="en-US" sz="2400">
                <a:solidFill>
                  <a:srgbClr val="FFC000"/>
                </a:solidFill>
              </a:endParaRPr>
            </a:p>
          </p:txBody>
        </p:sp>
        <p:sp>
          <p:nvSpPr>
            <p:cNvPr id="66" name="テキスト ボックス 65">
              <a:extLst>
                <a:ext uri="{FF2B5EF4-FFF2-40B4-BE49-F238E27FC236}">
                  <a16:creationId xmlns:a16="http://schemas.microsoft.com/office/drawing/2014/main" id="{28932C00-31E2-0FBA-1E65-80FE02968E16}"/>
                </a:ext>
              </a:extLst>
            </p:cNvPr>
            <p:cNvSpPr txBox="1"/>
            <p:nvPr/>
          </p:nvSpPr>
          <p:spPr>
            <a:xfrm>
              <a:off x="3725328" y="4241857"/>
              <a:ext cx="752234" cy="566833"/>
            </a:xfrm>
            <a:prstGeom prst="rect">
              <a:avLst/>
            </a:prstGeom>
            <a:noFill/>
          </p:spPr>
          <p:txBody>
            <a:bodyPr wrap="none" rtlCol="0">
              <a:spAutoFit/>
            </a:bodyPr>
            <a:lstStyle/>
            <a:p>
              <a:r>
                <a:rPr kumimoji="1" lang="en-US" altLang="ja-JP" sz="2400" dirty="0">
                  <a:solidFill>
                    <a:srgbClr val="92D050"/>
                  </a:solidFill>
                </a:rPr>
                <a:t>1/6</a:t>
              </a:r>
              <a:endParaRPr kumimoji="1" lang="ja-JP" altLang="en-US" sz="2400">
                <a:solidFill>
                  <a:srgbClr val="92D050"/>
                </a:solidFill>
              </a:endParaRPr>
            </a:p>
          </p:txBody>
        </p:sp>
        <p:sp>
          <p:nvSpPr>
            <p:cNvPr id="67" name="テキスト ボックス 66">
              <a:extLst>
                <a:ext uri="{FF2B5EF4-FFF2-40B4-BE49-F238E27FC236}">
                  <a16:creationId xmlns:a16="http://schemas.microsoft.com/office/drawing/2014/main" id="{A044A6A2-E154-E758-D20E-ACE4BC0AA476}"/>
                </a:ext>
              </a:extLst>
            </p:cNvPr>
            <p:cNvSpPr txBox="1"/>
            <p:nvPr/>
          </p:nvSpPr>
          <p:spPr>
            <a:xfrm>
              <a:off x="4204447" y="6038376"/>
              <a:ext cx="752234" cy="566833"/>
            </a:xfrm>
            <a:prstGeom prst="rect">
              <a:avLst/>
            </a:prstGeom>
            <a:noFill/>
          </p:spPr>
          <p:txBody>
            <a:bodyPr wrap="none" rtlCol="0">
              <a:spAutoFit/>
            </a:bodyPr>
            <a:lstStyle/>
            <a:p>
              <a:r>
                <a:rPr kumimoji="1" lang="en-US" altLang="ja-JP" sz="2400" dirty="0">
                  <a:solidFill>
                    <a:srgbClr val="92D050"/>
                  </a:solidFill>
                </a:rPr>
                <a:t>1/2</a:t>
              </a:r>
              <a:endParaRPr kumimoji="1" lang="ja-JP" altLang="en-US" sz="2400">
                <a:solidFill>
                  <a:srgbClr val="92D050"/>
                </a:solidFill>
              </a:endParaRPr>
            </a:p>
          </p:txBody>
        </p:sp>
        <p:sp>
          <p:nvSpPr>
            <p:cNvPr id="68" name="テキスト ボックス 67">
              <a:extLst>
                <a:ext uri="{FF2B5EF4-FFF2-40B4-BE49-F238E27FC236}">
                  <a16:creationId xmlns:a16="http://schemas.microsoft.com/office/drawing/2014/main" id="{5D2675B7-7A50-1CF1-431C-88888541C26B}"/>
                </a:ext>
              </a:extLst>
            </p:cNvPr>
            <p:cNvSpPr txBox="1"/>
            <p:nvPr/>
          </p:nvSpPr>
          <p:spPr>
            <a:xfrm>
              <a:off x="5700621" y="3671447"/>
              <a:ext cx="752234" cy="566833"/>
            </a:xfrm>
            <a:prstGeom prst="rect">
              <a:avLst/>
            </a:prstGeom>
            <a:noFill/>
          </p:spPr>
          <p:txBody>
            <a:bodyPr wrap="none" rtlCol="0">
              <a:spAutoFit/>
            </a:bodyPr>
            <a:lstStyle/>
            <a:p>
              <a:r>
                <a:rPr kumimoji="1" lang="en-US" altLang="ja-JP" sz="2400" dirty="0">
                  <a:solidFill>
                    <a:srgbClr val="FFC000"/>
                  </a:solidFill>
                </a:rPr>
                <a:t>1/6</a:t>
              </a:r>
              <a:endParaRPr kumimoji="1" lang="ja-JP" altLang="en-US" sz="2400">
                <a:solidFill>
                  <a:srgbClr val="FFC000"/>
                </a:solidFill>
              </a:endParaRPr>
            </a:p>
          </p:txBody>
        </p:sp>
        <p:sp>
          <p:nvSpPr>
            <p:cNvPr id="69" name="テキスト ボックス 68">
              <a:extLst>
                <a:ext uri="{FF2B5EF4-FFF2-40B4-BE49-F238E27FC236}">
                  <a16:creationId xmlns:a16="http://schemas.microsoft.com/office/drawing/2014/main" id="{3791258E-F8E8-86CD-17EE-028D819624E3}"/>
                </a:ext>
              </a:extLst>
            </p:cNvPr>
            <p:cNvSpPr txBox="1"/>
            <p:nvPr/>
          </p:nvSpPr>
          <p:spPr>
            <a:xfrm>
              <a:off x="4204447" y="5060369"/>
              <a:ext cx="752234" cy="566833"/>
            </a:xfrm>
            <a:prstGeom prst="rect">
              <a:avLst/>
            </a:prstGeom>
            <a:noFill/>
          </p:spPr>
          <p:txBody>
            <a:bodyPr wrap="none" rtlCol="0">
              <a:spAutoFit/>
            </a:bodyPr>
            <a:lstStyle/>
            <a:p>
              <a:r>
                <a:rPr kumimoji="1" lang="en-US" altLang="ja-JP" sz="2400" dirty="0">
                  <a:solidFill>
                    <a:srgbClr val="FFC000"/>
                  </a:solidFill>
                </a:rPr>
                <a:t>1/3</a:t>
              </a:r>
              <a:endParaRPr kumimoji="1" lang="ja-JP" altLang="en-US" sz="2400">
                <a:solidFill>
                  <a:srgbClr val="FFC000"/>
                </a:solidFill>
              </a:endParaRPr>
            </a:p>
          </p:txBody>
        </p:sp>
      </p:grpSp>
    </p:spTree>
    <p:extLst>
      <p:ext uri="{BB962C8B-B14F-4D97-AF65-F5344CB8AC3E}">
        <p14:creationId xmlns:p14="http://schemas.microsoft.com/office/powerpoint/2010/main" val="8795953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BD9C1DB-D9A0-BD43-E2E1-6AA4DB099DE3}"/>
              </a:ext>
            </a:extLst>
          </p:cNvPr>
          <p:cNvSpPr>
            <a:spLocks noGrp="1"/>
          </p:cNvSpPr>
          <p:nvPr>
            <p:ph type="body" sz="quarter" idx="10"/>
          </p:nvPr>
        </p:nvSpPr>
        <p:spPr/>
        <p:txBody>
          <a:bodyPr/>
          <a:lstStyle/>
          <a:p>
            <a:r>
              <a:rPr kumimoji="1" lang="en-US" altLang="ja-JP"/>
              <a:t>1000</a:t>
            </a:r>
            <a:r>
              <a:rPr kumimoji="1" lang="ja-JP" altLang="en-US"/>
              <a:t>人の場合</a:t>
            </a:r>
          </a:p>
        </p:txBody>
      </p:sp>
      <p:sp>
        <p:nvSpPr>
          <p:cNvPr id="7" name="テキスト ボックス 6">
            <a:extLst>
              <a:ext uri="{FF2B5EF4-FFF2-40B4-BE49-F238E27FC236}">
                <a16:creationId xmlns:a16="http://schemas.microsoft.com/office/drawing/2014/main" id="{8F81033B-1D02-130D-B76A-0B6AD2CB7835}"/>
              </a:ext>
            </a:extLst>
          </p:cNvPr>
          <p:cNvSpPr txBox="1"/>
          <p:nvPr/>
        </p:nvSpPr>
        <p:spPr>
          <a:xfrm>
            <a:off x="683568" y="1164869"/>
            <a:ext cx="677108" cy="4196020"/>
          </a:xfrm>
          <a:prstGeom prst="rect">
            <a:avLst/>
          </a:prstGeom>
          <a:noFill/>
        </p:spPr>
        <p:txBody>
          <a:bodyPr vert="eaVert" wrap="none" rtlCol="0">
            <a:spAutoFit/>
          </a:bodyPr>
          <a:lstStyle/>
          <a:p>
            <a:r>
              <a:rPr kumimoji="1" lang="ja-JP" altLang="en-US" sz="3200"/>
              <a:t>持っているリンゴの数</a:t>
            </a:r>
          </a:p>
        </p:txBody>
      </p:sp>
      <p:sp>
        <p:nvSpPr>
          <p:cNvPr id="8" name="テキスト ボックス 7">
            <a:extLst>
              <a:ext uri="{FF2B5EF4-FFF2-40B4-BE49-F238E27FC236}">
                <a16:creationId xmlns:a16="http://schemas.microsoft.com/office/drawing/2014/main" id="{E401D976-9CDA-FB33-A737-DE5E74468B9E}"/>
              </a:ext>
            </a:extLst>
          </p:cNvPr>
          <p:cNvSpPr txBox="1"/>
          <p:nvPr/>
        </p:nvSpPr>
        <p:spPr>
          <a:xfrm>
            <a:off x="3779912" y="5381048"/>
            <a:ext cx="1415772" cy="584775"/>
          </a:xfrm>
          <a:prstGeom prst="rect">
            <a:avLst/>
          </a:prstGeom>
          <a:noFill/>
        </p:spPr>
        <p:txBody>
          <a:bodyPr wrap="none" rtlCol="0">
            <a:spAutoFit/>
          </a:bodyPr>
          <a:lstStyle/>
          <a:p>
            <a:r>
              <a:rPr kumimoji="1" lang="ja-JP" altLang="en-US" sz="3200"/>
              <a:t>背番号</a:t>
            </a:r>
          </a:p>
        </p:txBody>
      </p:sp>
      <p:sp>
        <p:nvSpPr>
          <p:cNvPr id="9" name="テキスト ボックス 8">
            <a:extLst>
              <a:ext uri="{FF2B5EF4-FFF2-40B4-BE49-F238E27FC236}">
                <a16:creationId xmlns:a16="http://schemas.microsoft.com/office/drawing/2014/main" id="{DE4AC476-A14D-061B-C23A-7F5AD5B6737F}"/>
              </a:ext>
            </a:extLst>
          </p:cNvPr>
          <p:cNvSpPr txBox="1"/>
          <p:nvPr/>
        </p:nvSpPr>
        <p:spPr>
          <a:xfrm>
            <a:off x="1156660" y="6114951"/>
            <a:ext cx="6340197" cy="461665"/>
          </a:xfrm>
          <a:prstGeom prst="rect">
            <a:avLst/>
          </a:prstGeom>
          <a:noFill/>
        </p:spPr>
        <p:txBody>
          <a:bodyPr wrap="none" rtlCol="0">
            <a:spAutoFit/>
          </a:bodyPr>
          <a:lstStyle/>
          <a:p>
            <a:r>
              <a:rPr lang="en-US" altLang="ja-JP" sz="2400" dirty="0"/>
              <a:t>※</a:t>
            </a:r>
            <a:r>
              <a:rPr lang="ja-JP" altLang="en-US" sz="2400"/>
              <a:t>　持っているリンゴの数が多い順に並べた</a:t>
            </a:r>
            <a:endParaRPr kumimoji="1" lang="ja-JP" altLang="en-US" sz="2400"/>
          </a:p>
        </p:txBody>
      </p:sp>
      <p:pic>
        <p:nvPicPr>
          <p:cNvPr id="10" name="Picture 2">
            <a:extLst>
              <a:ext uri="{FF2B5EF4-FFF2-40B4-BE49-F238E27FC236}">
                <a16:creationId xmlns:a16="http://schemas.microsoft.com/office/drawing/2014/main" id="{904FA3D8-6BEB-0D2B-DE06-804EED6D6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238739"/>
            <a:ext cx="5184576" cy="4009794"/>
          </a:xfrm>
          <a:prstGeom prst="rect">
            <a:avLst/>
          </a:prstGeom>
          <a:noFill/>
          <a:extLst>
            <a:ext uri="{909E8E84-426E-40DD-AFC4-6F175D3DCCD1}">
              <a14:hiddenFill xmlns:a14="http://schemas.microsoft.com/office/drawing/2010/main">
                <a:solidFill>
                  <a:srgbClr val="FFFFFF"/>
                </a:solidFill>
              </a14:hiddenFill>
            </a:ext>
          </a:extLst>
        </p:spPr>
      </p:pic>
      <p:sp>
        <p:nvSpPr>
          <p:cNvPr id="11" name="右矢印 2">
            <a:extLst>
              <a:ext uri="{FF2B5EF4-FFF2-40B4-BE49-F238E27FC236}">
                <a16:creationId xmlns:a16="http://schemas.microsoft.com/office/drawing/2014/main" id="{CF694C7A-6AFB-758A-8F1C-D1EC0FAE65CE}"/>
              </a:ext>
            </a:extLst>
          </p:cNvPr>
          <p:cNvSpPr/>
          <p:nvPr/>
        </p:nvSpPr>
        <p:spPr>
          <a:xfrm rot="8100000">
            <a:off x="4727311" y="4222163"/>
            <a:ext cx="648072" cy="50405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03855FE-F28A-0368-20D1-1232CAFC8A8B}"/>
              </a:ext>
            </a:extLst>
          </p:cNvPr>
          <p:cNvSpPr txBox="1"/>
          <p:nvPr/>
        </p:nvSpPr>
        <p:spPr>
          <a:xfrm>
            <a:off x="4821847" y="3587642"/>
            <a:ext cx="4108817" cy="369332"/>
          </a:xfrm>
          <a:prstGeom prst="rect">
            <a:avLst/>
          </a:prstGeom>
          <a:solidFill>
            <a:schemeClr val="bg1"/>
          </a:solidFill>
          <a:ln>
            <a:solidFill>
              <a:srgbClr val="011893"/>
            </a:solidFill>
          </a:ln>
        </p:spPr>
        <p:txBody>
          <a:bodyPr wrap="none" rtlCol="0">
            <a:spAutoFit/>
          </a:bodyPr>
          <a:lstStyle/>
          <a:p>
            <a:r>
              <a:rPr kumimoji="1" lang="ja-JP" altLang="en-US"/>
              <a:t>半分以上の人がリンゴを持っていない</a:t>
            </a:r>
          </a:p>
        </p:txBody>
      </p:sp>
      <p:sp>
        <p:nvSpPr>
          <p:cNvPr id="13" name="右矢印 7">
            <a:extLst>
              <a:ext uri="{FF2B5EF4-FFF2-40B4-BE49-F238E27FC236}">
                <a16:creationId xmlns:a16="http://schemas.microsoft.com/office/drawing/2014/main" id="{58820E1D-DB15-E0EE-AD59-AF57045A1349}"/>
              </a:ext>
            </a:extLst>
          </p:cNvPr>
          <p:cNvSpPr/>
          <p:nvPr/>
        </p:nvSpPr>
        <p:spPr>
          <a:xfrm rot="11691161">
            <a:off x="2320696" y="1389272"/>
            <a:ext cx="648072" cy="50405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4B3893A-4FEB-B8BA-6CDE-3CD35B7D3D74}"/>
              </a:ext>
            </a:extLst>
          </p:cNvPr>
          <p:cNvSpPr txBox="1"/>
          <p:nvPr/>
        </p:nvSpPr>
        <p:spPr>
          <a:xfrm>
            <a:off x="3217976" y="1641300"/>
            <a:ext cx="2852063" cy="369332"/>
          </a:xfrm>
          <a:prstGeom prst="rect">
            <a:avLst/>
          </a:prstGeom>
          <a:noFill/>
          <a:ln>
            <a:solidFill>
              <a:srgbClr val="011893"/>
            </a:solidFill>
          </a:ln>
        </p:spPr>
        <p:txBody>
          <a:bodyPr wrap="none" rtlCol="0">
            <a:spAutoFit/>
          </a:bodyPr>
          <a:lstStyle/>
          <a:p>
            <a:r>
              <a:rPr kumimoji="1" lang="ja-JP" altLang="en-US"/>
              <a:t>リンゴを</a:t>
            </a:r>
            <a:r>
              <a:rPr kumimoji="1" lang="en-US" altLang="ja-JP" dirty="0"/>
              <a:t>9</a:t>
            </a:r>
            <a:r>
              <a:rPr kumimoji="1" lang="ja-JP" altLang="en-US"/>
              <a:t>個持っている人</a:t>
            </a:r>
          </a:p>
        </p:txBody>
      </p:sp>
    </p:spTree>
    <p:extLst>
      <p:ext uri="{BB962C8B-B14F-4D97-AF65-F5344CB8AC3E}">
        <p14:creationId xmlns:p14="http://schemas.microsoft.com/office/powerpoint/2010/main" val="2192783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EA0444C-F9D1-590C-BFFC-3EB0EAC9DE19}"/>
              </a:ext>
            </a:extLst>
          </p:cNvPr>
          <p:cNvSpPr>
            <a:spLocks noGrp="1"/>
          </p:cNvSpPr>
          <p:nvPr>
            <p:ph type="body" sz="quarter" idx="10"/>
          </p:nvPr>
        </p:nvSpPr>
        <p:spPr/>
        <p:txBody>
          <a:bodyPr/>
          <a:lstStyle/>
          <a:p>
            <a:r>
              <a:rPr kumimoji="1" lang="ja-JP" altLang="en-US"/>
              <a:t>貧富の差</a:t>
            </a:r>
          </a:p>
        </p:txBody>
      </p:sp>
      <p:grpSp>
        <p:nvGrpSpPr>
          <p:cNvPr id="3" name="グループ化 2">
            <a:extLst>
              <a:ext uri="{FF2B5EF4-FFF2-40B4-BE49-F238E27FC236}">
                <a16:creationId xmlns:a16="http://schemas.microsoft.com/office/drawing/2014/main" id="{7FCDE46A-A951-41AD-4650-665BD7C8E2F1}"/>
              </a:ext>
            </a:extLst>
          </p:cNvPr>
          <p:cNvGrpSpPr/>
          <p:nvPr/>
        </p:nvGrpSpPr>
        <p:grpSpPr>
          <a:xfrm>
            <a:off x="1907704" y="1772816"/>
            <a:ext cx="4977872" cy="1396745"/>
            <a:chOff x="746256" y="1965179"/>
            <a:chExt cx="7475200" cy="2097472"/>
          </a:xfrm>
        </p:grpSpPr>
        <p:pic>
          <p:nvPicPr>
            <p:cNvPr id="4" name="Picture 4" descr="男性会社員の顔のアイコン1">
              <a:extLst>
                <a:ext uri="{FF2B5EF4-FFF2-40B4-BE49-F238E27FC236}">
                  <a16:creationId xmlns:a16="http://schemas.microsoft.com/office/drawing/2014/main" id="{7382A6B9-D256-6A54-5007-A2AD0CBA3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256" y="3004731"/>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男性会社員の顔のアイコン2">
              <a:extLst>
                <a:ext uri="{FF2B5EF4-FFF2-40B4-BE49-F238E27FC236}">
                  <a16:creationId xmlns:a16="http://schemas.microsoft.com/office/drawing/2014/main" id="{7B125C5A-A897-4582-3945-71C373A66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619" y="3004731"/>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男性会社員の顔のアイコン3">
              <a:extLst>
                <a:ext uri="{FF2B5EF4-FFF2-40B4-BE49-F238E27FC236}">
                  <a16:creationId xmlns:a16="http://schemas.microsoft.com/office/drawing/2014/main" id="{CEE11976-773E-E159-3B27-81FF3153A7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7345" y="2989266"/>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男性会社員の顔のアイコン6">
              <a:extLst>
                <a:ext uri="{FF2B5EF4-FFF2-40B4-BE49-F238E27FC236}">
                  <a16:creationId xmlns:a16="http://schemas.microsoft.com/office/drawing/2014/main" id="{2664FDCF-D5B5-9C55-AF7F-E68B36B1C6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6982" y="3004731"/>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りんごのイラスト（フルーツ）">
              <a:extLst>
                <a:ext uri="{FF2B5EF4-FFF2-40B4-BE49-F238E27FC236}">
                  <a16:creationId xmlns:a16="http://schemas.microsoft.com/office/drawing/2014/main" id="{0A5D0590-6AB6-805B-A17E-2EC3938D7EF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2280"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りんごのイラスト（フルーツ）">
              <a:extLst>
                <a:ext uri="{FF2B5EF4-FFF2-40B4-BE49-F238E27FC236}">
                  <a16:creationId xmlns:a16="http://schemas.microsoft.com/office/drawing/2014/main" id="{B6E739EB-F882-EE58-C055-1324FDA061E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44022"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りんごのイラスト（フルーツ）">
              <a:extLst>
                <a:ext uri="{FF2B5EF4-FFF2-40B4-BE49-F238E27FC236}">
                  <a16:creationId xmlns:a16="http://schemas.microsoft.com/office/drawing/2014/main" id="{B328293B-E612-1136-4435-F35042EF8E3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25764"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りんごのイラスト（フルーツ）">
              <a:extLst>
                <a:ext uri="{FF2B5EF4-FFF2-40B4-BE49-F238E27FC236}">
                  <a16:creationId xmlns:a16="http://schemas.microsoft.com/office/drawing/2014/main" id="{18F2C1D5-D982-F97A-0071-C18B37FBA47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7506"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男性会社員の顔のアイコン11">
              <a:extLst>
                <a:ext uri="{FF2B5EF4-FFF2-40B4-BE49-F238E27FC236}">
                  <a16:creationId xmlns:a16="http://schemas.microsoft.com/office/drawing/2014/main" id="{140EF571-32C0-AE81-11F1-5E3C0903E7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708" y="3004731"/>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男性会社員の顔のアイコン16">
              <a:extLst>
                <a:ext uri="{FF2B5EF4-FFF2-40B4-BE49-F238E27FC236}">
                  <a16:creationId xmlns:a16="http://schemas.microsoft.com/office/drawing/2014/main" id="{17A8F1A1-B7A9-084D-6556-C8DADC15A2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8071" y="2989266"/>
              <a:ext cx="1073385" cy="10733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りんごのイラスト（フルーツ）">
              <a:extLst>
                <a:ext uri="{FF2B5EF4-FFF2-40B4-BE49-F238E27FC236}">
                  <a16:creationId xmlns:a16="http://schemas.microsoft.com/office/drawing/2014/main" id="{3B0973EE-594B-E86B-AEDD-5F2A03FDC3D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89248"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りんごのイラスト（フルーツ）">
              <a:extLst>
                <a:ext uri="{FF2B5EF4-FFF2-40B4-BE49-F238E27FC236}">
                  <a16:creationId xmlns:a16="http://schemas.microsoft.com/office/drawing/2014/main" id="{4EED1DAC-C0F0-2CE4-D310-B33B97E474C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70992" y="1965179"/>
              <a:ext cx="638944" cy="638944"/>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テキスト ボックス 15">
            <a:extLst>
              <a:ext uri="{FF2B5EF4-FFF2-40B4-BE49-F238E27FC236}">
                <a16:creationId xmlns:a16="http://schemas.microsoft.com/office/drawing/2014/main" id="{FAFF06C7-E7CB-07B1-209B-905BC8155B53}"/>
              </a:ext>
            </a:extLst>
          </p:cNvPr>
          <p:cNvSpPr txBox="1"/>
          <p:nvPr/>
        </p:nvSpPr>
        <p:spPr>
          <a:xfrm>
            <a:off x="395536" y="1073184"/>
            <a:ext cx="7366119" cy="523220"/>
          </a:xfrm>
          <a:prstGeom prst="rect">
            <a:avLst/>
          </a:prstGeom>
          <a:noFill/>
        </p:spPr>
        <p:txBody>
          <a:bodyPr wrap="none" rtlCol="0">
            <a:spAutoFit/>
          </a:bodyPr>
          <a:lstStyle/>
          <a:p>
            <a:r>
              <a:rPr kumimoji="1" lang="ja-JP" altLang="en-US" sz="2800"/>
              <a:t>最初は全員リンゴを一つずつ持っていたのに</a:t>
            </a:r>
          </a:p>
        </p:txBody>
      </p:sp>
      <p:pic>
        <p:nvPicPr>
          <p:cNvPr id="17" name="Picture 4" descr="男性会社員の顔のアイコン1">
            <a:extLst>
              <a:ext uri="{FF2B5EF4-FFF2-40B4-BE49-F238E27FC236}">
                <a16:creationId xmlns:a16="http://schemas.microsoft.com/office/drawing/2014/main" id="{F4990DD2-5B14-76BA-200C-4C347E00B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5970" y="5921457"/>
            <a:ext cx="704488" cy="7044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男性会社員の顔のアイコン2">
            <a:extLst>
              <a:ext uri="{FF2B5EF4-FFF2-40B4-BE49-F238E27FC236}">
                <a16:creationId xmlns:a16="http://schemas.microsoft.com/office/drawing/2014/main" id="{1DE0E6E3-5610-697B-A2B3-4EBA96D9E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8587" y="5921457"/>
            <a:ext cx="704488" cy="7044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男性会社員の顔のアイコン3">
            <a:extLst>
              <a:ext uri="{FF2B5EF4-FFF2-40B4-BE49-F238E27FC236}">
                <a16:creationId xmlns:a16="http://schemas.microsoft.com/office/drawing/2014/main" id="{B50605F4-4594-8B8F-E16C-5E136E609A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3821" y="5911158"/>
            <a:ext cx="704488" cy="7044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男性会社員の顔のアイコン6">
            <a:extLst>
              <a:ext uri="{FF2B5EF4-FFF2-40B4-BE49-F238E27FC236}">
                <a16:creationId xmlns:a16="http://schemas.microsoft.com/office/drawing/2014/main" id="{9B43578C-B70B-1AB0-0C31-540A4211DC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1204" y="5921457"/>
            <a:ext cx="704488" cy="70448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りんごのイラスト（フルーツ）">
            <a:extLst>
              <a:ext uri="{FF2B5EF4-FFF2-40B4-BE49-F238E27FC236}">
                <a16:creationId xmlns:a16="http://schemas.microsoft.com/office/drawing/2014/main" id="{B49B2A66-B8D8-4DAF-E5C1-E7E3B8C60A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9824" y="5229200"/>
            <a:ext cx="425484" cy="425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りんごのイラスト（フルーツ）">
            <a:extLst>
              <a:ext uri="{FF2B5EF4-FFF2-40B4-BE49-F238E27FC236}">
                <a16:creationId xmlns:a16="http://schemas.microsoft.com/office/drawing/2014/main" id="{9B37AD7A-F47A-6F28-B451-0DF03B6F5B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47503" y="4624906"/>
            <a:ext cx="425484" cy="42548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りんごのイラスト（フルーツ）">
            <a:extLst>
              <a:ext uri="{FF2B5EF4-FFF2-40B4-BE49-F238E27FC236}">
                <a16:creationId xmlns:a16="http://schemas.microsoft.com/office/drawing/2014/main" id="{8070FEE2-53AD-C834-DEF2-517320397EE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86895" y="5229200"/>
            <a:ext cx="425484" cy="42548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りんごのイラスト（フルーツ）">
            <a:extLst>
              <a:ext uri="{FF2B5EF4-FFF2-40B4-BE49-F238E27FC236}">
                <a16:creationId xmlns:a16="http://schemas.microsoft.com/office/drawing/2014/main" id="{3B447B89-0FE2-0CD7-1CDD-C707E84A7B5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86895" y="4624905"/>
            <a:ext cx="425484" cy="42548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男性会社員の顔のアイコン11">
            <a:extLst>
              <a:ext uri="{FF2B5EF4-FFF2-40B4-BE49-F238E27FC236}">
                <a16:creationId xmlns:a16="http://schemas.microsoft.com/office/drawing/2014/main" id="{0CDB26E9-889E-56DC-1FFA-4FE920B0D5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6438" y="5921457"/>
            <a:ext cx="704488" cy="70448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6" descr="男性会社員の顔のアイコン16">
            <a:extLst>
              <a:ext uri="{FF2B5EF4-FFF2-40B4-BE49-F238E27FC236}">
                <a16:creationId xmlns:a16="http://schemas.microsoft.com/office/drawing/2014/main" id="{C3CFD98F-E897-3CCC-4D48-1CFD172EE9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9055" y="5911158"/>
            <a:ext cx="714787" cy="71478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りんごのイラスト（フルーツ）">
            <a:extLst>
              <a:ext uri="{FF2B5EF4-FFF2-40B4-BE49-F238E27FC236}">
                <a16:creationId xmlns:a16="http://schemas.microsoft.com/office/drawing/2014/main" id="{C337563C-0D42-87BA-6BAF-D3CDA23B5B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43706" y="4071184"/>
            <a:ext cx="425484" cy="42548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りんごのイラスト（フルーツ）">
            <a:extLst>
              <a:ext uri="{FF2B5EF4-FFF2-40B4-BE49-F238E27FC236}">
                <a16:creationId xmlns:a16="http://schemas.microsoft.com/office/drawing/2014/main" id="{CC862BB8-23FC-8851-0FAE-F1DA392C4DC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47503" y="5229200"/>
            <a:ext cx="425484" cy="425485"/>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id="{1A371FE9-60C8-DC9D-0B7C-26143F803EF6}"/>
              </a:ext>
            </a:extLst>
          </p:cNvPr>
          <p:cNvSpPr txBox="1"/>
          <p:nvPr/>
        </p:nvSpPr>
        <p:spPr>
          <a:xfrm>
            <a:off x="395536" y="3504711"/>
            <a:ext cx="6647974" cy="523220"/>
          </a:xfrm>
          <a:prstGeom prst="rect">
            <a:avLst/>
          </a:prstGeom>
          <a:noFill/>
        </p:spPr>
        <p:txBody>
          <a:bodyPr wrap="none" rtlCol="0">
            <a:spAutoFit/>
          </a:bodyPr>
          <a:lstStyle/>
          <a:p>
            <a:r>
              <a:rPr lang="ja-JP" altLang="en-US" sz="2800"/>
              <a:t>「持てる者」「持たざる者」が生まれた</a:t>
            </a:r>
            <a:endParaRPr lang="en-US" altLang="ja-JP" sz="2800" dirty="0"/>
          </a:p>
        </p:txBody>
      </p:sp>
    </p:spTree>
    <p:extLst>
      <p:ext uri="{BB962C8B-B14F-4D97-AF65-F5344CB8AC3E}">
        <p14:creationId xmlns:p14="http://schemas.microsoft.com/office/powerpoint/2010/main" val="37169742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25BF032-E1B7-27EC-E2B6-4EC8F30F5561}"/>
              </a:ext>
            </a:extLst>
          </p:cNvPr>
          <p:cNvSpPr>
            <a:spLocks noGrp="1"/>
          </p:cNvSpPr>
          <p:nvPr>
            <p:ph type="body" sz="quarter" idx="10"/>
          </p:nvPr>
        </p:nvSpPr>
        <p:spPr/>
        <p:txBody>
          <a:bodyPr/>
          <a:lstStyle/>
          <a:p>
            <a:r>
              <a:rPr kumimoji="1" lang="en-US" altLang="ja-JP"/>
              <a:t>N=2</a:t>
            </a:r>
            <a:r>
              <a:rPr kumimoji="1" lang="ja-JP" altLang="en-US"/>
              <a:t>の場合</a:t>
            </a:r>
          </a:p>
        </p:txBody>
      </p:sp>
      <p:grpSp>
        <p:nvGrpSpPr>
          <p:cNvPr id="3" name="グループ化 2">
            <a:extLst>
              <a:ext uri="{FF2B5EF4-FFF2-40B4-BE49-F238E27FC236}">
                <a16:creationId xmlns:a16="http://schemas.microsoft.com/office/drawing/2014/main" id="{69DC28BB-8DCE-FD60-B9D5-C3FBC61BA22E}"/>
              </a:ext>
            </a:extLst>
          </p:cNvPr>
          <p:cNvGrpSpPr/>
          <p:nvPr/>
        </p:nvGrpSpPr>
        <p:grpSpPr>
          <a:xfrm>
            <a:off x="1762595" y="1937795"/>
            <a:ext cx="1564437" cy="2121447"/>
            <a:chOff x="1180706" y="1772816"/>
            <a:chExt cx="1663102" cy="2255240"/>
          </a:xfrm>
        </p:grpSpPr>
        <p:cxnSp>
          <p:nvCxnSpPr>
            <p:cNvPr id="4" name="直線コネクタ 3">
              <a:extLst>
                <a:ext uri="{FF2B5EF4-FFF2-40B4-BE49-F238E27FC236}">
                  <a16:creationId xmlns:a16="http://schemas.microsoft.com/office/drawing/2014/main" id="{2B595A59-3126-21F8-351C-1902C987CF2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BBD801BF-FFB3-E2D8-BDBC-8C0344938EFB}"/>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056B60A7-EECF-3320-A75A-F3BA14AB3AA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158CABA4-D4ED-1824-9B0B-12642D4236C2}"/>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1BD18B8E-1391-7801-DF1B-1FDF201D6762}"/>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A62E4CA-80EA-8217-373E-94180B35E72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45431E8-8802-0236-82DE-16C2D6AACD12}"/>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852BE8B1-6E2C-28C8-994F-2EA1325B626F}"/>
              </a:ext>
            </a:extLst>
          </p:cNvPr>
          <p:cNvGrpSpPr/>
          <p:nvPr/>
        </p:nvGrpSpPr>
        <p:grpSpPr>
          <a:xfrm>
            <a:off x="5725614" y="1945001"/>
            <a:ext cx="1564437" cy="2121447"/>
            <a:chOff x="1180706" y="1772816"/>
            <a:chExt cx="1663102" cy="2255240"/>
          </a:xfrm>
        </p:grpSpPr>
        <p:cxnSp>
          <p:nvCxnSpPr>
            <p:cNvPr id="12" name="直線コネクタ 11">
              <a:extLst>
                <a:ext uri="{FF2B5EF4-FFF2-40B4-BE49-F238E27FC236}">
                  <a16:creationId xmlns:a16="http://schemas.microsoft.com/office/drawing/2014/main" id="{AE572360-0A38-5966-6151-CD0EC32C5C50}"/>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ECBA041F-7DBF-6773-6188-E10B52CEAB04}"/>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B1A2DC7-B8E5-95BD-6C6E-A283C9AFB85B}"/>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2B04371-D30B-2B4E-C9A6-1AF2E281C2DC}"/>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3801EEC-CDE0-1CC0-EB72-BFEACAB68029}"/>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D378164-0BD3-519D-7323-B7B82B307494}"/>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356464B5-786F-3F27-23BE-F1C837D0CD32}"/>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9" name="テキスト ボックス 18">
            <a:extLst>
              <a:ext uri="{FF2B5EF4-FFF2-40B4-BE49-F238E27FC236}">
                <a16:creationId xmlns:a16="http://schemas.microsoft.com/office/drawing/2014/main" id="{B27462B7-2A68-80A1-F013-38B74970823E}"/>
              </a:ext>
            </a:extLst>
          </p:cNvPr>
          <p:cNvSpPr txBox="1"/>
          <p:nvPr/>
        </p:nvSpPr>
        <p:spPr>
          <a:xfrm>
            <a:off x="1865391" y="1311170"/>
            <a:ext cx="1643399" cy="584775"/>
          </a:xfrm>
          <a:prstGeom prst="rect">
            <a:avLst/>
          </a:prstGeom>
          <a:noFill/>
        </p:spPr>
        <p:txBody>
          <a:bodyPr wrap="none" rtlCol="0">
            <a:spAutoFit/>
          </a:bodyPr>
          <a:lstStyle/>
          <a:p>
            <a:r>
              <a:rPr kumimoji="1" lang="en-US" altLang="ja-JP" sz="3200" dirty="0"/>
              <a:t>1</a:t>
            </a:r>
            <a:r>
              <a:rPr lang="ja-JP" altLang="en-US" sz="3200"/>
              <a:t>番の人</a:t>
            </a:r>
            <a:endParaRPr kumimoji="1" lang="ja-JP" altLang="en-US" sz="3200"/>
          </a:p>
        </p:txBody>
      </p:sp>
      <p:sp>
        <p:nvSpPr>
          <p:cNvPr id="20" name="テキスト ボックス 19">
            <a:extLst>
              <a:ext uri="{FF2B5EF4-FFF2-40B4-BE49-F238E27FC236}">
                <a16:creationId xmlns:a16="http://schemas.microsoft.com/office/drawing/2014/main" id="{17712D46-BEDE-7A1C-A4B4-0757B4ABDD24}"/>
              </a:ext>
            </a:extLst>
          </p:cNvPr>
          <p:cNvSpPr txBox="1"/>
          <p:nvPr/>
        </p:nvSpPr>
        <p:spPr>
          <a:xfrm>
            <a:off x="5641237" y="1321317"/>
            <a:ext cx="1643399" cy="584775"/>
          </a:xfrm>
          <a:prstGeom prst="rect">
            <a:avLst/>
          </a:prstGeom>
          <a:noFill/>
        </p:spPr>
        <p:txBody>
          <a:bodyPr wrap="none" rtlCol="0">
            <a:spAutoFit/>
          </a:bodyPr>
          <a:lstStyle/>
          <a:p>
            <a:r>
              <a:rPr kumimoji="1" lang="en-US" altLang="ja-JP" sz="3200" dirty="0"/>
              <a:t>2</a:t>
            </a:r>
            <a:r>
              <a:rPr kumimoji="1" lang="ja-JP" altLang="en-US" sz="3200"/>
              <a:t>番</a:t>
            </a:r>
            <a:r>
              <a:rPr lang="ja-JP" altLang="en-US" sz="3200"/>
              <a:t>の人</a:t>
            </a:r>
            <a:endParaRPr kumimoji="1" lang="ja-JP" altLang="en-US" sz="3200"/>
          </a:p>
        </p:txBody>
      </p:sp>
      <p:pic>
        <p:nvPicPr>
          <p:cNvPr id="21" name="Picture 12" descr="りんごのイラスト（フルーツ）">
            <a:extLst>
              <a:ext uri="{FF2B5EF4-FFF2-40B4-BE49-F238E27FC236}">
                <a16:creationId xmlns:a16="http://schemas.microsoft.com/office/drawing/2014/main" id="{BF006C31-9D61-51B4-624A-C941219E2F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022" y="3161285"/>
            <a:ext cx="762701" cy="76270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りんごのイラスト（フルーツ）">
            <a:extLst>
              <a:ext uri="{FF2B5EF4-FFF2-40B4-BE49-F238E27FC236}">
                <a16:creationId xmlns:a16="http://schemas.microsoft.com/office/drawing/2014/main" id="{B9BACE17-5EE4-CE9E-791E-13BAB5947E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7691" y="2990734"/>
            <a:ext cx="762701" cy="76270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男性会社員の顔のアイコン1">
            <a:extLst>
              <a:ext uri="{FF2B5EF4-FFF2-40B4-BE49-F238E27FC236}">
                <a16:creationId xmlns:a16="http://schemas.microsoft.com/office/drawing/2014/main" id="{5D580485-0E2E-F18C-F0D1-9320AB0B8B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7251" y="4164723"/>
            <a:ext cx="1322066" cy="132206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男性会社員の顔のアイコン2">
            <a:extLst>
              <a:ext uri="{FF2B5EF4-FFF2-40B4-BE49-F238E27FC236}">
                <a16:creationId xmlns:a16="http://schemas.microsoft.com/office/drawing/2014/main" id="{3F9767DE-1A70-D6BA-98EB-489AFC980C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4384" y="4164723"/>
            <a:ext cx="1322066" cy="1322066"/>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D1A7CB7A-2331-1DC9-4D7E-0B90DAB53F66}"/>
              </a:ext>
            </a:extLst>
          </p:cNvPr>
          <p:cNvSpPr txBox="1"/>
          <p:nvPr/>
        </p:nvSpPr>
        <p:spPr>
          <a:xfrm>
            <a:off x="467544" y="5892166"/>
            <a:ext cx="7366119" cy="400110"/>
          </a:xfrm>
          <a:prstGeom prst="rect">
            <a:avLst/>
          </a:prstGeom>
          <a:noFill/>
        </p:spPr>
        <p:txBody>
          <a:bodyPr wrap="none" rtlCol="0">
            <a:spAutoFit/>
          </a:bodyPr>
          <a:lstStyle/>
          <a:p>
            <a:r>
              <a:rPr kumimoji="1" lang="ja-JP" altLang="en-US" sz="2000"/>
              <a:t>確率</a:t>
            </a:r>
            <a:r>
              <a:rPr kumimoji="1" lang="en-US" altLang="ja-JP" sz="2000" dirty="0"/>
              <a:t>1/2</a:t>
            </a:r>
            <a:r>
              <a:rPr kumimoji="1" lang="ja-JP" altLang="en-US" sz="2000"/>
              <a:t>で</a:t>
            </a:r>
            <a:r>
              <a:rPr kumimoji="1" lang="en-US" altLang="ja-JP" sz="2000" dirty="0"/>
              <a:t>1</a:t>
            </a:r>
            <a:r>
              <a:rPr kumimoji="1" lang="ja-JP" altLang="en-US" sz="2000"/>
              <a:t>番から</a:t>
            </a:r>
            <a:r>
              <a:rPr kumimoji="1" lang="en-US" altLang="ja-JP" sz="2000" dirty="0"/>
              <a:t>2</a:t>
            </a:r>
            <a:r>
              <a:rPr kumimoji="1" lang="ja-JP" altLang="en-US" sz="2000"/>
              <a:t>番へ、確率</a:t>
            </a:r>
            <a:r>
              <a:rPr lang="en-US" altLang="ja-JP" sz="2000" dirty="0"/>
              <a:t>1/2</a:t>
            </a:r>
            <a:r>
              <a:rPr lang="ja-JP" altLang="en-US" sz="2000"/>
              <a:t>で</a:t>
            </a:r>
            <a:r>
              <a:rPr lang="en-US" altLang="ja-JP" sz="2000" dirty="0"/>
              <a:t>2</a:t>
            </a:r>
            <a:r>
              <a:rPr lang="ja-JP" altLang="en-US" sz="2000"/>
              <a:t>番から</a:t>
            </a:r>
            <a:r>
              <a:rPr lang="en-US" altLang="ja-JP" sz="2000" dirty="0"/>
              <a:t>1</a:t>
            </a:r>
            <a:r>
              <a:rPr lang="ja-JP" altLang="en-US" sz="2000"/>
              <a:t>番へリンゴを渡す</a:t>
            </a:r>
            <a:endParaRPr kumimoji="1" lang="ja-JP" altLang="en-US" sz="2000"/>
          </a:p>
        </p:txBody>
      </p:sp>
    </p:spTree>
    <p:extLst>
      <p:ext uri="{BB962C8B-B14F-4D97-AF65-F5344CB8AC3E}">
        <p14:creationId xmlns:p14="http://schemas.microsoft.com/office/powerpoint/2010/main" val="17474803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1A9F6BA-59B7-F0F4-49EF-11B2ACFB33D2}"/>
              </a:ext>
            </a:extLst>
          </p:cNvPr>
          <p:cNvSpPr>
            <a:spLocks noGrp="1"/>
          </p:cNvSpPr>
          <p:nvPr>
            <p:ph type="body" sz="quarter" idx="10"/>
          </p:nvPr>
        </p:nvSpPr>
        <p:spPr/>
        <p:txBody>
          <a:bodyPr/>
          <a:lstStyle/>
          <a:p>
            <a:r>
              <a:rPr kumimoji="1" lang="en-US" altLang="ja-JP"/>
              <a:t>N=2</a:t>
            </a:r>
            <a:r>
              <a:rPr kumimoji="1" lang="ja-JP" altLang="en-US"/>
              <a:t>の場合</a:t>
            </a:r>
          </a:p>
        </p:txBody>
      </p:sp>
      <p:grpSp>
        <p:nvGrpSpPr>
          <p:cNvPr id="3" name="グループ化 2">
            <a:extLst>
              <a:ext uri="{FF2B5EF4-FFF2-40B4-BE49-F238E27FC236}">
                <a16:creationId xmlns:a16="http://schemas.microsoft.com/office/drawing/2014/main" id="{7A984454-4695-551A-077C-952DF8C0C236}"/>
              </a:ext>
            </a:extLst>
          </p:cNvPr>
          <p:cNvGrpSpPr/>
          <p:nvPr/>
        </p:nvGrpSpPr>
        <p:grpSpPr>
          <a:xfrm>
            <a:off x="791635" y="2108142"/>
            <a:ext cx="735586" cy="997488"/>
            <a:chOff x="1180706" y="1772816"/>
            <a:chExt cx="1663102" cy="2255240"/>
          </a:xfrm>
        </p:grpSpPr>
        <p:cxnSp>
          <p:nvCxnSpPr>
            <p:cNvPr id="4" name="直線コネクタ 3">
              <a:extLst>
                <a:ext uri="{FF2B5EF4-FFF2-40B4-BE49-F238E27FC236}">
                  <a16:creationId xmlns:a16="http://schemas.microsoft.com/office/drawing/2014/main" id="{748FCF8B-959F-F1F0-01A3-B22E1B723FF5}"/>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C6DFE3DF-6B8B-8328-515A-52C4273D9D82}"/>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8B1CF037-BF95-624B-B198-484366B7B70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0880643-DC3C-D4C2-9378-B6D8182404C6}"/>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E9A9B05C-3C97-AADB-F4D4-E5980DDD5A53}"/>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769985B-046F-B33A-DEDC-CD0CF075430E}"/>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F02A172B-583C-B19B-4274-36ACEA7AB5F3}"/>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86E9C013-75EE-4AA8-362D-6B11B26E9466}"/>
              </a:ext>
            </a:extLst>
          </p:cNvPr>
          <p:cNvGrpSpPr/>
          <p:nvPr/>
        </p:nvGrpSpPr>
        <p:grpSpPr>
          <a:xfrm>
            <a:off x="1694740" y="2097973"/>
            <a:ext cx="735586" cy="997488"/>
            <a:chOff x="1180706" y="1772816"/>
            <a:chExt cx="1663102" cy="2255240"/>
          </a:xfrm>
        </p:grpSpPr>
        <p:cxnSp>
          <p:nvCxnSpPr>
            <p:cNvPr id="12" name="直線コネクタ 11">
              <a:extLst>
                <a:ext uri="{FF2B5EF4-FFF2-40B4-BE49-F238E27FC236}">
                  <a16:creationId xmlns:a16="http://schemas.microsoft.com/office/drawing/2014/main" id="{2ECC2ECB-F8CE-C693-09A2-0EA78DBCB4DB}"/>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C8F94FEC-E443-92E7-72BE-27BB583C527C}"/>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61CC63D3-BF19-99B7-52F1-299635F227A2}"/>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A7232569-07A7-137A-59D7-9987BE307FD2}"/>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7DC45B8D-EA3E-3039-77AD-BA0AAB47AA42}"/>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4991576D-EEA3-23C8-B931-DF32BE07762C}"/>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6D7B170C-C5D2-8863-F73C-949B4E05E3BD}"/>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9" name="Picture 12" descr="りんごのイラスト（フルーツ）">
            <a:extLst>
              <a:ext uri="{FF2B5EF4-FFF2-40B4-BE49-F238E27FC236}">
                <a16:creationId xmlns:a16="http://schemas.microsoft.com/office/drawing/2014/main" id="{D10D282E-45D0-6025-A5B8-D7678D8FDF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043" y="2292462"/>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りんごのイラスト（フルーツ）">
            <a:extLst>
              <a:ext uri="{FF2B5EF4-FFF2-40B4-BE49-F238E27FC236}">
                <a16:creationId xmlns:a16="http://schemas.microsoft.com/office/drawing/2014/main" id="{15D618E1-C96B-22A4-F0A5-02360FA204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720" y="2683967"/>
            <a:ext cx="358617" cy="35861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グループ化 20">
            <a:extLst>
              <a:ext uri="{FF2B5EF4-FFF2-40B4-BE49-F238E27FC236}">
                <a16:creationId xmlns:a16="http://schemas.microsoft.com/office/drawing/2014/main" id="{5D8707F1-201E-312D-8C41-151504286740}"/>
              </a:ext>
            </a:extLst>
          </p:cNvPr>
          <p:cNvGrpSpPr/>
          <p:nvPr/>
        </p:nvGrpSpPr>
        <p:grpSpPr>
          <a:xfrm>
            <a:off x="788575" y="3606843"/>
            <a:ext cx="735586" cy="997488"/>
            <a:chOff x="1180706" y="1772816"/>
            <a:chExt cx="1663102" cy="2255240"/>
          </a:xfrm>
        </p:grpSpPr>
        <p:cxnSp>
          <p:nvCxnSpPr>
            <p:cNvPr id="22" name="直線コネクタ 21">
              <a:extLst>
                <a:ext uri="{FF2B5EF4-FFF2-40B4-BE49-F238E27FC236}">
                  <a16:creationId xmlns:a16="http://schemas.microsoft.com/office/drawing/2014/main" id="{21098480-5E03-8B55-91E0-C016DB77AF6B}"/>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F3CC9BE8-5DBB-34F0-4315-B4F9D09FD3B7}"/>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F166A47-9D02-546A-A80F-9A22A5CA6A02}"/>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FF4F95EF-7C71-15CE-547C-802D8A0D081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18B45021-CFCA-F899-9B07-0FF88E33C98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9C0BCFB-E9E2-8FDF-AFB3-7A92A18F813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2C42EC-BA0E-5CED-B986-1F0718CB785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グループ化 28">
            <a:extLst>
              <a:ext uri="{FF2B5EF4-FFF2-40B4-BE49-F238E27FC236}">
                <a16:creationId xmlns:a16="http://schemas.microsoft.com/office/drawing/2014/main" id="{9A30C5D1-83AE-3336-60D5-6965F167A7A3}"/>
              </a:ext>
            </a:extLst>
          </p:cNvPr>
          <p:cNvGrpSpPr/>
          <p:nvPr/>
        </p:nvGrpSpPr>
        <p:grpSpPr>
          <a:xfrm>
            <a:off x="1691680" y="3596674"/>
            <a:ext cx="735586" cy="997488"/>
            <a:chOff x="1180706" y="1772816"/>
            <a:chExt cx="1663102" cy="2255240"/>
          </a:xfrm>
        </p:grpSpPr>
        <p:cxnSp>
          <p:nvCxnSpPr>
            <p:cNvPr id="30" name="直線コネクタ 29">
              <a:extLst>
                <a:ext uri="{FF2B5EF4-FFF2-40B4-BE49-F238E27FC236}">
                  <a16:creationId xmlns:a16="http://schemas.microsoft.com/office/drawing/2014/main" id="{ECE3C625-437A-2879-D216-F57D66D3A2CE}"/>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21F23C6C-C0D9-B5BE-27C7-43BABC093FFB}"/>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BC0AA9AE-905D-FB34-D4B3-9FD5FD8330D4}"/>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E4749D5-6732-0AF9-D419-204EBC7A4FB6}"/>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959F042-F359-B3BF-1F6E-64DF5F0F5710}"/>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D171164E-53F9-C9D5-AD25-E6C8CE5B7693}"/>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E0FDBEA-EF40-7714-C7B4-11BC9FDB68BD}"/>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7" name="Picture 12" descr="りんごのイラスト（フルーツ）">
            <a:extLst>
              <a:ext uri="{FF2B5EF4-FFF2-40B4-BE49-F238E27FC236}">
                <a16:creationId xmlns:a16="http://schemas.microsoft.com/office/drawing/2014/main" id="{AF2DE9DA-7B21-1010-13BD-D2234832FD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8330" y="4080146"/>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りんごのイラスト（フルーツ）">
            <a:extLst>
              <a:ext uri="{FF2B5EF4-FFF2-40B4-BE49-F238E27FC236}">
                <a16:creationId xmlns:a16="http://schemas.microsoft.com/office/drawing/2014/main" id="{BC6D9DB4-E0C7-A271-300C-BF4F70D8C31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1363" y="4080146"/>
            <a:ext cx="358617" cy="358618"/>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グループ化 38">
            <a:extLst>
              <a:ext uri="{FF2B5EF4-FFF2-40B4-BE49-F238E27FC236}">
                <a16:creationId xmlns:a16="http://schemas.microsoft.com/office/drawing/2014/main" id="{4FC273B5-0D5E-223F-87DD-09E0BB6D7FEF}"/>
              </a:ext>
            </a:extLst>
          </p:cNvPr>
          <p:cNvGrpSpPr/>
          <p:nvPr/>
        </p:nvGrpSpPr>
        <p:grpSpPr>
          <a:xfrm>
            <a:off x="788575" y="5239369"/>
            <a:ext cx="735586" cy="997488"/>
            <a:chOff x="1180706" y="1772816"/>
            <a:chExt cx="1663102" cy="2255240"/>
          </a:xfrm>
        </p:grpSpPr>
        <p:cxnSp>
          <p:nvCxnSpPr>
            <p:cNvPr id="40" name="直線コネクタ 39">
              <a:extLst>
                <a:ext uri="{FF2B5EF4-FFF2-40B4-BE49-F238E27FC236}">
                  <a16:creationId xmlns:a16="http://schemas.microsoft.com/office/drawing/2014/main" id="{731C278D-0BE1-D20C-F7B4-69464007003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A5532BE-A443-6452-895B-844B9CA8193B}"/>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E41C450A-993D-14C9-93BF-CCAA0F7789E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C6DDB306-482D-204F-A099-199F0ACEA549}"/>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59BB3118-0B03-61DD-D44D-CCC22A659DC4}"/>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A1D678A1-B440-21DB-D86D-36DF9731E265}"/>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55993DE-F80D-F2B2-2313-815DD092DBC4}"/>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7" name="グループ化 46">
            <a:extLst>
              <a:ext uri="{FF2B5EF4-FFF2-40B4-BE49-F238E27FC236}">
                <a16:creationId xmlns:a16="http://schemas.microsoft.com/office/drawing/2014/main" id="{CBDD6035-4A5B-5012-A4EC-6D697E25974A}"/>
              </a:ext>
            </a:extLst>
          </p:cNvPr>
          <p:cNvGrpSpPr/>
          <p:nvPr/>
        </p:nvGrpSpPr>
        <p:grpSpPr>
          <a:xfrm>
            <a:off x="1691680" y="5229200"/>
            <a:ext cx="735586" cy="997488"/>
            <a:chOff x="1180706" y="1772816"/>
            <a:chExt cx="1663102" cy="2255240"/>
          </a:xfrm>
        </p:grpSpPr>
        <p:cxnSp>
          <p:nvCxnSpPr>
            <p:cNvPr id="48" name="直線コネクタ 47">
              <a:extLst>
                <a:ext uri="{FF2B5EF4-FFF2-40B4-BE49-F238E27FC236}">
                  <a16:creationId xmlns:a16="http://schemas.microsoft.com/office/drawing/2014/main" id="{647F72B2-6AFD-B02E-8CD0-86882454C11A}"/>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D8DEF3D7-BC8F-C54D-5367-B181E61295BA}"/>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905AE73A-9AD2-C6ED-6F7D-B0A68D6B6CEE}"/>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BBFC79D9-DE54-6D5A-B75C-8B0F1CE2DDAA}"/>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0764FEB7-EAD3-7651-7E53-9ECA84D07331}"/>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63B5A97D-90FC-2C03-D951-CEF24BA15425}"/>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F7B5A544-3B47-C619-3437-F0E48BDCBA4C}"/>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55" name="Picture 12" descr="りんごのイラスト（フルーツ）">
            <a:extLst>
              <a:ext uri="{FF2B5EF4-FFF2-40B4-BE49-F238E27FC236}">
                <a16:creationId xmlns:a16="http://schemas.microsoft.com/office/drawing/2014/main" id="{17226331-2F03-5247-61E2-D8C8CF4394B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5970" y="5420547"/>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2" descr="りんごのイラスト（フルーツ）">
            <a:extLst>
              <a:ext uri="{FF2B5EF4-FFF2-40B4-BE49-F238E27FC236}">
                <a16:creationId xmlns:a16="http://schemas.microsoft.com/office/drawing/2014/main" id="{DF8BB3F8-BD29-D048-426C-681EF807D7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5779" y="5781336"/>
            <a:ext cx="358617" cy="358618"/>
          </a:xfrm>
          <a:prstGeom prst="rect">
            <a:avLst/>
          </a:prstGeom>
          <a:noFill/>
          <a:extLst>
            <a:ext uri="{909E8E84-426E-40DD-AFC4-6F175D3DCCD1}">
              <a14:hiddenFill xmlns:a14="http://schemas.microsoft.com/office/drawing/2010/main">
                <a:solidFill>
                  <a:srgbClr val="FFFFFF"/>
                </a:solidFill>
              </a14:hiddenFill>
            </a:ext>
          </a:extLst>
        </p:spPr>
      </p:pic>
      <p:sp>
        <p:nvSpPr>
          <p:cNvPr id="57" name="テキスト ボックス 56">
            <a:extLst>
              <a:ext uri="{FF2B5EF4-FFF2-40B4-BE49-F238E27FC236}">
                <a16:creationId xmlns:a16="http://schemas.microsoft.com/office/drawing/2014/main" id="{05431E36-4BA3-33A7-8445-A26D2EC19E0E}"/>
              </a:ext>
            </a:extLst>
          </p:cNvPr>
          <p:cNvSpPr txBox="1"/>
          <p:nvPr/>
        </p:nvSpPr>
        <p:spPr>
          <a:xfrm>
            <a:off x="476275" y="1119688"/>
            <a:ext cx="3257623" cy="523220"/>
          </a:xfrm>
          <a:prstGeom prst="rect">
            <a:avLst/>
          </a:prstGeom>
          <a:noFill/>
        </p:spPr>
        <p:txBody>
          <a:bodyPr wrap="none" rtlCol="0">
            <a:spAutoFit/>
          </a:bodyPr>
          <a:lstStyle/>
          <a:p>
            <a:r>
              <a:rPr kumimoji="1" lang="ja-JP" altLang="en-US" sz="2800"/>
              <a:t>状態は以下の</a:t>
            </a:r>
            <a:r>
              <a:rPr lang="en-US" altLang="ja-JP" sz="2800" dirty="0"/>
              <a:t>3</a:t>
            </a:r>
            <a:r>
              <a:rPr lang="ja-JP" altLang="en-US" sz="2800"/>
              <a:t>種類</a:t>
            </a:r>
            <a:endParaRPr kumimoji="1" lang="ja-JP" altLang="en-US" sz="2800"/>
          </a:p>
        </p:txBody>
      </p:sp>
      <p:sp>
        <p:nvSpPr>
          <p:cNvPr id="58" name="テキスト ボックス 57">
            <a:extLst>
              <a:ext uri="{FF2B5EF4-FFF2-40B4-BE49-F238E27FC236}">
                <a16:creationId xmlns:a16="http://schemas.microsoft.com/office/drawing/2014/main" id="{F5685244-CEC7-44B3-9AA9-ED5D6021D8D0}"/>
              </a:ext>
            </a:extLst>
          </p:cNvPr>
          <p:cNvSpPr txBox="1"/>
          <p:nvPr/>
        </p:nvSpPr>
        <p:spPr>
          <a:xfrm>
            <a:off x="3432445" y="2389470"/>
            <a:ext cx="4176143" cy="523220"/>
          </a:xfrm>
          <a:prstGeom prst="rect">
            <a:avLst/>
          </a:prstGeom>
          <a:noFill/>
        </p:spPr>
        <p:txBody>
          <a:bodyPr wrap="none" rtlCol="0">
            <a:spAutoFit/>
          </a:bodyPr>
          <a:lstStyle/>
          <a:p>
            <a:r>
              <a:rPr kumimoji="1" lang="en-US" altLang="ja-JP" sz="2800" dirty="0"/>
              <a:t>1</a:t>
            </a:r>
            <a:r>
              <a:rPr kumimoji="1" lang="ja-JP" altLang="en-US" sz="2800"/>
              <a:t>番が</a:t>
            </a:r>
            <a:r>
              <a:rPr kumimoji="1" lang="en-US" altLang="ja-JP" sz="2800" dirty="0"/>
              <a:t>2</a:t>
            </a:r>
            <a:r>
              <a:rPr kumimoji="1" lang="ja-JP" altLang="en-US" sz="2800"/>
              <a:t>つとも持っている</a:t>
            </a:r>
          </a:p>
        </p:txBody>
      </p:sp>
      <p:sp>
        <p:nvSpPr>
          <p:cNvPr id="59" name="テキスト ボックス 58">
            <a:extLst>
              <a:ext uri="{FF2B5EF4-FFF2-40B4-BE49-F238E27FC236}">
                <a16:creationId xmlns:a16="http://schemas.microsoft.com/office/drawing/2014/main" id="{2369A99F-7682-532B-AD05-8C57D6E3C83F}"/>
              </a:ext>
            </a:extLst>
          </p:cNvPr>
          <p:cNvSpPr txBox="1"/>
          <p:nvPr/>
        </p:nvSpPr>
        <p:spPr>
          <a:xfrm>
            <a:off x="3432444" y="3758265"/>
            <a:ext cx="4176143" cy="523220"/>
          </a:xfrm>
          <a:prstGeom prst="rect">
            <a:avLst/>
          </a:prstGeom>
          <a:noFill/>
        </p:spPr>
        <p:txBody>
          <a:bodyPr wrap="none" rtlCol="0">
            <a:spAutoFit/>
          </a:bodyPr>
          <a:lstStyle/>
          <a:p>
            <a:r>
              <a:rPr lang="en-US" altLang="ja-JP" sz="2800" dirty="0"/>
              <a:t>2</a:t>
            </a:r>
            <a:r>
              <a:rPr kumimoji="1" lang="ja-JP" altLang="en-US" sz="2800"/>
              <a:t>人が</a:t>
            </a:r>
            <a:r>
              <a:rPr kumimoji="1" lang="en-US" altLang="ja-JP" sz="2800" dirty="0"/>
              <a:t>1</a:t>
            </a:r>
            <a:r>
              <a:rPr kumimoji="1" lang="ja-JP" altLang="en-US" sz="2800"/>
              <a:t>つずつ持っている</a:t>
            </a:r>
          </a:p>
        </p:txBody>
      </p:sp>
      <p:sp>
        <p:nvSpPr>
          <p:cNvPr id="60" name="テキスト ボックス 59">
            <a:extLst>
              <a:ext uri="{FF2B5EF4-FFF2-40B4-BE49-F238E27FC236}">
                <a16:creationId xmlns:a16="http://schemas.microsoft.com/office/drawing/2014/main" id="{536948ED-BE57-2BC1-9058-22F2D64CA3F1}"/>
              </a:ext>
            </a:extLst>
          </p:cNvPr>
          <p:cNvSpPr txBox="1"/>
          <p:nvPr/>
        </p:nvSpPr>
        <p:spPr>
          <a:xfrm>
            <a:off x="3405209" y="5476702"/>
            <a:ext cx="4176143" cy="523220"/>
          </a:xfrm>
          <a:prstGeom prst="rect">
            <a:avLst/>
          </a:prstGeom>
          <a:noFill/>
        </p:spPr>
        <p:txBody>
          <a:bodyPr wrap="none" rtlCol="0">
            <a:spAutoFit/>
          </a:bodyPr>
          <a:lstStyle/>
          <a:p>
            <a:r>
              <a:rPr kumimoji="1" lang="en-US" altLang="ja-JP" sz="2800" dirty="0"/>
              <a:t>2</a:t>
            </a:r>
            <a:r>
              <a:rPr kumimoji="1" lang="ja-JP" altLang="en-US" sz="2800"/>
              <a:t>番が</a:t>
            </a:r>
            <a:r>
              <a:rPr kumimoji="1" lang="en-US" altLang="ja-JP" sz="2800" dirty="0"/>
              <a:t>2</a:t>
            </a:r>
            <a:r>
              <a:rPr kumimoji="1" lang="ja-JP" altLang="en-US" sz="2800"/>
              <a:t>つとも持っている</a:t>
            </a:r>
          </a:p>
        </p:txBody>
      </p:sp>
    </p:spTree>
    <p:extLst>
      <p:ext uri="{BB962C8B-B14F-4D97-AF65-F5344CB8AC3E}">
        <p14:creationId xmlns:p14="http://schemas.microsoft.com/office/powerpoint/2010/main" val="29134742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2B17050-3597-1465-BF82-579F4A8AA1B1}"/>
              </a:ext>
            </a:extLst>
          </p:cNvPr>
          <p:cNvSpPr>
            <a:spLocks noGrp="1"/>
          </p:cNvSpPr>
          <p:nvPr>
            <p:ph type="body" sz="quarter" idx="10"/>
          </p:nvPr>
        </p:nvSpPr>
        <p:spPr/>
        <p:txBody>
          <a:bodyPr/>
          <a:lstStyle/>
          <a:p>
            <a:r>
              <a:rPr kumimoji="1" lang="ja-JP" altLang="en-US"/>
              <a:t>状態遷移図</a:t>
            </a:r>
          </a:p>
        </p:txBody>
      </p:sp>
      <p:grpSp>
        <p:nvGrpSpPr>
          <p:cNvPr id="3" name="グループ化 2">
            <a:extLst>
              <a:ext uri="{FF2B5EF4-FFF2-40B4-BE49-F238E27FC236}">
                <a16:creationId xmlns:a16="http://schemas.microsoft.com/office/drawing/2014/main" id="{3660E219-4604-7AA8-C3D5-17F9C8BAFBD9}"/>
              </a:ext>
            </a:extLst>
          </p:cNvPr>
          <p:cNvGrpSpPr/>
          <p:nvPr/>
        </p:nvGrpSpPr>
        <p:grpSpPr>
          <a:xfrm>
            <a:off x="753576" y="1528100"/>
            <a:ext cx="8007853" cy="4376722"/>
            <a:chOff x="753576" y="1528100"/>
            <a:chExt cx="8007853" cy="4376722"/>
          </a:xfrm>
        </p:grpSpPr>
        <p:grpSp>
          <p:nvGrpSpPr>
            <p:cNvPr id="4" name="グループ化 3">
              <a:extLst>
                <a:ext uri="{FF2B5EF4-FFF2-40B4-BE49-F238E27FC236}">
                  <a16:creationId xmlns:a16="http://schemas.microsoft.com/office/drawing/2014/main" id="{753D8665-CCF6-27F5-4D27-FE25EEA34838}"/>
                </a:ext>
              </a:extLst>
            </p:cNvPr>
            <p:cNvGrpSpPr/>
            <p:nvPr/>
          </p:nvGrpSpPr>
          <p:grpSpPr>
            <a:xfrm>
              <a:off x="1665965" y="4603710"/>
              <a:ext cx="1188077" cy="730567"/>
              <a:chOff x="791635" y="2097973"/>
              <a:chExt cx="1638691" cy="1007657"/>
            </a:xfrm>
          </p:grpSpPr>
          <p:grpSp>
            <p:nvGrpSpPr>
              <p:cNvPr id="58" name="グループ化 57">
                <a:extLst>
                  <a:ext uri="{FF2B5EF4-FFF2-40B4-BE49-F238E27FC236}">
                    <a16:creationId xmlns:a16="http://schemas.microsoft.com/office/drawing/2014/main" id="{9F783333-1474-70F0-7FFA-9C512ABD2EBF}"/>
                  </a:ext>
                </a:extLst>
              </p:cNvPr>
              <p:cNvGrpSpPr/>
              <p:nvPr/>
            </p:nvGrpSpPr>
            <p:grpSpPr>
              <a:xfrm>
                <a:off x="791635" y="2108142"/>
                <a:ext cx="735586" cy="997488"/>
                <a:chOff x="1180706" y="1772816"/>
                <a:chExt cx="1663102" cy="2255240"/>
              </a:xfrm>
            </p:grpSpPr>
            <p:cxnSp>
              <p:nvCxnSpPr>
                <p:cNvPr id="69" name="直線コネクタ 68">
                  <a:extLst>
                    <a:ext uri="{FF2B5EF4-FFF2-40B4-BE49-F238E27FC236}">
                      <a16:creationId xmlns:a16="http://schemas.microsoft.com/office/drawing/2014/main" id="{0028AD90-9696-47A5-423A-81E660A14E7A}"/>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A7A19C18-9110-EB53-8A29-82F13C4C831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64016E2E-2E59-58D2-8B2A-9A5E9643808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89BB1BC6-D23C-642E-439B-9513FAF33C89}"/>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1517AC25-0EB9-BE44-3D95-FFFA7E687C4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84BA1964-0ACA-08EC-A86E-F928762FBBB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959AC2F2-8C93-5C92-071A-424DF9B4066C}"/>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9" name="グループ化 58">
                <a:extLst>
                  <a:ext uri="{FF2B5EF4-FFF2-40B4-BE49-F238E27FC236}">
                    <a16:creationId xmlns:a16="http://schemas.microsoft.com/office/drawing/2014/main" id="{6D1C4517-434E-D52E-4229-3102D7414E2F}"/>
                  </a:ext>
                </a:extLst>
              </p:cNvPr>
              <p:cNvGrpSpPr/>
              <p:nvPr/>
            </p:nvGrpSpPr>
            <p:grpSpPr>
              <a:xfrm>
                <a:off x="1694740" y="2097973"/>
                <a:ext cx="735586" cy="997488"/>
                <a:chOff x="1180706" y="1772816"/>
                <a:chExt cx="1663102" cy="2255240"/>
              </a:xfrm>
            </p:grpSpPr>
            <p:cxnSp>
              <p:nvCxnSpPr>
                <p:cNvPr id="62" name="直線コネクタ 61">
                  <a:extLst>
                    <a:ext uri="{FF2B5EF4-FFF2-40B4-BE49-F238E27FC236}">
                      <a16:creationId xmlns:a16="http://schemas.microsoft.com/office/drawing/2014/main" id="{FC565E84-F19A-7647-6736-837D1C3EACDD}"/>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061F9FFB-E85A-4A94-8BBF-B5188434928A}"/>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B0655C73-5526-062A-C4C6-CB5F3CF83555}"/>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E92DFD60-FE73-ED84-1014-277B2A27E567}"/>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2CF9D706-5436-DB7A-A166-60328AD8EA58}"/>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C234FEDD-AA54-9E2A-FB14-6363AD8DD996}"/>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E153DE5F-619D-3EB5-B8E5-0585373BC691}"/>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60" name="Picture 12" descr="りんごのイラスト（フルーツ）">
                <a:extLst>
                  <a:ext uri="{FF2B5EF4-FFF2-40B4-BE49-F238E27FC236}">
                    <a16:creationId xmlns:a16="http://schemas.microsoft.com/office/drawing/2014/main" id="{29D04CD4-CE34-7260-78C9-20191C6E83B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043" y="2292462"/>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りんごのイラスト（フルーツ）">
                <a:extLst>
                  <a:ext uri="{FF2B5EF4-FFF2-40B4-BE49-F238E27FC236}">
                    <a16:creationId xmlns:a16="http://schemas.microsoft.com/office/drawing/2014/main" id="{E0EA0A5E-E90E-5850-98E5-2D85561A6EF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720" y="2683967"/>
                <a:ext cx="358617" cy="358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グループ化 4">
              <a:extLst>
                <a:ext uri="{FF2B5EF4-FFF2-40B4-BE49-F238E27FC236}">
                  <a16:creationId xmlns:a16="http://schemas.microsoft.com/office/drawing/2014/main" id="{2012FF3C-0CB3-06CC-25B7-1E7E5E738119}"/>
                </a:ext>
              </a:extLst>
            </p:cNvPr>
            <p:cNvGrpSpPr/>
            <p:nvPr/>
          </p:nvGrpSpPr>
          <p:grpSpPr>
            <a:xfrm>
              <a:off x="3707904" y="2077675"/>
              <a:ext cx="1188077" cy="730567"/>
              <a:chOff x="788575" y="3596674"/>
              <a:chExt cx="1638691" cy="1007657"/>
            </a:xfrm>
          </p:grpSpPr>
          <p:grpSp>
            <p:nvGrpSpPr>
              <p:cNvPr id="40" name="グループ化 39">
                <a:extLst>
                  <a:ext uri="{FF2B5EF4-FFF2-40B4-BE49-F238E27FC236}">
                    <a16:creationId xmlns:a16="http://schemas.microsoft.com/office/drawing/2014/main" id="{B62B1169-AF2A-9DD3-7BA3-1A6F191E1525}"/>
                  </a:ext>
                </a:extLst>
              </p:cNvPr>
              <p:cNvGrpSpPr/>
              <p:nvPr/>
            </p:nvGrpSpPr>
            <p:grpSpPr>
              <a:xfrm>
                <a:off x="788575" y="3606843"/>
                <a:ext cx="735586" cy="997488"/>
                <a:chOff x="1180706" y="1772816"/>
                <a:chExt cx="1663102" cy="2255240"/>
              </a:xfrm>
            </p:grpSpPr>
            <p:cxnSp>
              <p:nvCxnSpPr>
                <p:cNvPr id="51" name="直線コネクタ 50">
                  <a:extLst>
                    <a:ext uri="{FF2B5EF4-FFF2-40B4-BE49-F238E27FC236}">
                      <a16:creationId xmlns:a16="http://schemas.microsoft.com/office/drawing/2014/main" id="{1F1BAEE4-952F-F520-87B3-BF76FF0663B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8F44A73-EED0-624B-63D2-1CD2135F7FC1}"/>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7EADA99-8EC7-CDCD-FB58-6BE1C49C4DD2}"/>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8140507C-3CDE-4C70-83AE-4CC856C05AFA}"/>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2FCCB2D1-432E-D3AD-F30D-84F93B6D1729}"/>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864F186-4ABB-05B5-346C-6A73E9A774F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B243D0A4-9FF9-5271-E0AB-4D5EB4B5C3A4}"/>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0D63A1D3-8E93-2743-8857-3AB439B7895E}"/>
                  </a:ext>
                </a:extLst>
              </p:cNvPr>
              <p:cNvGrpSpPr/>
              <p:nvPr/>
            </p:nvGrpSpPr>
            <p:grpSpPr>
              <a:xfrm>
                <a:off x="1691680" y="3596674"/>
                <a:ext cx="735586" cy="997488"/>
                <a:chOff x="1180706" y="1772816"/>
                <a:chExt cx="1663102" cy="2255240"/>
              </a:xfrm>
            </p:grpSpPr>
            <p:cxnSp>
              <p:nvCxnSpPr>
                <p:cNvPr id="44" name="直線コネクタ 43">
                  <a:extLst>
                    <a:ext uri="{FF2B5EF4-FFF2-40B4-BE49-F238E27FC236}">
                      <a16:creationId xmlns:a16="http://schemas.microsoft.com/office/drawing/2014/main" id="{C9D1D357-CB1C-6FB5-3D23-8A967F783E4B}"/>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E0BF290-17B0-81D2-B6D0-567BDA51E983}"/>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C99F14B3-C6FB-8F01-0CF7-A19F4C7D8922}"/>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228D94DC-218C-888F-A346-99F81F1D69D2}"/>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4EBF843-C2FB-1A6E-57C5-393E22FA4D6F}"/>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CEAD76D-1230-F367-3B7F-64D07A555A0A}"/>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B7119684-383E-43FF-BA18-8BE75FD01F19}"/>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42" name="Picture 12" descr="りんごのイラスト（フルーツ）">
                <a:extLst>
                  <a:ext uri="{FF2B5EF4-FFF2-40B4-BE49-F238E27FC236}">
                    <a16:creationId xmlns:a16="http://schemas.microsoft.com/office/drawing/2014/main" id="{3940C23D-F45C-65A3-413D-D3940ABE2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8330" y="4080146"/>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2" descr="りんごのイラスト（フルーツ）">
                <a:extLst>
                  <a:ext uri="{FF2B5EF4-FFF2-40B4-BE49-F238E27FC236}">
                    <a16:creationId xmlns:a16="http://schemas.microsoft.com/office/drawing/2014/main" id="{2DA919A9-C5EE-CB4C-E0B9-D7A3137DC3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1363" y="4080146"/>
                <a:ext cx="358617" cy="358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グループ化 5">
              <a:extLst>
                <a:ext uri="{FF2B5EF4-FFF2-40B4-BE49-F238E27FC236}">
                  <a16:creationId xmlns:a16="http://schemas.microsoft.com/office/drawing/2014/main" id="{08418A0D-9566-DB2C-E0F4-868DFD33F9A5}"/>
                </a:ext>
              </a:extLst>
            </p:cNvPr>
            <p:cNvGrpSpPr/>
            <p:nvPr/>
          </p:nvGrpSpPr>
          <p:grpSpPr>
            <a:xfrm>
              <a:off x="6156176" y="4491939"/>
              <a:ext cx="1188077" cy="730567"/>
              <a:chOff x="788575" y="5229200"/>
              <a:chExt cx="1638691" cy="1007657"/>
            </a:xfrm>
          </p:grpSpPr>
          <p:grpSp>
            <p:nvGrpSpPr>
              <p:cNvPr id="22" name="グループ化 21">
                <a:extLst>
                  <a:ext uri="{FF2B5EF4-FFF2-40B4-BE49-F238E27FC236}">
                    <a16:creationId xmlns:a16="http://schemas.microsoft.com/office/drawing/2014/main" id="{132C580A-7D0B-259C-4D56-E3757300749E}"/>
                  </a:ext>
                </a:extLst>
              </p:cNvPr>
              <p:cNvGrpSpPr/>
              <p:nvPr/>
            </p:nvGrpSpPr>
            <p:grpSpPr>
              <a:xfrm>
                <a:off x="788575" y="5239369"/>
                <a:ext cx="735586" cy="997488"/>
                <a:chOff x="1180706" y="1772816"/>
                <a:chExt cx="1663102" cy="2255240"/>
              </a:xfrm>
            </p:grpSpPr>
            <p:cxnSp>
              <p:nvCxnSpPr>
                <p:cNvPr id="33" name="直線コネクタ 32">
                  <a:extLst>
                    <a:ext uri="{FF2B5EF4-FFF2-40B4-BE49-F238E27FC236}">
                      <a16:creationId xmlns:a16="http://schemas.microsoft.com/office/drawing/2014/main" id="{890A781B-594A-D184-1ADA-666F26307A7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456CDB8-3AEA-1F27-FAD1-5218B986DB1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ADD1907-9C69-96C2-074A-D33822FC69F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D866BAE-9A5B-ACEE-987B-0E60CC6E4944}"/>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72CEAEF8-E6F7-2E0A-7C5D-6E20CEA3E8AD}"/>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57E867BB-71C4-56FE-C0B4-AD5919912459}"/>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3432E29-8AE5-111B-71ED-C911FCA3CC6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 name="グループ化 22">
                <a:extLst>
                  <a:ext uri="{FF2B5EF4-FFF2-40B4-BE49-F238E27FC236}">
                    <a16:creationId xmlns:a16="http://schemas.microsoft.com/office/drawing/2014/main" id="{45466CF3-BF42-63C7-9214-25C8E0145196}"/>
                  </a:ext>
                </a:extLst>
              </p:cNvPr>
              <p:cNvGrpSpPr/>
              <p:nvPr/>
            </p:nvGrpSpPr>
            <p:grpSpPr>
              <a:xfrm>
                <a:off x="1691680" y="5229200"/>
                <a:ext cx="735586" cy="997488"/>
                <a:chOff x="1180706" y="1772816"/>
                <a:chExt cx="1663102" cy="2255240"/>
              </a:xfrm>
            </p:grpSpPr>
            <p:cxnSp>
              <p:nvCxnSpPr>
                <p:cNvPr id="26" name="直線コネクタ 25">
                  <a:extLst>
                    <a:ext uri="{FF2B5EF4-FFF2-40B4-BE49-F238E27FC236}">
                      <a16:creationId xmlns:a16="http://schemas.microsoft.com/office/drawing/2014/main" id="{5AD09BB0-25B9-2E18-8DFA-A1A3EB28457D}"/>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77F541FB-A1FA-7D3C-E98B-7CACDC266C42}"/>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F8BAA3A8-0D9A-5ABF-93FD-D61902621191}"/>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551C7E56-0CEE-7B68-5ECC-279AC38A008B}"/>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81D8770-243B-7BE9-20BA-851C115430FA}"/>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3679CB4-C677-3D87-3888-BE5535C85D8C}"/>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F697D466-C007-91F5-F723-D9B97199F7D1}"/>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24" name="Picture 12" descr="りんごのイラスト（フルーツ）">
                <a:extLst>
                  <a:ext uri="{FF2B5EF4-FFF2-40B4-BE49-F238E27FC236}">
                    <a16:creationId xmlns:a16="http://schemas.microsoft.com/office/drawing/2014/main" id="{8BD75F88-F6E4-BB1F-504F-79EF6F5C08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5970" y="5420547"/>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りんごのイラスト（フルーツ）">
                <a:extLst>
                  <a:ext uri="{FF2B5EF4-FFF2-40B4-BE49-F238E27FC236}">
                    <a16:creationId xmlns:a16="http://schemas.microsoft.com/office/drawing/2014/main" id="{539018D7-5871-CC04-445B-8D478280CE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5779" y="5781336"/>
                <a:ext cx="358617" cy="35861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円/楕円 59">
              <a:extLst>
                <a:ext uri="{FF2B5EF4-FFF2-40B4-BE49-F238E27FC236}">
                  <a16:creationId xmlns:a16="http://schemas.microsoft.com/office/drawing/2014/main" id="{5EFB7314-C0D1-8A1F-F550-2B225C2A5F4B}"/>
                </a:ext>
              </a:extLst>
            </p:cNvPr>
            <p:cNvSpPr/>
            <p:nvPr/>
          </p:nvSpPr>
          <p:spPr>
            <a:xfrm>
              <a:off x="3462569" y="1528100"/>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60">
              <a:extLst>
                <a:ext uri="{FF2B5EF4-FFF2-40B4-BE49-F238E27FC236}">
                  <a16:creationId xmlns:a16="http://schemas.microsoft.com/office/drawing/2014/main" id="{9D6FCD9E-C29B-B490-749C-91E2190AFEB1}"/>
                </a:ext>
              </a:extLst>
            </p:cNvPr>
            <p:cNvSpPr/>
            <p:nvPr/>
          </p:nvSpPr>
          <p:spPr>
            <a:xfrm>
              <a:off x="1403648" y="4104622"/>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61">
              <a:extLst>
                <a:ext uri="{FF2B5EF4-FFF2-40B4-BE49-F238E27FC236}">
                  <a16:creationId xmlns:a16="http://schemas.microsoft.com/office/drawing/2014/main" id="{39336AC0-AC64-1C13-D12F-E3FDD36E6F59}"/>
                </a:ext>
              </a:extLst>
            </p:cNvPr>
            <p:cNvSpPr/>
            <p:nvPr/>
          </p:nvSpPr>
          <p:spPr>
            <a:xfrm>
              <a:off x="5787170" y="3974620"/>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4884D709-683E-1FF5-8CB7-DB50896D9EE4}"/>
                </a:ext>
              </a:extLst>
            </p:cNvPr>
            <p:cNvCxnSpPr/>
            <p:nvPr/>
          </p:nvCxnSpPr>
          <p:spPr>
            <a:xfrm flipH="1">
              <a:off x="2461495" y="2793496"/>
              <a:ext cx="886369" cy="106755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4E0FB680-026C-9B4A-F852-5AA5D8881383}"/>
                </a:ext>
              </a:extLst>
            </p:cNvPr>
            <p:cNvCxnSpPr>
              <a:cxnSpLocks/>
            </p:cNvCxnSpPr>
            <p:nvPr/>
          </p:nvCxnSpPr>
          <p:spPr>
            <a:xfrm flipV="1">
              <a:off x="2999137" y="3277289"/>
              <a:ext cx="799271" cy="96974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D44458D2-21AD-97F4-1A03-EBE68468FB4B}"/>
                </a:ext>
              </a:extLst>
            </p:cNvPr>
            <p:cNvCxnSpPr>
              <a:cxnSpLocks/>
            </p:cNvCxnSpPr>
            <p:nvPr/>
          </p:nvCxnSpPr>
          <p:spPr>
            <a:xfrm>
              <a:off x="5341236" y="2696272"/>
              <a:ext cx="1076792" cy="8950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039BF0A-3AAA-C697-AF0A-3EDE7C5DF3D4}"/>
                </a:ext>
              </a:extLst>
            </p:cNvPr>
            <p:cNvCxnSpPr>
              <a:cxnSpLocks/>
            </p:cNvCxnSpPr>
            <p:nvPr/>
          </p:nvCxnSpPr>
          <p:spPr>
            <a:xfrm flipH="1" flipV="1">
              <a:off x="4953667" y="3136336"/>
              <a:ext cx="1085032" cy="909953"/>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フリーフォーム 73">
              <a:extLst>
                <a:ext uri="{FF2B5EF4-FFF2-40B4-BE49-F238E27FC236}">
                  <a16:creationId xmlns:a16="http://schemas.microsoft.com/office/drawing/2014/main" id="{BAF5B08E-488F-4B46-E349-B40939DA1143}"/>
                </a:ext>
              </a:extLst>
            </p:cNvPr>
            <p:cNvSpPr/>
            <p:nvPr/>
          </p:nvSpPr>
          <p:spPr>
            <a:xfrm>
              <a:off x="7641010" y="3971592"/>
              <a:ext cx="703803" cy="600517"/>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74">
              <a:extLst>
                <a:ext uri="{FF2B5EF4-FFF2-40B4-BE49-F238E27FC236}">
                  <a16:creationId xmlns:a16="http://schemas.microsoft.com/office/drawing/2014/main" id="{46D067DE-49BD-829E-D869-93D5823B1630}"/>
                </a:ext>
              </a:extLst>
            </p:cNvPr>
            <p:cNvSpPr/>
            <p:nvPr/>
          </p:nvSpPr>
          <p:spPr>
            <a:xfrm flipH="1">
              <a:off x="753576" y="4288566"/>
              <a:ext cx="590828" cy="48828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76137DF3-FA1D-0FD9-0C54-C82C990C9C04}"/>
                    </a:ext>
                  </a:extLst>
                </p:cNvPr>
                <p:cNvSpPr txBox="1"/>
                <p:nvPr/>
              </p:nvSpPr>
              <p:spPr>
                <a:xfrm>
                  <a:off x="2499813" y="2868577"/>
                  <a:ext cx="4344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a:p>
              </p:txBody>
            </p:sp>
          </mc:Choice>
          <mc:Fallback xmlns="">
            <p:sp>
              <p:nvSpPr>
                <p:cNvPr id="76" name="テキスト ボックス 75">
                  <a:extLst>
                    <a:ext uri="{FF2B5EF4-FFF2-40B4-BE49-F238E27FC236}">
                      <a16:creationId xmlns:a16="http://schemas.microsoft.com/office/drawing/2014/main" id="{0DD720C1-8A94-2213-D0EA-4FFFCC494DC7}"/>
                    </a:ext>
                  </a:extLst>
                </p:cNvPr>
                <p:cNvSpPr txBox="1">
                  <a:spLocks noRot="1" noChangeAspect="1" noMove="1" noResize="1" noEditPoints="1" noAdjustHandles="1" noChangeArrowheads="1" noChangeShapeType="1" noTextEdit="1"/>
                </p:cNvSpPr>
                <p:nvPr/>
              </p:nvSpPr>
              <p:spPr>
                <a:xfrm>
                  <a:off x="2499813" y="2868577"/>
                  <a:ext cx="434414" cy="276999"/>
                </a:xfrm>
                <a:prstGeom prst="rect">
                  <a:avLst/>
                </a:prstGeom>
                <a:blipFill>
                  <a:blip r:embed="rId3"/>
                  <a:stretch>
                    <a:fillRect l="-8571" r="-11429" b="-4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B1B540D9-565E-7CCD-E2A2-CD18BC14073F}"/>
                    </a:ext>
                  </a:extLst>
                </p:cNvPr>
                <p:cNvSpPr txBox="1"/>
                <p:nvPr/>
              </p:nvSpPr>
              <p:spPr>
                <a:xfrm>
                  <a:off x="3367428" y="3805228"/>
                  <a:ext cx="4344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a:p>
              </p:txBody>
            </p:sp>
          </mc:Choice>
          <mc:Fallback xmlns="">
            <p:sp>
              <p:nvSpPr>
                <p:cNvPr id="77" name="テキスト ボックス 76">
                  <a:extLst>
                    <a:ext uri="{FF2B5EF4-FFF2-40B4-BE49-F238E27FC236}">
                      <a16:creationId xmlns:a16="http://schemas.microsoft.com/office/drawing/2014/main" id="{1F700F38-9588-B293-A243-D08FC6079684}"/>
                    </a:ext>
                  </a:extLst>
                </p:cNvPr>
                <p:cNvSpPr txBox="1">
                  <a:spLocks noRot="1" noChangeAspect="1" noMove="1" noResize="1" noEditPoints="1" noAdjustHandles="1" noChangeArrowheads="1" noChangeShapeType="1" noTextEdit="1"/>
                </p:cNvSpPr>
                <p:nvPr/>
              </p:nvSpPr>
              <p:spPr>
                <a:xfrm>
                  <a:off x="3367428" y="3805228"/>
                  <a:ext cx="434414" cy="276999"/>
                </a:xfrm>
                <a:prstGeom prst="rect">
                  <a:avLst/>
                </a:prstGeom>
                <a:blipFill>
                  <a:blip r:embed="rId4"/>
                  <a:stretch>
                    <a:fillRect l="-8333" r="-8333" b="-391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3A305540-AB2F-4D5C-6635-6AA431C5C5FD}"/>
                    </a:ext>
                  </a:extLst>
                </p:cNvPr>
                <p:cNvSpPr txBox="1"/>
                <p:nvPr/>
              </p:nvSpPr>
              <p:spPr>
                <a:xfrm>
                  <a:off x="5045562" y="3568749"/>
                  <a:ext cx="4344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a:p>
              </p:txBody>
            </p:sp>
          </mc:Choice>
          <mc:Fallback xmlns="">
            <p:sp>
              <p:nvSpPr>
                <p:cNvPr id="78" name="テキスト ボックス 77">
                  <a:extLst>
                    <a:ext uri="{FF2B5EF4-FFF2-40B4-BE49-F238E27FC236}">
                      <a16:creationId xmlns:a16="http://schemas.microsoft.com/office/drawing/2014/main" id="{F29C0BFC-C5C5-5283-E91C-402019C2BA6D}"/>
                    </a:ext>
                  </a:extLst>
                </p:cNvPr>
                <p:cNvSpPr txBox="1">
                  <a:spLocks noRot="1" noChangeAspect="1" noMove="1" noResize="1" noEditPoints="1" noAdjustHandles="1" noChangeArrowheads="1" noChangeShapeType="1" noTextEdit="1"/>
                </p:cNvSpPr>
                <p:nvPr/>
              </p:nvSpPr>
              <p:spPr>
                <a:xfrm>
                  <a:off x="5045562" y="3568749"/>
                  <a:ext cx="434414" cy="276999"/>
                </a:xfrm>
                <a:prstGeom prst="rect">
                  <a:avLst/>
                </a:prstGeom>
                <a:blipFill>
                  <a:blip r:embed="rId5"/>
                  <a:stretch>
                    <a:fillRect l="-11429" r="-8571" b="-391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5DF12308-E6B7-2BD6-1147-43958146E3EE}"/>
                    </a:ext>
                  </a:extLst>
                </p:cNvPr>
                <p:cNvSpPr txBox="1"/>
                <p:nvPr/>
              </p:nvSpPr>
              <p:spPr>
                <a:xfrm>
                  <a:off x="5850795" y="2808242"/>
                  <a:ext cx="4344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a:p>
              </p:txBody>
            </p:sp>
          </mc:Choice>
          <mc:Fallback xmlns="">
            <p:sp>
              <p:nvSpPr>
                <p:cNvPr id="79" name="テキスト ボックス 78">
                  <a:extLst>
                    <a:ext uri="{FF2B5EF4-FFF2-40B4-BE49-F238E27FC236}">
                      <a16:creationId xmlns:a16="http://schemas.microsoft.com/office/drawing/2014/main" id="{8F850D94-FE71-68EF-CBC5-97B623D0F84F}"/>
                    </a:ext>
                  </a:extLst>
                </p:cNvPr>
                <p:cNvSpPr txBox="1">
                  <a:spLocks noRot="1" noChangeAspect="1" noMove="1" noResize="1" noEditPoints="1" noAdjustHandles="1" noChangeArrowheads="1" noChangeShapeType="1" noTextEdit="1"/>
                </p:cNvSpPr>
                <p:nvPr/>
              </p:nvSpPr>
              <p:spPr>
                <a:xfrm>
                  <a:off x="5850795" y="2808242"/>
                  <a:ext cx="434414" cy="276999"/>
                </a:xfrm>
                <a:prstGeom prst="rect">
                  <a:avLst/>
                </a:prstGeom>
                <a:blipFill>
                  <a:blip r:embed="rId6"/>
                  <a:stretch>
                    <a:fillRect l="-11429" r="-11429" b="-4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FE518618-1C1F-5E72-4AD0-AC6819DEE61F}"/>
                    </a:ext>
                  </a:extLst>
                </p:cNvPr>
                <p:cNvSpPr txBox="1"/>
                <p:nvPr/>
              </p:nvSpPr>
              <p:spPr>
                <a:xfrm>
                  <a:off x="8327015" y="3662332"/>
                  <a:ext cx="4344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a:p>
              </p:txBody>
            </p:sp>
          </mc:Choice>
          <mc:Fallback xmlns="">
            <p:sp>
              <p:nvSpPr>
                <p:cNvPr id="80" name="テキスト ボックス 79">
                  <a:extLst>
                    <a:ext uri="{FF2B5EF4-FFF2-40B4-BE49-F238E27FC236}">
                      <a16:creationId xmlns:a16="http://schemas.microsoft.com/office/drawing/2014/main" id="{2C1C441B-905C-401A-657A-0F8DAB0A6341}"/>
                    </a:ext>
                  </a:extLst>
                </p:cNvPr>
                <p:cNvSpPr txBox="1">
                  <a:spLocks noRot="1" noChangeAspect="1" noMove="1" noResize="1" noEditPoints="1" noAdjustHandles="1" noChangeArrowheads="1" noChangeShapeType="1" noTextEdit="1"/>
                </p:cNvSpPr>
                <p:nvPr/>
              </p:nvSpPr>
              <p:spPr>
                <a:xfrm>
                  <a:off x="8327015" y="3662332"/>
                  <a:ext cx="434414" cy="276999"/>
                </a:xfrm>
                <a:prstGeom prst="rect">
                  <a:avLst/>
                </a:prstGeom>
                <a:blipFill>
                  <a:blip r:embed="rId6"/>
                  <a:stretch>
                    <a:fillRect l="-11429" r="-11429" b="-391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1A1C58AA-D1C6-AB7F-E62B-6DA6A2BAEAF8}"/>
                    </a:ext>
                  </a:extLst>
                </p:cNvPr>
                <p:cNvSpPr txBox="1"/>
                <p:nvPr/>
              </p:nvSpPr>
              <p:spPr>
                <a:xfrm>
                  <a:off x="799187" y="3861048"/>
                  <a:ext cx="4344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a:p>
              </p:txBody>
            </p:sp>
          </mc:Choice>
          <mc:Fallback xmlns="">
            <p:sp>
              <p:nvSpPr>
                <p:cNvPr id="81" name="テキスト ボックス 80">
                  <a:extLst>
                    <a:ext uri="{FF2B5EF4-FFF2-40B4-BE49-F238E27FC236}">
                      <a16:creationId xmlns:a16="http://schemas.microsoft.com/office/drawing/2014/main" id="{B737D6EF-E531-D151-79E3-B20E63B139D0}"/>
                    </a:ext>
                  </a:extLst>
                </p:cNvPr>
                <p:cNvSpPr txBox="1">
                  <a:spLocks noRot="1" noChangeAspect="1" noMove="1" noResize="1" noEditPoints="1" noAdjustHandles="1" noChangeArrowheads="1" noChangeShapeType="1" noTextEdit="1"/>
                </p:cNvSpPr>
                <p:nvPr/>
              </p:nvSpPr>
              <p:spPr>
                <a:xfrm>
                  <a:off x="799187" y="3861048"/>
                  <a:ext cx="434414" cy="276999"/>
                </a:xfrm>
                <a:prstGeom prst="rect">
                  <a:avLst/>
                </a:prstGeom>
                <a:blipFill>
                  <a:blip r:embed="rId7"/>
                  <a:stretch>
                    <a:fillRect l="-8571" r="-11429" b="-3913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7364677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95BE439-2068-A107-284E-273FC34F929D}"/>
              </a:ext>
            </a:extLst>
          </p:cNvPr>
          <p:cNvSpPr>
            <a:spLocks noGrp="1"/>
          </p:cNvSpPr>
          <p:nvPr>
            <p:ph type="body" sz="quarter" idx="10"/>
          </p:nvPr>
        </p:nvSpPr>
        <p:spPr/>
        <p:txBody>
          <a:bodyPr/>
          <a:lstStyle/>
          <a:p>
            <a:r>
              <a:rPr kumimoji="1" lang="ja-JP" altLang="en-US"/>
              <a:t>マルコフ行列</a:t>
            </a:r>
          </a:p>
        </p:txBody>
      </p:sp>
      <p:grpSp>
        <p:nvGrpSpPr>
          <p:cNvPr id="3" name="グループ化 2">
            <a:extLst>
              <a:ext uri="{FF2B5EF4-FFF2-40B4-BE49-F238E27FC236}">
                <a16:creationId xmlns:a16="http://schemas.microsoft.com/office/drawing/2014/main" id="{DE3C994B-9219-FCEC-16AF-C8070FEC9133}"/>
              </a:ext>
            </a:extLst>
          </p:cNvPr>
          <p:cNvGrpSpPr/>
          <p:nvPr/>
        </p:nvGrpSpPr>
        <p:grpSpPr>
          <a:xfrm>
            <a:off x="755576" y="1916832"/>
            <a:ext cx="735586" cy="997488"/>
            <a:chOff x="1180706" y="1772816"/>
            <a:chExt cx="1663102" cy="2255240"/>
          </a:xfrm>
        </p:grpSpPr>
        <p:cxnSp>
          <p:nvCxnSpPr>
            <p:cNvPr id="4" name="直線コネクタ 3">
              <a:extLst>
                <a:ext uri="{FF2B5EF4-FFF2-40B4-BE49-F238E27FC236}">
                  <a16:creationId xmlns:a16="http://schemas.microsoft.com/office/drawing/2014/main" id="{A2DC21B2-9D54-DCF2-9795-FA951714219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0EEC8C47-51BF-AE5F-660F-A2EDC45D3630}"/>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48034B1A-0DC5-8576-D48F-6ACBDA7D8DF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0C3AD0E-7CF1-6852-BB09-B568C0FA98D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CC847C3A-3BCD-D5A9-0CD1-58133DD1E53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E2F494C-B3CA-B99F-787E-6BBD99A6CBF3}"/>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122EEC3-DD9A-27B1-B4AE-3405CC0E7DD7}"/>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B034F615-12AA-D7B1-A025-84BADAB44589}"/>
              </a:ext>
            </a:extLst>
          </p:cNvPr>
          <p:cNvGrpSpPr/>
          <p:nvPr/>
        </p:nvGrpSpPr>
        <p:grpSpPr>
          <a:xfrm>
            <a:off x="1658681" y="1906663"/>
            <a:ext cx="735586" cy="997488"/>
            <a:chOff x="1180706" y="1772816"/>
            <a:chExt cx="1663102" cy="2255240"/>
          </a:xfrm>
        </p:grpSpPr>
        <p:cxnSp>
          <p:nvCxnSpPr>
            <p:cNvPr id="12" name="直線コネクタ 11">
              <a:extLst>
                <a:ext uri="{FF2B5EF4-FFF2-40B4-BE49-F238E27FC236}">
                  <a16:creationId xmlns:a16="http://schemas.microsoft.com/office/drawing/2014/main" id="{9A338E24-B3ED-1E59-FF90-598675BC887E}"/>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86E9C7CB-5DF7-8D73-062D-61DF5FF2C8E3}"/>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1A2DB765-B8AF-296A-3225-072A5091B735}"/>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25BC798-C8A7-B824-FD42-35A56852917A}"/>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21BCE918-6881-E5F8-FE7D-89198B5BB584}"/>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E7C7D98-7908-4287-BB00-EB359B13CF35}"/>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4EEBB582-FC37-6811-A275-D54D7D7890A0}"/>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9" name="Picture 12" descr="りんごのイラスト（フルーツ）">
            <a:extLst>
              <a:ext uri="{FF2B5EF4-FFF2-40B4-BE49-F238E27FC236}">
                <a16:creationId xmlns:a16="http://schemas.microsoft.com/office/drawing/2014/main" id="{15A40D8F-C336-838B-1471-9018A0DF2C0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984" y="2101152"/>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りんごのイラスト（フルーツ）">
            <a:extLst>
              <a:ext uri="{FF2B5EF4-FFF2-40B4-BE49-F238E27FC236}">
                <a16:creationId xmlns:a16="http://schemas.microsoft.com/office/drawing/2014/main" id="{D43AEE2A-9007-03F1-BCEA-4B66113813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3661" y="2492657"/>
            <a:ext cx="358617" cy="35861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グループ化 20">
            <a:extLst>
              <a:ext uri="{FF2B5EF4-FFF2-40B4-BE49-F238E27FC236}">
                <a16:creationId xmlns:a16="http://schemas.microsoft.com/office/drawing/2014/main" id="{010B0F3B-CE65-FD3A-7F57-DE012708BFDE}"/>
              </a:ext>
            </a:extLst>
          </p:cNvPr>
          <p:cNvGrpSpPr/>
          <p:nvPr/>
        </p:nvGrpSpPr>
        <p:grpSpPr>
          <a:xfrm>
            <a:off x="752516" y="3415533"/>
            <a:ext cx="735586" cy="997488"/>
            <a:chOff x="1180706" y="1772816"/>
            <a:chExt cx="1663102" cy="2255240"/>
          </a:xfrm>
        </p:grpSpPr>
        <p:cxnSp>
          <p:nvCxnSpPr>
            <p:cNvPr id="22" name="直線コネクタ 21">
              <a:extLst>
                <a:ext uri="{FF2B5EF4-FFF2-40B4-BE49-F238E27FC236}">
                  <a16:creationId xmlns:a16="http://schemas.microsoft.com/office/drawing/2014/main" id="{04B53D5A-653F-42D4-EC25-92AC101FE00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FC7CCA78-AAD9-F9C0-0B22-72275B0814CF}"/>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4B02494-0D6D-3E06-4DF9-597FA55FA03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2D441D8E-DB9B-6405-0A80-AA2DEB934E46}"/>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EB020A13-DA73-F5B4-36BA-EDD33F045194}"/>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D306A23-3B4B-D2CF-FB50-8C0DBA067C9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D9615E05-0696-E20E-36C1-0186EBC2D42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グループ化 28">
            <a:extLst>
              <a:ext uri="{FF2B5EF4-FFF2-40B4-BE49-F238E27FC236}">
                <a16:creationId xmlns:a16="http://schemas.microsoft.com/office/drawing/2014/main" id="{9E0B43CB-40EF-3A7A-F96A-5F7AF7B1BCC8}"/>
              </a:ext>
            </a:extLst>
          </p:cNvPr>
          <p:cNvGrpSpPr/>
          <p:nvPr/>
        </p:nvGrpSpPr>
        <p:grpSpPr>
          <a:xfrm>
            <a:off x="1655621" y="3405364"/>
            <a:ext cx="735586" cy="997488"/>
            <a:chOff x="1180706" y="1772816"/>
            <a:chExt cx="1663102" cy="2255240"/>
          </a:xfrm>
        </p:grpSpPr>
        <p:cxnSp>
          <p:nvCxnSpPr>
            <p:cNvPr id="30" name="直線コネクタ 29">
              <a:extLst>
                <a:ext uri="{FF2B5EF4-FFF2-40B4-BE49-F238E27FC236}">
                  <a16:creationId xmlns:a16="http://schemas.microsoft.com/office/drawing/2014/main" id="{40C6A5B8-DD43-DD33-E589-7187A0FFD033}"/>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6C4C6A4-8C06-E109-0A3D-1A10B3513BA7}"/>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B8D648A-3963-A5EF-9130-48B8788E4F1D}"/>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1F02540D-73FE-FD13-52FA-3245FC5E5B76}"/>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1695636-5D4B-24BA-AA75-16CC3503603E}"/>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F00A7C3-5A6A-9DAF-DB31-FA02E88985F5}"/>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793B6FD-E3F8-9B12-718E-12EFF2839E13}"/>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7" name="Picture 12" descr="りんごのイラスト（フルーツ）">
            <a:extLst>
              <a:ext uri="{FF2B5EF4-FFF2-40B4-BE49-F238E27FC236}">
                <a16:creationId xmlns:a16="http://schemas.microsoft.com/office/drawing/2014/main" id="{AC7593CF-EFD8-A14B-4C65-C0255AF1BB3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2271" y="3888836"/>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りんごのイラスト（フルーツ）">
            <a:extLst>
              <a:ext uri="{FF2B5EF4-FFF2-40B4-BE49-F238E27FC236}">
                <a16:creationId xmlns:a16="http://schemas.microsoft.com/office/drawing/2014/main" id="{15D272A4-9E65-4F52-7D88-10A1584D86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5304" y="3888836"/>
            <a:ext cx="358617" cy="358618"/>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グループ化 38">
            <a:extLst>
              <a:ext uri="{FF2B5EF4-FFF2-40B4-BE49-F238E27FC236}">
                <a16:creationId xmlns:a16="http://schemas.microsoft.com/office/drawing/2014/main" id="{14E0476F-83A8-4FC4-5A6B-CCC272F991FA}"/>
              </a:ext>
            </a:extLst>
          </p:cNvPr>
          <p:cNvGrpSpPr/>
          <p:nvPr/>
        </p:nvGrpSpPr>
        <p:grpSpPr>
          <a:xfrm>
            <a:off x="752516" y="5048059"/>
            <a:ext cx="735586" cy="997488"/>
            <a:chOff x="1180706" y="1772816"/>
            <a:chExt cx="1663102" cy="2255240"/>
          </a:xfrm>
        </p:grpSpPr>
        <p:cxnSp>
          <p:nvCxnSpPr>
            <p:cNvPr id="40" name="直線コネクタ 39">
              <a:extLst>
                <a:ext uri="{FF2B5EF4-FFF2-40B4-BE49-F238E27FC236}">
                  <a16:creationId xmlns:a16="http://schemas.microsoft.com/office/drawing/2014/main" id="{14D84F6C-F47C-B6E0-67E9-27B7B41A934B}"/>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9F31DB27-AC49-6AB3-2F9C-F267D7CB134B}"/>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62AAEE7B-3AB2-55AA-DABC-F5A581DD26B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00F2BE9B-7993-65E1-8AF3-962DDE2B4F14}"/>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BC63C43C-791E-C925-4E35-43745D0D5CC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43F8B109-1A03-EA48-A9D0-F8CFE953018E}"/>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3A1E2FC-C722-65DA-A64A-570E4A35B9EE}"/>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7" name="グループ化 46">
            <a:extLst>
              <a:ext uri="{FF2B5EF4-FFF2-40B4-BE49-F238E27FC236}">
                <a16:creationId xmlns:a16="http://schemas.microsoft.com/office/drawing/2014/main" id="{4511867E-A9C6-A1D9-B121-412887263A14}"/>
              </a:ext>
            </a:extLst>
          </p:cNvPr>
          <p:cNvGrpSpPr/>
          <p:nvPr/>
        </p:nvGrpSpPr>
        <p:grpSpPr>
          <a:xfrm>
            <a:off x="1655621" y="5037890"/>
            <a:ext cx="735586" cy="997488"/>
            <a:chOff x="1180706" y="1772816"/>
            <a:chExt cx="1663102" cy="2255240"/>
          </a:xfrm>
        </p:grpSpPr>
        <p:cxnSp>
          <p:nvCxnSpPr>
            <p:cNvPr id="48" name="直線コネクタ 47">
              <a:extLst>
                <a:ext uri="{FF2B5EF4-FFF2-40B4-BE49-F238E27FC236}">
                  <a16:creationId xmlns:a16="http://schemas.microsoft.com/office/drawing/2014/main" id="{D82DE619-B70D-05D5-CA44-3DF01DA0885F}"/>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99E87C63-1AC8-F0BE-6628-7DE4B78EDD67}"/>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480016CF-65AB-01E0-9474-77CF9B976AD7}"/>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0E7EB83C-1708-E2B9-2481-9323E608B9D8}"/>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E8FB2CBE-045D-665F-7F8C-4C357FE02B17}"/>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C20A7C29-5E3B-B57C-119C-A14DFF24C33D}"/>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BAD19EA0-FD0F-AA0A-94E9-AE0284C960A7}"/>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55" name="Picture 12" descr="りんごのイラスト（フルーツ）">
            <a:extLst>
              <a:ext uri="{FF2B5EF4-FFF2-40B4-BE49-F238E27FC236}">
                <a16:creationId xmlns:a16="http://schemas.microsoft.com/office/drawing/2014/main" id="{27894DED-622D-3766-52C8-FD25A219615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9911" y="5229237"/>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2" descr="りんごのイラスト（フルーツ）">
            <a:extLst>
              <a:ext uri="{FF2B5EF4-FFF2-40B4-BE49-F238E27FC236}">
                <a16:creationId xmlns:a16="http://schemas.microsoft.com/office/drawing/2014/main" id="{A62936F9-B10A-C064-53F0-CADDDC99A7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9720" y="5590026"/>
            <a:ext cx="358617" cy="3586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0DE2772D-9F41-54EF-72C3-EF9B0D3337C5}"/>
                  </a:ext>
                </a:extLst>
              </p:cNvPr>
              <p:cNvSpPr txBox="1"/>
              <p:nvPr/>
            </p:nvSpPr>
            <p:spPr>
              <a:xfrm>
                <a:off x="2752292" y="2109924"/>
                <a:ext cx="637547" cy="618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57" name="テキスト ボックス 56">
                <a:extLst>
                  <a:ext uri="{FF2B5EF4-FFF2-40B4-BE49-F238E27FC236}">
                    <a16:creationId xmlns:a16="http://schemas.microsoft.com/office/drawing/2014/main" id="{0DE2772D-9F41-54EF-72C3-EF9B0D3337C5}"/>
                  </a:ext>
                </a:extLst>
              </p:cNvPr>
              <p:cNvSpPr txBox="1">
                <a:spLocks noRot="1" noChangeAspect="1" noMove="1" noResize="1" noEditPoints="1" noAdjustHandles="1" noChangeArrowheads="1" noChangeShapeType="1" noTextEdit="1"/>
              </p:cNvSpPr>
              <p:nvPr/>
            </p:nvSpPr>
            <p:spPr>
              <a:xfrm>
                <a:off x="2752292" y="2109924"/>
                <a:ext cx="637547" cy="61837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C842F3A5-2792-B329-BF59-96E9BE902CDD}"/>
                  </a:ext>
                </a:extLst>
              </p:cNvPr>
              <p:cNvSpPr txBox="1"/>
              <p:nvPr/>
            </p:nvSpPr>
            <p:spPr>
              <a:xfrm>
                <a:off x="2768581" y="3540642"/>
                <a:ext cx="649409" cy="619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2</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58" name="テキスト ボックス 57">
                <a:extLst>
                  <a:ext uri="{FF2B5EF4-FFF2-40B4-BE49-F238E27FC236}">
                    <a16:creationId xmlns:a16="http://schemas.microsoft.com/office/drawing/2014/main" id="{C842F3A5-2792-B329-BF59-96E9BE902CDD}"/>
                  </a:ext>
                </a:extLst>
              </p:cNvPr>
              <p:cNvSpPr txBox="1">
                <a:spLocks noRot="1" noChangeAspect="1" noMove="1" noResize="1" noEditPoints="1" noAdjustHandles="1" noChangeArrowheads="1" noChangeShapeType="1" noTextEdit="1"/>
              </p:cNvSpPr>
              <p:nvPr/>
            </p:nvSpPr>
            <p:spPr>
              <a:xfrm>
                <a:off x="2768581" y="3540642"/>
                <a:ext cx="649409" cy="61965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0745B0AE-0CE7-3BCB-5C90-0BCFD9EA69C6}"/>
                  </a:ext>
                </a:extLst>
              </p:cNvPr>
              <p:cNvSpPr txBox="1"/>
              <p:nvPr/>
            </p:nvSpPr>
            <p:spPr>
              <a:xfrm>
                <a:off x="2753472" y="5149678"/>
                <a:ext cx="649409" cy="6227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3</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59" name="テキスト ボックス 58">
                <a:extLst>
                  <a:ext uri="{FF2B5EF4-FFF2-40B4-BE49-F238E27FC236}">
                    <a16:creationId xmlns:a16="http://schemas.microsoft.com/office/drawing/2014/main" id="{0745B0AE-0CE7-3BCB-5C90-0BCFD9EA69C6}"/>
                  </a:ext>
                </a:extLst>
              </p:cNvPr>
              <p:cNvSpPr txBox="1">
                <a:spLocks noRot="1" noChangeAspect="1" noMove="1" noResize="1" noEditPoints="1" noAdjustHandles="1" noChangeArrowheads="1" noChangeShapeType="1" noTextEdit="1"/>
              </p:cNvSpPr>
              <p:nvPr/>
            </p:nvSpPr>
            <p:spPr>
              <a:xfrm>
                <a:off x="2753472" y="5149678"/>
                <a:ext cx="649409" cy="622735"/>
              </a:xfrm>
              <a:prstGeom prst="rect">
                <a:avLst/>
              </a:prstGeom>
              <a:blipFill>
                <a:blip r:embed="rId5"/>
                <a:stretch>
                  <a:fillRect/>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D2FED488-2525-8B1E-EF67-0255042F15A4}"/>
              </a:ext>
            </a:extLst>
          </p:cNvPr>
          <p:cNvSpPr txBox="1"/>
          <p:nvPr/>
        </p:nvSpPr>
        <p:spPr>
          <a:xfrm>
            <a:off x="3778772" y="2133058"/>
            <a:ext cx="4894289" cy="523220"/>
          </a:xfrm>
          <a:prstGeom prst="rect">
            <a:avLst/>
          </a:prstGeom>
          <a:noFill/>
        </p:spPr>
        <p:txBody>
          <a:bodyPr wrap="none" rtlCol="0">
            <a:spAutoFit/>
          </a:bodyPr>
          <a:lstStyle/>
          <a:p>
            <a:r>
              <a:rPr kumimoji="1" lang="en-US" altLang="ja-JP" sz="2800" dirty="0"/>
              <a:t>1</a:t>
            </a:r>
            <a:r>
              <a:rPr kumimoji="1" lang="ja-JP" altLang="en-US" sz="2800"/>
              <a:t>番が</a:t>
            </a:r>
            <a:r>
              <a:rPr kumimoji="1" lang="en-US" altLang="ja-JP" sz="2800" dirty="0"/>
              <a:t>2</a:t>
            </a:r>
            <a:r>
              <a:rPr kumimoji="1" lang="ja-JP" altLang="en-US" sz="2800"/>
              <a:t>つとも持っている確率</a:t>
            </a:r>
          </a:p>
        </p:txBody>
      </p:sp>
      <p:sp>
        <p:nvSpPr>
          <p:cNvPr id="61" name="テキスト ボックス 60">
            <a:extLst>
              <a:ext uri="{FF2B5EF4-FFF2-40B4-BE49-F238E27FC236}">
                <a16:creationId xmlns:a16="http://schemas.microsoft.com/office/drawing/2014/main" id="{AE37B0CC-D8F5-0B2A-ECC7-21DBF7263E59}"/>
              </a:ext>
            </a:extLst>
          </p:cNvPr>
          <p:cNvSpPr txBox="1"/>
          <p:nvPr/>
        </p:nvSpPr>
        <p:spPr>
          <a:xfrm>
            <a:off x="3800590" y="3696850"/>
            <a:ext cx="4894289" cy="523220"/>
          </a:xfrm>
          <a:prstGeom prst="rect">
            <a:avLst/>
          </a:prstGeom>
          <a:noFill/>
        </p:spPr>
        <p:txBody>
          <a:bodyPr wrap="none" rtlCol="0">
            <a:spAutoFit/>
          </a:bodyPr>
          <a:lstStyle/>
          <a:p>
            <a:r>
              <a:rPr lang="en-US" altLang="ja-JP" sz="2800" dirty="0"/>
              <a:t>2</a:t>
            </a:r>
            <a:r>
              <a:rPr kumimoji="1" lang="ja-JP" altLang="en-US" sz="2800"/>
              <a:t>人が</a:t>
            </a:r>
            <a:r>
              <a:rPr kumimoji="1" lang="en-US" altLang="ja-JP" sz="2800" dirty="0"/>
              <a:t>1</a:t>
            </a:r>
            <a:r>
              <a:rPr kumimoji="1" lang="ja-JP" altLang="en-US" sz="2800"/>
              <a:t>つずつ持っている確率</a:t>
            </a:r>
          </a:p>
        </p:txBody>
      </p:sp>
      <p:sp>
        <p:nvSpPr>
          <p:cNvPr id="62" name="テキスト ボックス 61">
            <a:extLst>
              <a:ext uri="{FF2B5EF4-FFF2-40B4-BE49-F238E27FC236}">
                <a16:creationId xmlns:a16="http://schemas.microsoft.com/office/drawing/2014/main" id="{8D96D23A-528F-1E9D-BAFC-FFC917FD60BE}"/>
              </a:ext>
            </a:extLst>
          </p:cNvPr>
          <p:cNvSpPr txBox="1"/>
          <p:nvPr/>
        </p:nvSpPr>
        <p:spPr>
          <a:xfrm>
            <a:off x="3773355" y="5415287"/>
            <a:ext cx="4894289" cy="523220"/>
          </a:xfrm>
          <a:prstGeom prst="rect">
            <a:avLst/>
          </a:prstGeom>
          <a:noFill/>
        </p:spPr>
        <p:txBody>
          <a:bodyPr wrap="none" rtlCol="0">
            <a:spAutoFit/>
          </a:bodyPr>
          <a:lstStyle/>
          <a:p>
            <a:r>
              <a:rPr kumimoji="1" lang="en-US" altLang="ja-JP" sz="2800" dirty="0"/>
              <a:t>2</a:t>
            </a:r>
            <a:r>
              <a:rPr kumimoji="1" lang="ja-JP" altLang="en-US" sz="2800"/>
              <a:t>番が</a:t>
            </a:r>
            <a:r>
              <a:rPr kumimoji="1" lang="en-US" altLang="ja-JP" sz="2800" dirty="0"/>
              <a:t>2</a:t>
            </a:r>
            <a:r>
              <a:rPr kumimoji="1" lang="ja-JP" altLang="en-US" sz="2800"/>
              <a:t>つとも持っている確率</a:t>
            </a:r>
          </a:p>
        </p:txBody>
      </p:sp>
      <p:sp>
        <p:nvSpPr>
          <p:cNvPr id="63" name="テキスト ボックス 62">
            <a:extLst>
              <a:ext uri="{FF2B5EF4-FFF2-40B4-BE49-F238E27FC236}">
                <a16:creationId xmlns:a16="http://schemas.microsoft.com/office/drawing/2014/main" id="{D3A3D36A-F264-1C6C-69DE-578E9E81D2FD}"/>
              </a:ext>
            </a:extLst>
          </p:cNvPr>
          <p:cNvSpPr txBox="1"/>
          <p:nvPr/>
        </p:nvSpPr>
        <p:spPr>
          <a:xfrm>
            <a:off x="2704793" y="1134258"/>
            <a:ext cx="3515706" cy="523220"/>
          </a:xfrm>
          <a:prstGeom prst="rect">
            <a:avLst/>
          </a:prstGeom>
          <a:noFill/>
        </p:spPr>
        <p:txBody>
          <a:bodyPr wrap="none" rtlCol="0">
            <a:spAutoFit/>
          </a:bodyPr>
          <a:lstStyle/>
          <a:p>
            <a:r>
              <a:rPr kumimoji="1" lang="en-US" altLang="ja-JP" sz="2800" dirty="0"/>
              <a:t>t</a:t>
            </a:r>
            <a:r>
              <a:rPr kumimoji="1" lang="ja-JP" altLang="en-US" sz="2800"/>
              <a:t>ステップ目に・・・</a:t>
            </a:r>
          </a:p>
        </p:txBody>
      </p:sp>
    </p:spTree>
    <p:extLst>
      <p:ext uri="{BB962C8B-B14F-4D97-AF65-F5344CB8AC3E}">
        <p14:creationId xmlns:p14="http://schemas.microsoft.com/office/powerpoint/2010/main" val="13672244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FEF81E5-83CF-A842-F962-CEABC034CAAA}"/>
              </a:ext>
            </a:extLst>
          </p:cNvPr>
          <p:cNvSpPr>
            <a:spLocks noGrp="1"/>
          </p:cNvSpPr>
          <p:nvPr>
            <p:ph type="body" sz="quarter" idx="10"/>
          </p:nvPr>
        </p:nvSpPr>
        <p:spPr/>
        <p:txBody>
          <a:bodyPr/>
          <a:lstStyle/>
          <a:p>
            <a:r>
              <a:rPr kumimoji="1" lang="ja-JP" altLang="en-US"/>
              <a:t>マルコフ行列</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532FCB36-ECF9-FE67-134C-76381CE2BD74}"/>
                  </a:ext>
                </a:extLst>
              </p:cNvPr>
              <p:cNvSpPr txBox="1"/>
              <p:nvPr/>
            </p:nvSpPr>
            <p:spPr>
              <a:xfrm>
                <a:off x="264690" y="1370763"/>
                <a:ext cx="4143891" cy="11524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r>
                            <a:rPr kumimoji="1" lang="en-US" altLang="ja-JP" sz="4000" b="0" i="1" smtClean="0">
                              <a:latin typeface="Cambria Math" panose="02040503050406030204" pitchFamily="18" charset="0"/>
                            </a:rPr>
                            <m:t>+1</m:t>
                          </m:r>
                        </m:sup>
                      </m:sSubSup>
                      <m:r>
                        <a:rPr kumimoji="1" lang="en-US" altLang="ja-JP" sz="4000" b="0" i="1" smtClean="0">
                          <a:latin typeface="Cambria Math" panose="02040503050406030204" pitchFamily="18" charset="0"/>
                        </a:rPr>
                        <m:t>=</m:t>
                      </m:r>
                      <m:f>
                        <m:fPr>
                          <m:ctrlPr>
                            <a:rPr kumimoji="1" lang="en-US" altLang="ja-JP" sz="4000" b="0" i="1" smtClean="0">
                              <a:latin typeface="Cambria Math" panose="02040503050406030204" pitchFamily="18" charset="0"/>
                            </a:rPr>
                          </m:ctrlPr>
                        </m:fPr>
                        <m:num>
                          <m:r>
                            <a:rPr kumimoji="1" lang="en-US" altLang="ja-JP" sz="4000" b="0" i="1" smtClean="0">
                              <a:latin typeface="Cambria Math" panose="02040503050406030204" pitchFamily="18" charset="0"/>
                            </a:rPr>
                            <m:t>1</m:t>
                          </m:r>
                        </m:num>
                        <m:den>
                          <m:r>
                            <a:rPr kumimoji="1" lang="en-US" altLang="ja-JP" sz="4000" b="0" i="1" smtClean="0">
                              <a:latin typeface="Cambria Math" panose="02040503050406030204" pitchFamily="18" charset="0"/>
                            </a:rPr>
                            <m:t>2</m:t>
                          </m:r>
                        </m:den>
                      </m:f>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sup>
                      </m:sSubSup>
                      <m:r>
                        <a:rPr kumimoji="1" lang="en-US" altLang="ja-JP" sz="4000" b="0" i="1" smtClean="0">
                          <a:latin typeface="Cambria Math" panose="02040503050406030204" pitchFamily="18" charset="0"/>
                        </a:rPr>
                        <m:t>+</m:t>
                      </m:r>
                      <m:f>
                        <m:fPr>
                          <m:ctrlPr>
                            <a:rPr kumimoji="1" lang="en-US" altLang="ja-JP" sz="4000" b="0" i="1" smtClean="0">
                              <a:latin typeface="Cambria Math" panose="02040503050406030204" pitchFamily="18" charset="0"/>
                            </a:rPr>
                          </m:ctrlPr>
                        </m:fPr>
                        <m:num>
                          <m:r>
                            <a:rPr kumimoji="1" lang="en-US" altLang="ja-JP" sz="4000" b="0" i="1" smtClean="0">
                              <a:latin typeface="Cambria Math" panose="02040503050406030204" pitchFamily="18" charset="0"/>
                            </a:rPr>
                            <m:t>1</m:t>
                          </m:r>
                        </m:num>
                        <m:den>
                          <m:r>
                            <a:rPr kumimoji="1" lang="en-US" altLang="ja-JP" sz="4000" b="0" i="1" smtClean="0">
                              <a:latin typeface="Cambria Math" panose="02040503050406030204" pitchFamily="18" charset="0"/>
                            </a:rPr>
                            <m:t>2</m:t>
                          </m:r>
                        </m:den>
                      </m:f>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2</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3" name="テキスト ボックス 2">
                <a:extLst>
                  <a:ext uri="{FF2B5EF4-FFF2-40B4-BE49-F238E27FC236}">
                    <a16:creationId xmlns:a16="http://schemas.microsoft.com/office/drawing/2014/main" id="{532FCB36-ECF9-FE67-134C-76381CE2BD74}"/>
                  </a:ext>
                </a:extLst>
              </p:cNvPr>
              <p:cNvSpPr txBox="1">
                <a:spLocks noRot="1" noChangeAspect="1" noMove="1" noResize="1" noEditPoints="1" noAdjustHandles="1" noChangeArrowheads="1" noChangeShapeType="1" noTextEdit="1"/>
              </p:cNvSpPr>
              <p:nvPr/>
            </p:nvSpPr>
            <p:spPr>
              <a:xfrm>
                <a:off x="264690" y="1370763"/>
                <a:ext cx="4143891" cy="115249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DCC3085-E545-4516-5144-720A5C1448B9}"/>
                  </a:ext>
                </a:extLst>
              </p:cNvPr>
              <p:cNvSpPr txBox="1"/>
              <p:nvPr/>
            </p:nvSpPr>
            <p:spPr>
              <a:xfrm>
                <a:off x="267797" y="2805810"/>
                <a:ext cx="4272132" cy="11524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2</m:t>
                          </m:r>
                        </m:sub>
                        <m:sup>
                          <m:r>
                            <a:rPr kumimoji="1" lang="en-US" altLang="ja-JP" sz="4000" b="0" i="1" smtClean="0">
                              <a:latin typeface="Cambria Math" panose="02040503050406030204" pitchFamily="18" charset="0"/>
                            </a:rPr>
                            <m:t>𝑡</m:t>
                          </m:r>
                          <m:r>
                            <a:rPr kumimoji="1" lang="en-US" altLang="ja-JP" sz="4000" b="0" i="1" smtClean="0">
                              <a:latin typeface="Cambria Math" panose="02040503050406030204" pitchFamily="18" charset="0"/>
                            </a:rPr>
                            <m:t>+1</m:t>
                          </m:r>
                        </m:sup>
                      </m:sSubSup>
                      <m:r>
                        <a:rPr kumimoji="1" lang="en-US" altLang="ja-JP" sz="4000" b="0" i="1" smtClean="0">
                          <a:latin typeface="Cambria Math" panose="02040503050406030204" pitchFamily="18" charset="0"/>
                        </a:rPr>
                        <m:t>=</m:t>
                      </m:r>
                      <m:f>
                        <m:fPr>
                          <m:ctrlPr>
                            <a:rPr kumimoji="1" lang="en-US" altLang="ja-JP" sz="4000" b="0" i="1" smtClean="0">
                              <a:latin typeface="Cambria Math" panose="02040503050406030204" pitchFamily="18" charset="0"/>
                            </a:rPr>
                          </m:ctrlPr>
                        </m:fPr>
                        <m:num>
                          <m:r>
                            <a:rPr kumimoji="1" lang="en-US" altLang="ja-JP" sz="4000" b="0" i="1" smtClean="0">
                              <a:latin typeface="Cambria Math" panose="02040503050406030204" pitchFamily="18" charset="0"/>
                            </a:rPr>
                            <m:t>1</m:t>
                          </m:r>
                        </m:num>
                        <m:den>
                          <m:r>
                            <a:rPr kumimoji="1" lang="en-US" altLang="ja-JP" sz="4000" b="0" i="1" smtClean="0">
                              <a:latin typeface="Cambria Math" panose="02040503050406030204" pitchFamily="18" charset="0"/>
                            </a:rPr>
                            <m:t>2</m:t>
                          </m:r>
                        </m:den>
                      </m:f>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sup>
                      </m:sSubSup>
                      <m:r>
                        <a:rPr kumimoji="1" lang="en-US" altLang="ja-JP" sz="4000" b="0" i="1" smtClean="0">
                          <a:latin typeface="Cambria Math" panose="02040503050406030204" pitchFamily="18" charset="0"/>
                        </a:rPr>
                        <m:t>+</m:t>
                      </m:r>
                      <m:f>
                        <m:fPr>
                          <m:ctrlPr>
                            <a:rPr kumimoji="1" lang="en-US" altLang="ja-JP" sz="4000" b="0" i="1" smtClean="0">
                              <a:latin typeface="Cambria Math" panose="02040503050406030204" pitchFamily="18" charset="0"/>
                            </a:rPr>
                          </m:ctrlPr>
                        </m:fPr>
                        <m:num>
                          <m:r>
                            <a:rPr kumimoji="1" lang="en-US" altLang="ja-JP" sz="4000" b="0" i="1" smtClean="0">
                              <a:latin typeface="Cambria Math" panose="02040503050406030204" pitchFamily="18" charset="0"/>
                            </a:rPr>
                            <m:t>1</m:t>
                          </m:r>
                        </m:num>
                        <m:den>
                          <m:r>
                            <a:rPr kumimoji="1" lang="en-US" altLang="ja-JP" sz="4000" b="0" i="1" smtClean="0">
                              <a:latin typeface="Cambria Math" panose="02040503050406030204" pitchFamily="18" charset="0"/>
                            </a:rPr>
                            <m:t>2</m:t>
                          </m:r>
                        </m:den>
                      </m:f>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3</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4" name="テキスト ボックス 3">
                <a:extLst>
                  <a:ext uri="{FF2B5EF4-FFF2-40B4-BE49-F238E27FC236}">
                    <a16:creationId xmlns:a16="http://schemas.microsoft.com/office/drawing/2014/main" id="{EDCC3085-E545-4516-5144-720A5C1448B9}"/>
                  </a:ext>
                </a:extLst>
              </p:cNvPr>
              <p:cNvSpPr txBox="1">
                <a:spLocks noRot="1" noChangeAspect="1" noMove="1" noResize="1" noEditPoints="1" noAdjustHandles="1" noChangeArrowheads="1" noChangeShapeType="1" noTextEdit="1"/>
              </p:cNvSpPr>
              <p:nvPr/>
            </p:nvSpPr>
            <p:spPr>
              <a:xfrm>
                <a:off x="267797" y="2805810"/>
                <a:ext cx="4272132" cy="115249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084CD3D-B52B-C14B-AE9C-4C1158B84504}"/>
                  </a:ext>
                </a:extLst>
              </p:cNvPr>
              <p:cNvSpPr txBox="1"/>
              <p:nvPr/>
            </p:nvSpPr>
            <p:spPr>
              <a:xfrm>
                <a:off x="264690" y="4365104"/>
                <a:ext cx="4143891" cy="11524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3</m:t>
                          </m:r>
                        </m:sub>
                        <m:sup>
                          <m:r>
                            <a:rPr kumimoji="1" lang="en-US" altLang="ja-JP" sz="4000" b="0" i="1" smtClean="0">
                              <a:latin typeface="Cambria Math" panose="02040503050406030204" pitchFamily="18" charset="0"/>
                            </a:rPr>
                            <m:t>𝑡</m:t>
                          </m:r>
                          <m:r>
                            <a:rPr kumimoji="1" lang="en-US" altLang="ja-JP" sz="4000" b="0" i="1" smtClean="0">
                              <a:latin typeface="Cambria Math" panose="02040503050406030204" pitchFamily="18" charset="0"/>
                            </a:rPr>
                            <m:t>+1</m:t>
                          </m:r>
                        </m:sup>
                      </m:sSubSup>
                      <m:r>
                        <a:rPr kumimoji="1" lang="en-US" altLang="ja-JP" sz="4000" b="0" i="1" smtClean="0">
                          <a:latin typeface="Cambria Math" panose="02040503050406030204" pitchFamily="18" charset="0"/>
                        </a:rPr>
                        <m:t>=</m:t>
                      </m:r>
                      <m:f>
                        <m:fPr>
                          <m:ctrlPr>
                            <a:rPr kumimoji="1" lang="en-US" altLang="ja-JP" sz="4000" b="0" i="1" smtClean="0">
                              <a:latin typeface="Cambria Math" panose="02040503050406030204" pitchFamily="18" charset="0"/>
                            </a:rPr>
                          </m:ctrlPr>
                        </m:fPr>
                        <m:num>
                          <m:r>
                            <a:rPr kumimoji="1" lang="en-US" altLang="ja-JP" sz="4000" b="0" i="1" smtClean="0">
                              <a:latin typeface="Cambria Math" panose="02040503050406030204" pitchFamily="18" charset="0"/>
                            </a:rPr>
                            <m:t>1</m:t>
                          </m:r>
                        </m:num>
                        <m:den>
                          <m:r>
                            <a:rPr kumimoji="1" lang="en-US" altLang="ja-JP" sz="4000" b="0" i="1" smtClean="0">
                              <a:latin typeface="Cambria Math" panose="02040503050406030204" pitchFamily="18" charset="0"/>
                            </a:rPr>
                            <m:t>2</m:t>
                          </m:r>
                        </m:den>
                      </m:f>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2</m:t>
                          </m:r>
                        </m:sub>
                        <m:sup>
                          <m:r>
                            <a:rPr kumimoji="1" lang="en-US" altLang="ja-JP" sz="4000" b="0" i="1" smtClean="0">
                              <a:latin typeface="Cambria Math" panose="02040503050406030204" pitchFamily="18" charset="0"/>
                            </a:rPr>
                            <m:t>𝑡</m:t>
                          </m:r>
                        </m:sup>
                      </m:sSubSup>
                      <m:r>
                        <a:rPr kumimoji="1" lang="en-US" altLang="ja-JP" sz="4000" b="0" i="1" smtClean="0">
                          <a:latin typeface="Cambria Math" panose="02040503050406030204" pitchFamily="18" charset="0"/>
                        </a:rPr>
                        <m:t>+</m:t>
                      </m:r>
                      <m:f>
                        <m:fPr>
                          <m:ctrlPr>
                            <a:rPr kumimoji="1" lang="en-US" altLang="ja-JP" sz="4000" b="0" i="1" smtClean="0">
                              <a:latin typeface="Cambria Math" panose="02040503050406030204" pitchFamily="18" charset="0"/>
                            </a:rPr>
                          </m:ctrlPr>
                        </m:fPr>
                        <m:num>
                          <m:r>
                            <a:rPr kumimoji="1" lang="en-US" altLang="ja-JP" sz="4000" b="0" i="1" smtClean="0">
                              <a:latin typeface="Cambria Math" panose="02040503050406030204" pitchFamily="18" charset="0"/>
                            </a:rPr>
                            <m:t>1</m:t>
                          </m:r>
                        </m:num>
                        <m:den>
                          <m:r>
                            <a:rPr kumimoji="1" lang="en-US" altLang="ja-JP" sz="4000" b="0" i="1" smtClean="0">
                              <a:latin typeface="Cambria Math" panose="02040503050406030204" pitchFamily="18" charset="0"/>
                            </a:rPr>
                            <m:t>2</m:t>
                          </m:r>
                        </m:den>
                      </m:f>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3</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5" name="テキスト ボックス 4">
                <a:extLst>
                  <a:ext uri="{FF2B5EF4-FFF2-40B4-BE49-F238E27FC236}">
                    <a16:creationId xmlns:a16="http://schemas.microsoft.com/office/drawing/2014/main" id="{B084CD3D-B52B-C14B-AE9C-4C1158B84504}"/>
                  </a:ext>
                </a:extLst>
              </p:cNvPr>
              <p:cNvSpPr txBox="1">
                <a:spLocks noRot="1" noChangeAspect="1" noMove="1" noResize="1" noEditPoints="1" noAdjustHandles="1" noChangeArrowheads="1" noChangeShapeType="1" noTextEdit="1"/>
              </p:cNvSpPr>
              <p:nvPr/>
            </p:nvSpPr>
            <p:spPr>
              <a:xfrm>
                <a:off x="264690" y="4365104"/>
                <a:ext cx="4143891" cy="1152495"/>
              </a:xfrm>
              <a:prstGeom prst="rect">
                <a:avLst/>
              </a:prstGeom>
              <a:blipFill>
                <a:blip r:embed="rId4"/>
                <a:stretch>
                  <a:fillRect/>
                </a:stretch>
              </a:blipFill>
            </p:spPr>
            <p:txBody>
              <a:bodyPr/>
              <a:lstStyle/>
              <a:p>
                <a:r>
                  <a:rPr lang="ja-JP" altLang="en-US">
                    <a:noFill/>
                  </a:rPr>
                  <a:t> </a:t>
                </a:r>
              </a:p>
            </p:txBody>
          </p:sp>
        </mc:Fallback>
      </mc:AlternateContent>
      <p:grpSp>
        <p:nvGrpSpPr>
          <p:cNvPr id="6" name="グループ化 5">
            <a:extLst>
              <a:ext uri="{FF2B5EF4-FFF2-40B4-BE49-F238E27FC236}">
                <a16:creationId xmlns:a16="http://schemas.microsoft.com/office/drawing/2014/main" id="{53825810-91BB-8A5D-8953-195DDC54DDC8}"/>
              </a:ext>
            </a:extLst>
          </p:cNvPr>
          <p:cNvGrpSpPr/>
          <p:nvPr/>
        </p:nvGrpSpPr>
        <p:grpSpPr>
          <a:xfrm>
            <a:off x="4837651" y="2348880"/>
            <a:ext cx="3915791" cy="2193418"/>
            <a:chOff x="753576" y="1593317"/>
            <a:chExt cx="7697098" cy="4311505"/>
          </a:xfrm>
        </p:grpSpPr>
        <p:grpSp>
          <p:nvGrpSpPr>
            <p:cNvPr id="7" name="グループ化 6">
              <a:extLst>
                <a:ext uri="{FF2B5EF4-FFF2-40B4-BE49-F238E27FC236}">
                  <a16:creationId xmlns:a16="http://schemas.microsoft.com/office/drawing/2014/main" id="{7B30C4FF-EE88-BB95-58C0-ECEA511036C2}"/>
                </a:ext>
              </a:extLst>
            </p:cNvPr>
            <p:cNvGrpSpPr/>
            <p:nvPr/>
          </p:nvGrpSpPr>
          <p:grpSpPr>
            <a:xfrm>
              <a:off x="1665965" y="4603710"/>
              <a:ext cx="1188077" cy="730567"/>
              <a:chOff x="791635" y="2097973"/>
              <a:chExt cx="1638691" cy="1007657"/>
            </a:xfrm>
          </p:grpSpPr>
          <p:grpSp>
            <p:nvGrpSpPr>
              <p:cNvPr id="61" name="グループ化 60">
                <a:extLst>
                  <a:ext uri="{FF2B5EF4-FFF2-40B4-BE49-F238E27FC236}">
                    <a16:creationId xmlns:a16="http://schemas.microsoft.com/office/drawing/2014/main" id="{6CAB7505-AAB4-D4DC-FE84-C61A9D7EEFB0}"/>
                  </a:ext>
                </a:extLst>
              </p:cNvPr>
              <p:cNvGrpSpPr/>
              <p:nvPr/>
            </p:nvGrpSpPr>
            <p:grpSpPr>
              <a:xfrm>
                <a:off x="791635" y="2108142"/>
                <a:ext cx="735586" cy="997488"/>
                <a:chOff x="1180706" y="1772816"/>
                <a:chExt cx="1663102" cy="2255240"/>
              </a:xfrm>
            </p:grpSpPr>
            <p:cxnSp>
              <p:nvCxnSpPr>
                <p:cNvPr id="72" name="直線コネクタ 71">
                  <a:extLst>
                    <a:ext uri="{FF2B5EF4-FFF2-40B4-BE49-F238E27FC236}">
                      <a16:creationId xmlns:a16="http://schemas.microsoft.com/office/drawing/2014/main" id="{9802E54B-F595-2FEB-183F-322D3C7D5F0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E9526D2-8B54-DF0B-FBC2-0C4225E44C02}"/>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961551DE-A0C8-9941-94A4-DC69D10520BF}"/>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D07A766B-7C35-DD28-A4B8-1024C05CE0EE}"/>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A25E10D-68DE-BF07-5649-A1398C8DD4E1}"/>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FDCF4248-EC3E-177B-B570-369BEEDC1C67}"/>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63A113A0-A4A8-CC83-953D-BA5A80415120}"/>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2" name="グループ化 61">
                <a:extLst>
                  <a:ext uri="{FF2B5EF4-FFF2-40B4-BE49-F238E27FC236}">
                    <a16:creationId xmlns:a16="http://schemas.microsoft.com/office/drawing/2014/main" id="{49EB091F-3247-3AEC-3BEF-AF25AFC00A11}"/>
                  </a:ext>
                </a:extLst>
              </p:cNvPr>
              <p:cNvGrpSpPr/>
              <p:nvPr/>
            </p:nvGrpSpPr>
            <p:grpSpPr>
              <a:xfrm>
                <a:off x="1694740" y="2097973"/>
                <a:ext cx="735586" cy="997488"/>
                <a:chOff x="1180706" y="1772816"/>
                <a:chExt cx="1663102" cy="2255240"/>
              </a:xfrm>
            </p:grpSpPr>
            <p:cxnSp>
              <p:nvCxnSpPr>
                <p:cNvPr id="65" name="直線コネクタ 64">
                  <a:extLst>
                    <a:ext uri="{FF2B5EF4-FFF2-40B4-BE49-F238E27FC236}">
                      <a16:creationId xmlns:a16="http://schemas.microsoft.com/office/drawing/2014/main" id="{C5198A2F-3D0B-147F-6CC0-A1FFFF4AEC3D}"/>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0710490-9828-9065-8D4E-696B5A706461}"/>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DC21558E-4F4B-CC71-D191-B6BCD2DDCB58}"/>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1BF44EF-34C2-57AB-F0DA-39853C38E2A2}"/>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B832208-0B8C-C1DF-AE5E-2414040CEB69}"/>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789829CB-2F70-69AE-3759-3CCA480B1BD1}"/>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3D390DB0-A42D-99FD-C58D-A1B2BC71DA17}"/>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63" name="Picture 12" descr="りんごのイラスト（フルーツ）">
                <a:extLst>
                  <a:ext uri="{FF2B5EF4-FFF2-40B4-BE49-F238E27FC236}">
                    <a16:creationId xmlns:a16="http://schemas.microsoft.com/office/drawing/2014/main" id="{78D12FF6-C1F0-AD45-B091-34E82C397F2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3043" y="2292462"/>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2" descr="りんごのイラスト（フルーツ）">
                <a:extLst>
                  <a:ext uri="{FF2B5EF4-FFF2-40B4-BE49-F238E27FC236}">
                    <a16:creationId xmlns:a16="http://schemas.microsoft.com/office/drawing/2014/main" id="{848B44BE-A9E4-704E-A3B4-6C396E22E9A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9720" y="2683967"/>
                <a:ext cx="358617" cy="358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グループ化 7">
              <a:extLst>
                <a:ext uri="{FF2B5EF4-FFF2-40B4-BE49-F238E27FC236}">
                  <a16:creationId xmlns:a16="http://schemas.microsoft.com/office/drawing/2014/main" id="{72077968-971B-781B-F33A-BE2307C91D59}"/>
                </a:ext>
              </a:extLst>
            </p:cNvPr>
            <p:cNvGrpSpPr/>
            <p:nvPr/>
          </p:nvGrpSpPr>
          <p:grpSpPr>
            <a:xfrm>
              <a:off x="3707904" y="2077675"/>
              <a:ext cx="1188077" cy="730567"/>
              <a:chOff x="788575" y="3596674"/>
              <a:chExt cx="1638691" cy="1007657"/>
            </a:xfrm>
          </p:grpSpPr>
          <p:grpSp>
            <p:nvGrpSpPr>
              <p:cNvPr id="43" name="グループ化 42">
                <a:extLst>
                  <a:ext uri="{FF2B5EF4-FFF2-40B4-BE49-F238E27FC236}">
                    <a16:creationId xmlns:a16="http://schemas.microsoft.com/office/drawing/2014/main" id="{9196C201-A60B-1D01-E4EA-DFD4E9E44B36}"/>
                  </a:ext>
                </a:extLst>
              </p:cNvPr>
              <p:cNvGrpSpPr/>
              <p:nvPr/>
            </p:nvGrpSpPr>
            <p:grpSpPr>
              <a:xfrm>
                <a:off x="788575" y="3606843"/>
                <a:ext cx="735586" cy="997488"/>
                <a:chOff x="1180706" y="1772816"/>
                <a:chExt cx="1663102" cy="2255240"/>
              </a:xfrm>
            </p:grpSpPr>
            <p:cxnSp>
              <p:nvCxnSpPr>
                <p:cNvPr id="54" name="直線コネクタ 53">
                  <a:extLst>
                    <a:ext uri="{FF2B5EF4-FFF2-40B4-BE49-F238E27FC236}">
                      <a16:creationId xmlns:a16="http://schemas.microsoft.com/office/drawing/2014/main" id="{BC983AA8-1EE2-38CC-BBC5-FC36A843814A}"/>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5BF81FF0-9EEE-47BD-0B3B-C0857139076D}"/>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D1B3E4C8-1681-98D2-8C08-1B7287BC90F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31C72FA9-DED6-92D3-5883-926739234632}"/>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B053C1A2-F041-D660-837D-07F5358D5171}"/>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C473A43A-0923-08CD-FC65-522E8575AEDA}"/>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7C80CE88-5A63-768B-90AD-00E070255EB0}"/>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BEDF7DEB-E3D4-25F8-FE7E-7FA997A24D11}"/>
                  </a:ext>
                </a:extLst>
              </p:cNvPr>
              <p:cNvGrpSpPr/>
              <p:nvPr/>
            </p:nvGrpSpPr>
            <p:grpSpPr>
              <a:xfrm>
                <a:off x="1691680" y="3596674"/>
                <a:ext cx="735586" cy="997488"/>
                <a:chOff x="1180706" y="1772816"/>
                <a:chExt cx="1663102" cy="2255240"/>
              </a:xfrm>
            </p:grpSpPr>
            <p:cxnSp>
              <p:nvCxnSpPr>
                <p:cNvPr id="47" name="直線コネクタ 46">
                  <a:extLst>
                    <a:ext uri="{FF2B5EF4-FFF2-40B4-BE49-F238E27FC236}">
                      <a16:creationId xmlns:a16="http://schemas.microsoft.com/office/drawing/2014/main" id="{C6FDF833-D300-2E88-B2D6-D6FBFD518098}"/>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CE603087-0FE2-53A0-6E7A-68781567CADA}"/>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A089A892-C49E-88A8-3841-290E044CA1ED}"/>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09DC8D98-9499-2EB1-CF19-54E9F5D1331B}"/>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F43E4089-4106-28EF-7A2C-9A6FC40EF18C}"/>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A7C50C3-35EF-EA8B-A300-34F2675128E9}"/>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F5F81B6C-ECEA-9E20-4267-54D646CEBE34}"/>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45" name="Picture 12" descr="りんごのイラスト（フルーツ）">
                <a:extLst>
                  <a:ext uri="{FF2B5EF4-FFF2-40B4-BE49-F238E27FC236}">
                    <a16:creationId xmlns:a16="http://schemas.microsoft.com/office/drawing/2014/main" id="{422A8BB7-F731-9216-11C0-F5C7C6718E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8330" y="4080146"/>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りんごのイラスト（フルーツ）">
                <a:extLst>
                  <a:ext uri="{FF2B5EF4-FFF2-40B4-BE49-F238E27FC236}">
                    <a16:creationId xmlns:a16="http://schemas.microsoft.com/office/drawing/2014/main" id="{8A8CEDB5-D1CA-4446-3715-D7844B1B9E3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1363" y="4080146"/>
                <a:ext cx="358617" cy="358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グループ化 8">
              <a:extLst>
                <a:ext uri="{FF2B5EF4-FFF2-40B4-BE49-F238E27FC236}">
                  <a16:creationId xmlns:a16="http://schemas.microsoft.com/office/drawing/2014/main" id="{FC54A9B5-304C-3BF2-F18E-27D70C050C0B}"/>
                </a:ext>
              </a:extLst>
            </p:cNvPr>
            <p:cNvGrpSpPr/>
            <p:nvPr/>
          </p:nvGrpSpPr>
          <p:grpSpPr>
            <a:xfrm>
              <a:off x="6156176" y="4491939"/>
              <a:ext cx="1188077" cy="730567"/>
              <a:chOff x="788575" y="5229200"/>
              <a:chExt cx="1638691" cy="1007657"/>
            </a:xfrm>
          </p:grpSpPr>
          <p:grpSp>
            <p:nvGrpSpPr>
              <p:cNvPr id="25" name="グループ化 24">
                <a:extLst>
                  <a:ext uri="{FF2B5EF4-FFF2-40B4-BE49-F238E27FC236}">
                    <a16:creationId xmlns:a16="http://schemas.microsoft.com/office/drawing/2014/main" id="{B71F7993-35D2-FC38-78E7-F84C0413BBFD}"/>
                  </a:ext>
                </a:extLst>
              </p:cNvPr>
              <p:cNvGrpSpPr/>
              <p:nvPr/>
            </p:nvGrpSpPr>
            <p:grpSpPr>
              <a:xfrm>
                <a:off x="788575" y="5239369"/>
                <a:ext cx="735586" cy="997488"/>
                <a:chOff x="1180706" y="1772816"/>
                <a:chExt cx="1663102" cy="2255240"/>
              </a:xfrm>
            </p:grpSpPr>
            <p:cxnSp>
              <p:nvCxnSpPr>
                <p:cNvPr id="36" name="直線コネクタ 35">
                  <a:extLst>
                    <a:ext uri="{FF2B5EF4-FFF2-40B4-BE49-F238E27FC236}">
                      <a16:creationId xmlns:a16="http://schemas.microsoft.com/office/drawing/2014/main" id="{0AFDB512-61F5-499D-463F-6AD7FD2AB3F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0B4CE9A-86E4-88C6-C06A-8A5497362A71}"/>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20A5296E-3732-DEF2-10AC-35CF9D8BC17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8C6267E1-9A0D-B072-6DCD-6E02E15C56C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6BDE029-8991-C3D0-F49B-330862D1414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A254A07B-2ABA-8BF4-5397-AF2F02BDB257}"/>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E9771FC9-6565-CEC0-ACEE-B8C570D21183}"/>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6" name="グループ化 25">
                <a:extLst>
                  <a:ext uri="{FF2B5EF4-FFF2-40B4-BE49-F238E27FC236}">
                    <a16:creationId xmlns:a16="http://schemas.microsoft.com/office/drawing/2014/main" id="{840AD8A5-1B1A-C07F-8E79-23CE1F902019}"/>
                  </a:ext>
                </a:extLst>
              </p:cNvPr>
              <p:cNvGrpSpPr/>
              <p:nvPr/>
            </p:nvGrpSpPr>
            <p:grpSpPr>
              <a:xfrm>
                <a:off x="1691680" y="5229200"/>
                <a:ext cx="735586" cy="997488"/>
                <a:chOff x="1180706" y="1772816"/>
                <a:chExt cx="1663102" cy="2255240"/>
              </a:xfrm>
            </p:grpSpPr>
            <p:cxnSp>
              <p:nvCxnSpPr>
                <p:cNvPr id="29" name="直線コネクタ 28">
                  <a:extLst>
                    <a:ext uri="{FF2B5EF4-FFF2-40B4-BE49-F238E27FC236}">
                      <a16:creationId xmlns:a16="http://schemas.microsoft.com/office/drawing/2014/main" id="{E6A08474-06EF-1720-DA89-EE3836408E06}"/>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2469ABDC-D524-D621-7DFB-734B8C862180}"/>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8D6CC3F-5959-F3A3-724B-3ABD68E529B1}"/>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7938B9C8-94A8-ED7B-4D3A-87AAA4245F68}"/>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8D43EECF-62D5-471B-4AE0-F854FCA9FDA7}"/>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ED32945-40A8-C640-2F56-E96DAD1075C7}"/>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EC05DB0A-B5E2-C42D-7FE5-CECD77F7CD9C}"/>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27" name="Picture 12" descr="りんごのイラスト（フルーツ）">
                <a:extLst>
                  <a:ext uri="{FF2B5EF4-FFF2-40B4-BE49-F238E27FC236}">
                    <a16:creationId xmlns:a16="http://schemas.microsoft.com/office/drawing/2014/main" id="{0C5A5625-2EB7-10A9-9FA8-1D3B34B28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5970" y="5420547"/>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りんごのイラスト（フルーツ）">
                <a:extLst>
                  <a:ext uri="{FF2B5EF4-FFF2-40B4-BE49-F238E27FC236}">
                    <a16:creationId xmlns:a16="http://schemas.microsoft.com/office/drawing/2014/main" id="{4B33617A-BD8C-1D07-EF2F-BACD82473D5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25779" y="5781336"/>
                <a:ext cx="358617" cy="358618"/>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円/楕円 11">
              <a:extLst>
                <a:ext uri="{FF2B5EF4-FFF2-40B4-BE49-F238E27FC236}">
                  <a16:creationId xmlns:a16="http://schemas.microsoft.com/office/drawing/2014/main" id="{6D5AB246-7824-7C5E-4830-9A3304E1FFDA}"/>
                </a:ext>
              </a:extLst>
            </p:cNvPr>
            <p:cNvSpPr/>
            <p:nvPr/>
          </p:nvSpPr>
          <p:spPr>
            <a:xfrm>
              <a:off x="3486886" y="1593317"/>
              <a:ext cx="1800201" cy="18002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2">
              <a:extLst>
                <a:ext uri="{FF2B5EF4-FFF2-40B4-BE49-F238E27FC236}">
                  <a16:creationId xmlns:a16="http://schemas.microsoft.com/office/drawing/2014/main" id="{78A25C72-0058-C81B-38F1-86061AE3AB5B}"/>
                </a:ext>
              </a:extLst>
            </p:cNvPr>
            <p:cNvSpPr/>
            <p:nvPr/>
          </p:nvSpPr>
          <p:spPr>
            <a:xfrm>
              <a:off x="1403648" y="4104622"/>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3">
              <a:extLst>
                <a:ext uri="{FF2B5EF4-FFF2-40B4-BE49-F238E27FC236}">
                  <a16:creationId xmlns:a16="http://schemas.microsoft.com/office/drawing/2014/main" id="{9B7763B9-6254-9C60-C707-AB8157136BB7}"/>
                </a:ext>
              </a:extLst>
            </p:cNvPr>
            <p:cNvSpPr/>
            <p:nvPr/>
          </p:nvSpPr>
          <p:spPr>
            <a:xfrm>
              <a:off x="5787170" y="3974620"/>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CDAD2BE1-90B0-1A75-2D3C-ED4DEC515C0E}"/>
                </a:ext>
              </a:extLst>
            </p:cNvPr>
            <p:cNvCxnSpPr/>
            <p:nvPr/>
          </p:nvCxnSpPr>
          <p:spPr>
            <a:xfrm flipH="1">
              <a:off x="2461495" y="2793496"/>
              <a:ext cx="886369" cy="106755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4A828D3E-876A-D0ED-21B2-2DA352012939}"/>
                </a:ext>
              </a:extLst>
            </p:cNvPr>
            <p:cNvCxnSpPr>
              <a:cxnSpLocks/>
            </p:cNvCxnSpPr>
            <p:nvPr/>
          </p:nvCxnSpPr>
          <p:spPr>
            <a:xfrm flipV="1">
              <a:off x="2999137" y="3277289"/>
              <a:ext cx="799271" cy="96974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D15E8DE-0256-DCCC-DDEB-AA2E2C505094}"/>
                </a:ext>
              </a:extLst>
            </p:cNvPr>
            <p:cNvCxnSpPr>
              <a:cxnSpLocks/>
            </p:cNvCxnSpPr>
            <p:nvPr/>
          </p:nvCxnSpPr>
          <p:spPr>
            <a:xfrm>
              <a:off x="5341236" y="2696272"/>
              <a:ext cx="1076792" cy="8950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19FAE663-710E-711C-4F87-870AA9D9245D}"/>
                </a:ext>
              </a:extLst>
            </p:cNvPr>
            <p:cNvCxnSpPr>
              <a:cxnSpLocks/>
            </p:cNvCxnSpPr>
            <p:nvPr/>
          </p:nvCxnSpPr>
          <p:spPr>
            <a:xfrm flipH="1" flipV="1">
              <a:off x="4953667" y="3136336"/>
              <a:ext cx="1085032" cy="909953"/>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フリーフォーム 18">
              <a:extLst>
                <a:ext uri="{FF2B5EF4-FFF2-40B4-BE49-F238E27FC236}">
                  <a16:creationId xmlns:a16="http://schemas.microsoft.com/office/drawing/2014/main" id="{7476D1B1-1DDA-E1E1-3B21-CD0735413FC4}"/>
                </a:ext>
              </a:extLst>
            </p:cNvPr>
            <p:cNvSpPr/>
            <p:nvPr/>
          </p:nvSpPr>
          <p:spPr>
            <a:xfrm>
              <a:off x="7641010" y="3971592"/>
              <a:ext cx="703803" cy="600517"/>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9">
              <a:extLst>
                <a:ext uri="{FF2B5EF4-FFF2-40B4-BE49-F238E27FC236}">
                  <a16:creationId xmlns:a16="http://schemas.microsoft.com/office/drawing/2014/main" id="{E433B8C3-541B-162B-3D2C-9F61B9A0CACD}"/>
                </a:ext>
              </a:extLst>
            </p:cNvPr>
            <p:cNvSpPr/>
            <p:nvPr/>
          </p:nvSpPr>
          <p:spPr>
            <a:xfrm flipH="1">
              <a:off x="753576" y="4288566"/>
              <a:ext cx="590828" cy="48828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E0370C41-01E1-31E7-A6DE-18A1C9DAFEB2}"/>
                    </a:ext>
                  </a:extLst>
                </p:cNvPr>
                <p:cNvSpPr txBox="1"/>
                <p:nvPr/>
              </p:nvSpPr>
              <p:spPr>
                <a:xfrm>
                  <a:off x="2071456" y="2731748"/>
                  <a:ext cx="434414" cy="276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dirty="0"/>
                </a:p>
              </p:txBody>
            </p:sp>
          </mc:Choice>
          <mc:Fallback xmlns="">
            <p:sp>
              <p:nvSpPr>
                <p:cNvPr id="21" name="テキスト ボックス 20">
                  <a:extLst>
                    <a:ext uri="{FF2B5EF4-FFF2-40B4-BE49-F238E27FC236}">
                      <a16:creationId xmlns:a16="http://schemas.microsoft.com/office/drawing/2014/main" id="{6FFEAD4E-AFB3-B3D2-F7EE-CABA2D3FB76F}"/>
                    </a:ext>
                  </a:extLst>
                </p:cNvPr>
                <p:cNvSpPr txBox="1">
                  <a:spLocks noRot="1" noChangeAspect="1" noMove="1" noResize="1" noEditPoints="1" noAdjustHandles="1" noChangeArrowheads="1" noChangeShapeType="1" noTextEdit="1"/>
                </p:cNvSpPr>
                <p:nvPr/>
              </p:nvSpPr>
              <p:spPr>
                <a:xfrm>
                  <a:off x="2071456" y="2731748"/>
                  <a:ext cx="434414" cy="276998"/>
                </a:xfrm>
                <a:prstGeom prst="rect">
                  <a:avLst/>
                </a:prstGeom>
                <a:blipFill>
                  <a:blip r:embed="rId6"/>
                  <a:stretch>
                    <a:fillRect l="-38889" r="-105556" b="-16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5C5EB2CB-DF1B-A7E7-63F2-3F4301C67E62}"/>
                    </a:ext>
                  </a:extLst>
                </p:cNvPr>
                <p:cNvSpPr txBox="1"/>
                <p:nvPr/>
              </p:nvSpPr>
              <p:spPr>
                <a:xfrm>
                  <a:off x="3367428" y="3805228"/>
                  <a:ext cx="4344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a:p>
              </p:txBody>
            </p:sp>
          </mc:Choice>
          <mc:Fallback xmlns="">
            <p:sp>
              <p:nvSpPr>
                <p:cNvPr id="22" name="テキスト ボックス 21">
                  <a:extLst>
                    <a:ext uri="{FF2B5EF4-FFF2-40B4-BE49-F238E27FC236}">
                      <a16:creationId xmlns:a16="http://schemas.microsoft.com/office/drawing/2014/main" id="{3293038C-AD49-14BF-659C-73D9205C7AD1}"/>
                    </a:ext>
                  </a:extLst>
                </p:cNvPr>
                <p:cNvSpPr txBox="1">
                  <a:spLocks noRot="1" noChangeAspect="1" noMove="1" noResize="1" noEditPoints="1" noAdjustHandles="1" noChangeArrowheads="1" noChangeShapeType="1" noTextEdit="1"/>
                </p:cNvSpPr>
                <p:nvPr/>
              </p:nvSpPr>
              <p:spPr>
                <a:xfrm>
                  <a:off x="3367428" y="3805228"/>
                  <a:ext cx="434414" cy="276999"/>
                </a:xfrm>
                <a:prstGeom prst="rect">
                  <a:avLst/>
                </a:prstGeom>
                <a:blipFill>
                  <a:blip r:embed="rId7"/>
                  <a:stretch>
                    <a:fillRect l="-31579" r="-89474" b="-16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4003000F-DC7B-4FAA-3F16-A23A0CF8983A}"/>
                    </a:ext>
                  </a:extLst>
                </p:cNvPr>
                <p:cNvSpPr txBox="1"/>
                <p:nvPr/>
              </p:nvSpPr>
              <p:spPr>
                <a:xfrm>
                  <a:off x="4902315" y="3716461"/>
                  <a:ext cx="434414" cy="276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a:p>
              </p:txBody>
            </p:sp>
          </mc:Choice>
          <mc:Fallback xmlns="">
            <p:sp>
              <p:nvSpPr>
                <p:cNvPr id="23" name="テキスト ボックス 22">
                  <a:extLst>
                    <a:ext uri="{FF2B5EF4-FFF2-40B4-BE49-F238E27FC236}">
                      <a16:creationId xmlns:a16="http://schemas.microsoft.com/office/drawing/2014/main" id="{860B87A0-CEE7-C4A2-B8CF-4BB77289EA9C}"/>
                    </a:ext>
                  </a:extLst>
                </p:cNvPr>
                <p:cNvSpPr txBox="1">
                  <a:spLocks noRot="1" noChangeAspect="1" noMove="1" noResize="1" noEditPoints="1" noAdjustHandles="1" noChangeArrowheads="1" noChangeShapeType="1" noTextEdit="1"/>
                </p:cNvSpPr>
                <p:nvPr/>
              </p:nvSpPr>
              <p:spPr>
                <a:xfrm>
                  <a:off x="4902315" y="3716461"/>
                  <a:ext cx="434414" cy="276998"/>
                </a:xfrm>
                <a:prstGeom prst="rect">
                  <a:avLst/>
                </a:prstGeom>
                <a:blipFill>
                  <a:blip r:embed="rId8"/>
                  <a:stretch>
                    <a:fillRect l="-38889" r="-100000" b="-15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D972422-D121-0184-36F6-843A04BDD752}"/>
                    </a:ext>
                  </a:extLst>
                </p:cNvPr>
                <p:cNvSpPr txBox="1"/>
                <p:nvPr/>
              </p:nvSpPr>
              <p:spPr>
                <a:xfrm>
                  <a:off x="5883331" y="2159489"/>
                  <a:ext cx="434414" cy="276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dirty="0"/>
                </a:p>
              </p:txBody>
            </p:sp>
          </mc:Choice>
          <mc:Fallback xmlns="">
            <p:sp>
              <p:nvSpPr>
                <p:cNvPr id="24" name="テキスト ボックス 23">
                  <a:extLst>
                    <a:ext uri="{FF2B5EF4-FFF2-40B4-BE49-F238E27FC236}">
                      <a16:creationId xmlns:a16="http://schemas.microsoft.com/office/drawing/2014/main" id="{0537A11A-9C6B-7F5E-6463-9D3BA0741588}"/>
                    </a:ext>
                  </a:extLst>
                </p:cNvPr>
                <p:cNvSpPr txBox="1">
                  <a:spLocks noRot="1" noChangeAspect="1" noMove="1" noResize="1" noEditPoints="1" noAdjustHandles="1" noChangeArrowheads="1" noChangeShapeType="1" noTextEdit="1"/>
                </p:cNvSpPr>
                <p:nvPr/>
              </p:nvSpPr>
              <p:spPr>
                <a:xfrm>
                  <a:off x="5883331" y="2159489"/>
                  <a:ext cx="434414" cy="276998"/>
                </a:xfrm>
                <a:prstGeom prst="rect">
                  <a:avLst/>
                </a:prstGeom>
                <a:blipFill>
                  <a:blip r:embed="rId9"/>
                  <a:stretch>
                    <a:fillRect l="-38889" t="-4348" r="-105556" b="-16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DCFDA8C2-43E4-D795-036D-41ED3D40347A}"/>
                    </a:ext>
                  </a:extLst>
                </p:cNvPr>
                <p:cNvSpPr txBox="1"/>
                <p:nvPr/>
              </p:nvSpPr>
              <p:spPr>
                <a:xfrm>
                  <a:off x="8016260" y="3433375"/>
                  <a:ext cx="434414" cy="276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dirty="0"/>
                </a:p>
              </p:txBody>
            </p:sp>
          </mc:Choice>
          <mc:Fallback xmlns="">
            <p:sp>
              <p:nvSpPr>
                <p:cNvPr id="25" name="テキスト ボックス 24">
                  <a:extLst>
                    <a:ext uri="{FF2B5EF4-FFF2-40B4-BE49-F238E27FC236}">
                      <a16:creationId xmlns:a16="http://schemas.microsoft.com/office/drawing/2014/main" id="{184CCA7F-0C59-C80E-2D48-56C809CC591B}"/>
                    </a:ext>
                  </a:extLst>
                </p:cNvPr>
                <p:cNvSpPr txBox="1">
                  <a:spLocks noRot="1" noChangeAspect="1" noMove="1" noResize="1" noEditPoints="1" noAdjustHandles="1" noChangeArrowheads="1" noChangeShapeType="1" noTextEdit="1"/>
                </p:cNvSpPr>
                <p:nvPr/>
              </p:nvSpPr>
              <p:spPr>
                <a:xfrm>
                  <a:off x="8016260" y="3433375"/>
                  <a:ext cx="434414" cy="276998"/>
                </a:xfrm>
                <a:prstGeom prst="rect">
                  <a:avLst/>
                </a:prstGeom>
                <a:blipFill>
                  <a:blip r:embed="rId10"/>
                  <a:stretch>
                    <a:fillRect l="-38889" r="-105556" b="-16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F49919BC-FDCC-E1B4-FFAF-76C36CC76615}"/>
                    </a:ext>
                  </a:extLst>
                </p:cNvPr>
                <p:cNvSpPr txBox="1"/>
                <p:nvPr/>
              </p:nvSpPr>
              <p:spPr>
                <a:xfrm>
                  <a:off x="799187" y="3574918"/>
                  <a:ext cx="434414" cy="276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a:p>
              </p:txBody>
            </p:sp>
          </mc:Choice>
          <mc:Fallback xmlns="">
            <p:sp>
              <p:nvSpPr>
                <p:cNvPr id="26" name="テキスト ボックス 25">
                  <a:extLst>
                    <a:ext uri="{FF2B5EF4-FFF2-40B4-BE49-F238E27FC236}">
                      <a16:creationId xmlns:a16="http://schemas.microsoft.com/office/drawing/2014/main" id="{3395DEB5-89D2-A8D8-E996-A396F1F1E435}"/>
                    </a:ext>
                  </a:extLst>
                </p:cNvPr>
                <p:cNvSpPr txBox="1">
                  <a:spLocks noRot="1" noChangeAspect="1" noMove="1" noResize="1" noEditPoints="1" noAdjustHandles="1" noChangeArrowheads="1" noChangeShapeType="1" noTextEdit="1"/>
                </p:cNvSpPr>
                <p:nvPr/>
              </p:nvSpPr>
              <p:spPr>
                <a:xfrm>
                  <a:off x="799187" y="3574918"/>
                  <a:ext cx="434414" cy="276998"/>
                </a:xfrm>
                <a:prstGeom prst="rect">
                  <a:avLst/>
                </a:prstGeom>
                <a:blipFill>
                  <a:blip r:embed="rId11"/>
                  <a:stretch>
                    <a:fillRect l="-31579" r="-94737" b="-166667"/>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6550326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DFD838D-A0A2-6AF2-7896-FFBEC07C386B}"/>
              </a:ext>
            </a:extLst>
          </p:cNvPr>
          <p:cNvSpPr>
            <a:spLocks noGrp="1"/>
          </p:cNvSpPr>
          <p:nvPr>
            <p:ph type="body" sz="quarter" idx="10"/>
          </p:nvPr>
        </p:nvSpPr>
        <p:spPr/>
        <p:txBody>
          <a:bodyPr/>
          <a:lstStyle/>
          <a:p>
            <a:r>
              <a:rPr lang="ja-JP" altLang="en-US"/>
              <a:t>マルコフ行列</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7E87790B-9DBD-ECED-571E-C186D42C7E1B}"/>
                  </a:ext>
                </a:extLst>
              </p:cNvPr>
              <p:cNvSpPr txBox="1"/>
              <p:nvPr/>
            </p:nvSpPr>
            <p:spPr>
              <a:xfrm>
                <a:off x="755576" y="1052736"/>
                <a:ext cx="241559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e>
                        <m:sub>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+1</m:t>
                          </m:r>
                        </m:sub>
                      </m:sSub>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𝑀</m:t>
                      </m:r>
                      <m:sSub>
                        <m:sSubPr>
                          <m:ctrlPr>
                            <a:rPr kumimoji="1" lang="en-US" altLang="ja-JP" sz="3600" b="0" i="1" smtClean="0">
                              <a:latin typeface="Cambria Math" panose="02040503050406030204" pitchFamily="18" charset="0"/>
                            </a:rPr>
                          </m:ctrlPr>
                        </m:sSubPr>
                        <m:e>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e>
                        <m:sub>
                          <m:r>
                            <a:rPr kumimoji="1" lang="en-US" altLang="ja-JP" sz="3600" b="0" i="1" smtClean="0">
                              <a:latin typeface="Cambria Math" panose="02040503050406030204" pitchFamily="18" charset="0"/>
                            </a:rPr>
                            <m:t>𝑡</m:t>
                          </m:r>
                        </m:sub>
                      </m:sSub>
                    </m:oMath>
                  </m:oMathPara>
                </a14:m>
                <a:endParaRPr kumimoji="1" lang="ja-JP" altLang="en-US" sz="3600"/>
              </a:p>
            </p:txBody>
          </p:sp>
        </mc:Choice>
        <mc:Fallback xmlns="">
          <p:sp>
            <p:nvSpPr>
              <p:cNvPr id="3" name="テキスト ボックス 2">
                <a:extLst>
                  <a:ext uri="{FF2B5EF4-FFF2-40B4-BE49-F238E27FC236}">
                    <a16:creationId xmlns:a16="http://schemas.microsoft.com/office/drawing/2014/main" id="{7E87790B-9DBD-ECED-571E-C186D42C7E1B}"/>
                  </a:ext>
                </a:extLst>
              </p:cNvPr>
              <p:cNvSpPr txBox="1">
                <a:spLocks noRot="1" noChangeAspect="1" noMove="1" noResize="1" noEditPoints="1" noAdjustHandles="1" noChangeArrowheads="1" noChangeShapeType="1" noTextEdit="1"/>
              </p:cNvSpPr>
              <p:nvPr/>
            </p:nvSpPr>
            <p:spPr>
              <a:xfrm>
                <a:off x="755576" y="1052736"/>
                <a:ext cx="2415598" cy="553998"/>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D4A703A8-FCBC-7F55-ABBD-D5D5E8F7F0AC}"/>
              </a:ext>
            </a:extLst>
          </p:cNvPr>
          <p:cNvSpPr txBox="1"/>
          <p:nvPr/>
        </p:nvSpPr>
        <p:spPr>
          <a:xfrm>
            <a:off x="3171174" y="1084614"/>
            <a:ext cx="1620957" cy="523220"/>
          </a:xfrm>
          <a:prstGeom prst="rect">
            <a:avLst/>
          </a:prstGeom>
          <a:noFill/>
        </p:spPr>
        <p:txBody>
          <a:bodyPr wrap="none" rtlCol="0">
            <a:spAutoFit/>
          </a:bodyPr>
          <a:lstStyle/>
          <a:p>
            <a:r>
              <a:rPr kumimoji="1" lang="ja-JP" altLang="en-US" sz="2800"/>
              <a:t>と表すと</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6477726-880D-5CBB-F5BB-8B7B42A3BC7B}"/>
                  </a:ext>
                </a:extLst>
              </p:cNvPr>
              <p:cNvSpPr txBox="1"/>
              <p:nvPr/>
            </p:nvSpPr>
            <p:spPr>
              <a:xfrm>
                <a:off x="1963375" y="1844824"/>
                <a:ext cx="5094312" cy="17130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3"/>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/2</m:t>
                                </m:r>
                              </m:e>
                              <m:e>
                                <m:r>
                                  <a:rPr kumimoji="1" lang="en-US" altLang="ja-JP" sz="3600" b="0" i="1" smtClean="0">
                                    <a:latin typeface="Cambria Math" panose="02040503050406030204" pitchFamily="18" charset="0"/>
                                  </a:rPr>
                                  <m:t>1/2</m:t>
                                </m:r>
                              </m:e>
                              <m:e>
                                <m:r>
                                  <a:rPr kumimoji="1" lang="en-US" altLang="ja-JP" sz="3600" b="0" i="1" smtClean="0">
                                    <a:latin typeface="Cambria Math" panose="02040503050406030204" pitchFamily="18" charset="0"/>
                                  </a:rPr>
                                  <m:t>0</m:t>
                                </m:r>
                              </m:e>
                            </m:mr>
                            <m:mr>
                              <m:e>
                                <m:r>
                                  <a:rPr kumimoji="1" lang="en-US" altLang="ja-JP" sz="3600" b="0" i="1" smtClean="0">
                                    <a:latin typeface="Cambria Math" panose="02040503050406030204" pitchFamily="18" charset="0"/>
                                  </a:rPr>
                                  <m:t>1/2</m:t>
                                </m:r>
                              </m:e>
                              <m:e>
                                <m:r>
                                  <a:rPr kumimoji="1" lang="en-US" altLang="ja-JP" sz="3600" b="0" i="1" smtClean="0">
                                    <a:latin typeface="Cambria Math" panose="02040503050406030204" pitchFamily="18" charset="0"/>
                                  </a:rPr>
                                  <m:t>0</m:t>
                                </m:r>
                              </m:e>
                              <m:e>
                                <m:r>
                                  <a:rPr kumimoji="1" lang="en-US" altLang="ja-JP" sz="3600" b="0" i="1" smtClean="0">
                                    <a:latin typeface="Cambria Math" panose="02040503050406030204" pitchFamily="18" charset="0"/>
                                  </a:rPr>
                                  <m:t>1/2</m:t>
                                </m:r>
                              </m:e>
                            </m:mr>
                            <m:mr>
                              <m:e>
                                <m:r>
                                  <a:rPr kumimoji="1" lang="en-US" altLang="ja-JP" sz="3600" b="0" i="1" smtClean="0">
                                    <a:latin typeface="Cambria Math" panose="02040503050406030204" pitchFamily="18" charset="0"/>
                                  </a:rPr>
                                  <m:t>0</m:t>
                                </m:r>
                              </m:e>
                              <m:e>
                                <m:r>
                                  <a:rPr kumimoji="1" lang="en-US" altLang="ja-JP" sz="3600" b="0" i="1" smtClean="0">
                                    <a:latin typeface="Cambria Math" panose="02040503050406030204" pitchFamily="18" charset="0"/>
                                  </a:rPr>
                                  <m:t>1/2</m:t>
                                </m:r>
                              </m:e>
                              <m:e>
                                <m:r>
                                  <a:rPr kumimoji="1" lang="en-US" altLang="ja-JP" sz="3600" b="0" i="1" smtClean="0">
                                    <a:latin typeface="Cambria Math" panose="02040503050406030204" pitchFamily="18" charset="0"/>
                                  </a:rPr>
                                  <m:t>1/2</m:t>
                                </m:r>
                              </m:e>
                            </m:mr>
                          </m:m>
                        </m:e>
                      </m:d>
                    </m:oMath>
                  </m:oMathPara>
                </a14:m>
                <a:endParaRPr lang="ja-JP" altLang="en-US" sz="3600"/>
              </a:p>
            </p:txBody>
          </p:sp>
        </mc:Choice>
        <mc:Fallback xmlns="">
          <p:sp>
            <p:nvSpPr>
              <p:cNvPr id="5" name="テキスト ボックス 4">
                <a:extLst>
                  <a:ext uri="{FF2B5EF4-FFF2-40B4-BE49-F238E27FC236}">
                    <a16:creationId xmlns:a16="http://schemas.microsoft.com/office/drawing/2014/main" id="{36477726-880D-5CBB-F5BB-8B7B42A3BC7B}"/>
                  </a:ext>
                </a:extLst>
              </p:cNvPr>
              <p:cNvSpPr txBox="1">
                <a:spLocks noRot="1" noChangeAspect="1" noMove="1" noResize="1" noEditPoints="1" noAdjustHandles="1" noChangeArrowheads="1" noChangeShapeType="1" noTextEdit="1"/>
              </p:cNvSpPr>
              <p:nvPr/>
            </p:nvSpPr>
            <p:spPr>
              <a:xfrm>
                <a:off x="1963375" y="1844824"/>
                <a:ext cx="5094312" cy="1713033"/>
              </a:xfrm>
              <a:prstGeom prst="rect">
                <a:avLst/>
              </a:prstGeom>
              <a:blipFill>
                <a:blip r:embed="rId3"/>
                <a:stretch>
                  <a:fillRect b="-6050"/>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26B6EE8D-A352-D3E8-2D97-08205BF70A8A}"/>
              </a:ext>
            </a:extLst>
          </p:cNvPr>
          <p:cNvSpPr txBox="1"/>
          <p:nvPr/>
        </p:nvSpPr>
        <p:spPr>
          <a:xfrm>
            <a:off x="529386" y="3794847"/>
            <a:ext cx="3416320" cy="523220"/>
          </a:xfrm>
          <a:prstGeom prst="rect">
            <a:avLst/>
          </a:prstGeom>
          <a:noFill/>
        </p:spPr>
        <p:txBody>
          <a:bodyPr wrap="none" rtlCol="0">
            <a:spAutoFit/>
          </a:bodyPr>
          <a:lstStyle/>
          <a:p>
            <a:r>
              <a:rPr kumimoji="1" lang="ja-JP" altLang="en-US" sz="2800"/>
              <a:t>定常状態があるなら</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1D4995D-E9B7-F5BB-AC61-298B8833A6E2}"/>
                  </a:ext>
                </a:extLst>
              </p:cNvPr>
              <p:cNvSpPr txBox="1"/>
              <p:nvPr/>
            </p:nvSpPr>
            <p:spPr>
              <a:xfrm>
                <a:off x="4061382" y="3736047"/>
                <a:ext cx="227382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e>
                        <m:sub>
                          <m:r>
                            <a:rPr kumimoji="1" lang="en-US" altLang="ja-JP" sz="3600" b="0" i="1" smtClean="0">
                              <a:latin typeface="Cambria Math" panose="02040503050406030204" pitchFamily="18" charset="0"/>
                            </a:rPr>
                            <m:t>∞</m:t>
                          </m:r>
                        </m:sub>
                      </m:sSub>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𝑀</m:t>
                      </m:r>
                      <m:sSub>
                        <m:sSubPr>
                          <m:ctrlPr>
                            <a:rPr kumimoji="1" lang="en-US" altLang="ja-JP" sz="3600" b="0" i="1" smtClean="0">
                              <a:latin typeface="Cambria Math" panose="02040503050406030204" pitchFamily="18" charset="0"/>
                            </a:rPr>
                          </m:ctrlPr>
                        </m:sSubPr>
                        <m:e>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e>
                        <m:sub>
                          <m:r>
                            <a:rPr lang="en-US" altLang="ja-JP" sz="3600" i="1">
                              <a:latin typeface="Cambria Math" panose="02040503050406030204" pitchFamily="18" charset="0"/>
                            </a:rPr>
                            <m:t>∞</m:t>
                          </m:r>
                        </m:sub>
                      </m:sSub>
                    </m:oMath>
                  </m:oMathPara>
                </a14:m>
                <a:endParaRPr kumimoji="1" lang="ja-JP" altLang="en-US" sz="3600"/>
              </a:p>
            </p:txBody>
          </p:sp>
        </mc:Choice>
        <mc:Fallback xmlns="">
          <p:sp>
            <p:nvSpPr>
              <p:cNvPr id="7" name="テキスト ボックス 6">
                <a:extLst>
                  <a:ext uri="{FF2B5EF4-FFF2-40B4-BE49-F238E27FC236}">
                    <a16:creationId xmlns:a16="http://schemas.microsoft.com/office/drawing/2014/main" id="{B1D4995D-E9B7-F5BB-AC61-298B8833A6E2}"/>
                  </a:ext>
                </a:extLst>
              </p:cNvPr>
              <p:cNvSpPr txBox="1">
                <a:spLocks noRot="1" noChangeAspect="1" noMove="1" noResize="1" noEditPoints="1" noAdjustHandles="1" noChangeArrowheads="1" noChangeShapeType="1" noTextEdit="1"/>
              </p:cNvSpPr>
              <p:nvPr/>
            </p:nvSpPr>
            <p:spPr>
              <a:xfrm>
                <a:off x="4061382" y="3736047"/>
                <a:ext cx="2273828" cy="55399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4917840-6C11-CE6E-6F84-F385DC7869E6}"/>
                  </a:ext>
                </a:extLst>
              </p:cNvPr>
              <p:cNvSpPr txBox="1"/>
              <p:nvPr/>
            </p:nvSpPr>
            <p:spPr>
              <a:xfrm>
                <a:off x="529386" y="4468235"/>
                <a:ext cx="6703758" cy="430887"/>
              </a:xfrm>
              <a:prstGeom prst="rect">
                <a:avLst/>
              </a:prstGeom>
              <a:noFill/>
            </p:spPr>
            <p:txBody>
              <a:bodyPr wrap="none" lIns="0" tIns="0" rIns="0" bIns="0" rtlCol="0">
                <a:spAutoFit/>
              </a:bodyPr>
              <a:lstStyle/>
              <a:p>
                <a14:m>
                  <m:oMath xmlns:m="http://schemas.openxmlformats.org/officeDocument/2006/math">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rPr>
                          <m:t>∞</m:t>
                        </m:r>
                      </m:sub>
                    </m:sSub>
                  </m:oMath>
                </a14:m>
                <a:r>
                  <a:rPr kumimoji="1" lang="ja-JP" altLang="en-US" sz="2800"/>
                  <a:t>は</a:t>
                </a:r>
                <a14:m>
                  <m:oMath xmlns:m="http://schemas.openxmlformats.org/officeDocument/2006/math">
                    <m:r>
                      <a:rPr lang="en-US" altLang="ja-JP" sz="2800" b="0" i="1" smtClean="0">
                        <a:latin typeface="Cambria Math" panose="02040503050406030204" pitchFamily="18" charset="0"/>
                      </a:rPr>
                      <m:t>𝑀</m:t>
                    </m:r>
                  </m:oMath>
                </a14:m>
                <a:r>
                  <a:rPr kumimoji="1" lang="ja-JP" altLang="en-US" sz="2800"/>
                  <a:t>の固有</a:t>
                </a:r>
                <a:r>
                  <a:rPr lang="ja-JP" altLang="en-US" sz="2800"/>
                  <a:t>値</a:t>
                </a:r>
                <a:r>
                  <a:rPr lang="en-US" altLang="ja-JP" sz="2800" dirty="0"/>
                  <a:t>1</a:t>
                </a:r>
                <a:r>
                  <a:rPr lang="ja-JP" altLang="en-US" sz="2800"/>
                  <a:t>に対応する固有ベクトル</a:t>
                </a:r>
                <a:endParaRPr kumimoji="1" lang="ja-JP" altLang="en-US" sz="2800"/>
              </a:p>
            </p:txBody>
          </p:sp>
        </mc:Choice>
        <mc:Fallback xmlns="">
          <p:sp>
            <p:nvSpPr>
              <p:cNvPr id="8" name="テキスト ボックス 7">
                <a:extLst>
                  <a:ext uri="{FF2B5EF4-FFF2-40B4-BE49-F238E27FC236}">
                    <a16:creationId xmlns:a16="http://schemas.microsoft.com/office/drawing/2014/main" id="{34917840-6C11-CE6E-6F84-F385DC7869E6}"/>
                  </a:ext>
                </a:extLst>
              </p:cNvPr>
              <p:cNvSpPr txBox="1">
                <a:spLocks noRot="1" noChangeAspect="1" noMove="1" noResize="1" noEditPoints="1" noAdjustHandles="1" noChangeArrowheads="1" noChangeShapeType="1" noTextEdit="1"/>
              </p:cNvSpPr>
              <p:nvPr/>
            </p:nvSpPr>
            <p:spPr>
              <a:xfrm>
                <a:off x="529386" y="4468235"/>
                <a:ext cx="6703758" cy="430887"/>
              </a:xfrm>
              <a:prstGeom prst="rect">
                <a:avLst/>
              </a:prstGeom>
              <a:blipFill>
                <a:blip r:embed="rId5"/>
                <a:stretch>
                  <a:fillRect t="-29577" r="-1727" b="-478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DA1AA05C-D8F2-3A09-60B7-A53C747926C8}"/>
                  </a:ext>
                </a:extLst>
              </p:cNvPr>
              <p:cNvSpPr txBox="1"/>
              <p:nvPr/>
            </p:nvSpPr>
            <p:spPr>
              <a:xfrm>
                <a:off x="2606348" y="4916869"/>
                <a:ext cx="3621835" cy="18758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e>
                        <m:sub>
                          <m:r>
                            <a:rPr kumimoji="1" lang="en-US" altLang="ja-JP" sz="3600" b="0" i="1" smtClean="0">
                              <a:latin typeface="Cambria Math" panose="02040503050406030204" pitchFamily="18" charset="0"/>
                            </a:rPr>
                            <m:t>∞</m:t>
                          </m:r>
                        </m:sub>
                      </m:sSub>
                      <m:r>
                        <a:rPr kumimoji="1" lang="en-US" altLang="ja-JP" sz="3600" b="0" i="0"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1"/>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/3</m:t>
                                </m:r>
                              </m:e>
                            </m:mr>
                            <m:mr>
                              <m:e>
                                <m:r>
                                  <a:rPr kumimoji="1" lang="en-US" altLang="ja-JP" sz="3600" b="0" i="1" smtClean="0">
                                    <a:latin typeface="Cambria Math" panose="02040503050406030204" pitchFamily="18" charset="0"/>
                                  </a:rPr>
                                  <m:t>1/3</m:t>
                                </m:r>
                              </m:e>
                            </m:mr>
                            <m:mr>
                              <m:e>
                                <m:r>
                                  <a:rPr kumimoji="1" lang="en-US" altLang="ja-JP" sz="3600" b="0" i="1" smtClean="0">
                                    <a:latin typeface="Cambria Math" panose="02040503050406030204" pitchFamily="18" charset="0"/>
                                  </a:rPr>
                                  <m:t>1/3</m:t>
                                </m:r>
                              </m:e>
                            </m:mr>
                          </m:m>
                        </m:e>
                      </m:d>
                    </m:oMath>
                  </m:oMathPara>
                </a14:m>
                <a:endParaRPr lang="ja-JP" altLang="en-US" sz="3600" dirty="0"/>
              </a:p>
            </p:txBody>
          </p:sp>
        </mc:Choice>
        <mc:Fallback xmlns="">
          <p:sp>
            <p:nvSpPr>
              <p:cNvPr id="9" name="テキスト ボックス 8">
                <a:extLst>
                  <a:ext uri="{FF2B5EF4-FFF2-40B4-BE49-F238E27FC236}">
                    <a16:creationId xmlns:a16="http://schemas.microsoft.com/office/drawing/2014/main" id="{DA1AA05C-D8F2-3A09-60B7-A53C747926C8}"/>
                  </a:ext>
                </a:extLst>
              </p:cNvPr>
              <p:cNvSpPr txBox="1">
                <a:spLocks noRot="1" noChangeAspect="1" noMove="1" noResize="1" noEditPoints="1" noAdjustHandles="1" noChangeArrowheads="1" noChangeShapeType="1" noTextEdit="1"/>
              </p:cNvSpPr>
              <p:nvPr/>
            </p:nvSpPr>
            <p:spPr>
              <a:xfrm>
                <a:off x="2606348" y="4916869"/>
                <a:ext cx="3621835" cy="1875898"/>
              </a:xfrm>
              <a:prstGeom prst="rect">
                <a:avLst/>
              </a:prstGeom>
              <a:blipFill>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016876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F3CDB83-A010-E4D8-B0BF-45D7BEF9AB9B}"/>
              </a:ext>
            </a:extLst>
          </p:cNvPr>
          <p:cNvSpPr>
            <a:spLocks noGrp="1"/>
          </p:cNvSpPr>
          <p:nvPr>
            <p:ph type="body" sz="quarter" idx="10"/>
          </p:nvPr>
        </p:nvSpPr>
        <p:spPr/>
        <p:txBody>
          <a:bodyPr/>
          <a:lstStyle/>
          <a:p>
            <a:r>
              <a:rPr lang="ja-JP" altLang="en-US"/>
              <a:t>定常状態</a:t>
            </a:r>
            <a:endParaRPr kumimoji="1" lang="ja-JP" altLang="en-US"/>
          </a:p>
        </p:txBody>
      </p:sp>
      <p:grpSp>
        <p:nvGrpSpPr>
          <p:cNvPr id="3" name="グループ化 2">
            <a:extLst>
              <a:ext uri="{FF2B5EF4-FFF2-40B4-BE49-F238E27FC236}">
                <a16:creationId xmlns:a16="http://schemas.microsoft.com/office/drawing/2014/main" id="{26E83E44-648D-6ED9-970C-1BC3B011BE30}"/>
              </a:ext>
            </a:extLst>
          </p:cNvPr>
          <p:cNvGrpSpPr/>
          <p:nvPr/>
        </p:nvGrpSpPr>
        <p:grpSpPr>
          <a:xfrm>
            <a:off x="706511" y="3459507"/>
            <a:ext cx="1638691" cy="1007657"/>
            <a:chOff x="755576" y="1906663"/>
            <a:chExt cx="1638691" cy="1007657"/>
          </a:xfrm>
        </p:grpSpPr>
        <p:grpSp>
          <p:nvGrpSpPr>
            <p:cNvPr id="4" name="グループ化 3">
              <a:extLst>
                <a:ext uri="{FF2B5EF4-FFF2-40B4-BE49-F238E27FC236}">
                  <a16:creationId xmlns:a16="http://schemas.microsoft.com/office/drawing/2014/main" id="{3C26B885-B4C8-45D3-EFBC-13648834C6D2}"/>
                </a:ext>
              </a:extLst>
            </p:cNvPr>
            <p:cNvGrpSpPr/>
            <p:nvPr/>
          </p:nvGrpSpPr>
          <p:grpSpPr>
            <a:xfrm>
              <a:off x="755576" y="1916832"/>
              <a:ext cx="735586" cy="997488"/>
              <a:chOff x="1180706" y="1772816"/>
              <a:chExt cx="1663102" cy="2255240"/>
            </a:xfrm>
          </p:grpSpPr>
          <p:cxnSp>
            <p:nvCxnSpPr>
              <p:cNvPr id="15" name="直線コネクタ 14">
                <a:extLst>
                  <a:ext uri="{FF2B5EF4-FFF2-40B4-BE49-F238E27FC236}">
                    <a16:creationId xmlns:a16="http://schemas.microsoft.com/office/drawing/2014/main" id="{C69F5437-3ADA-E9AB-713B-0934EC2BD10A}"/>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39B7C82-4EC0-BCA6-70BC-BE295CBA86AE}"/>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BD866B8-972F-E35D-802B-1620D0055A9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66A7164-DB07-CFDE-FF4B-FCE983888826}"/>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AB97127-450E-6880-2F14-B925E8B7D84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D72FBFE-9232-E2B2-5A42-6DF859412C27}"/>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DED273F8-7B5D-99B2-9BB2-FA58D6A24FE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グループ化 4">
              <a:extLst>
                <a:ext uri="{FF2B5EF4-FFF2-40B4-BE49-F238E27FC236}">
                  <a16:creationId xmlns:a16="http://schemas.microsoft.com/office/drawing/2014/main" id="{0DE6A2CD-613E-055D-7A17-F5B505453C07}"/>
                </a:ext>
              </a:extLst>
            </p:cNvPr>
            <p:cNvGrpSpPr/>
            <p:nvPr/>
          </p:nvGrpSpPr>
          <p:grpSpPr>
            <a:xfrm>
              <a:off x="1658681" y="1906663"/>
              <a:ext cx="735586" cy="997488"/>
              <a:chOff x="1180706" y="1772816"/>
              <a:chExt cx="1663102" cy="2255240"/>
            </a:xfrm>
          </p:grpSpPr>
          <p:cxnSp>
            <p:nvCxnSpPr>
              <p:cNvPr id="8" name="直線コネクタ 7">
                <a:extLst>
                  <a:ext uri="{FF2B5EF4-FFF2-40B4-BE49-F238E27FC236}">
                    <a16:creationId xmlns:a16="http://schemas.microsoft.com/office/drawing/2014/main" id="{325F10CE-3CF6-13DE-2051-DE20452EA11B}"/>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2AE378BA-A2C3-FA7C-7012-C44978F9317C}"/>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16641BD-2202-FE0C-D545-D43277308E18}"/>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F573B70-145A-CBA3-F5CD-EB77A99286ED}"/>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DBC7FA7-88CB-E377-0FEE-B01E44464A88}"/>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A61E6401-403A-E5A7-AAB7-DDEA3D517B1C}"/>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C2F05B8-52D8-7EAC-54EA-999B72CC5D12}"/>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6" name="Picture 12" descr="りんごのイラスト（フルーツ）">
              <a:extLst>
                <a:ext uri="{FF2B5EF4-FFF2-40B4-BE49-F238E27FC236}">
                  <a16:creationId xmlns:a16="http://schemas.microsoft.com/office/drawing/2014/main" id="{B4AD2E14-C695-3B29-1C78-0C904DBF69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984" y="2101152"/>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りんごのイラスト（フルーツ）">
              <a:extLst>
                <a:ext uri="{FF2B5EF4-FFF2-40B4-BE49-F238E27FC236}">
                  <a16:creationId xmlns:a16="http://schemas.microsoft.com/office/drawing/2014/main" id="{69677FEC-8E22-6217-D8AA-607ED0D5C2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3661" y="2492657"/>
              <a:ext cx="358617" cy="358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グループ化 21">
            <a:extLst>
              <a:ext uri="{FF2B5EF4-FFF2-40B4-BE49-F238E27FC236}">
                <a16:creationId xmlns:a16="http://schemas.microsoft.com/office/drawing/2014/main" id="{D2862C9F-F075-F6BC-0434-BE6F31E11207}"/>
              </a:ext>
            </a:extLst>
          </p:cNvPr>
          <p:cNvGrpSpPr/>
          <p:nvPr/>
        </p:nvGrpSpPr>
        <p:grpSpPr>
          <a:xfrm>
            <a:off x="3256310" y="3439169"/>
            <a:ext cx="1638691" cy="1007657"/>
            <a:chOff x="752516" y="3405364"/>
            <a:chExt cx="1638691" cy="1007657"/>
          </a:xfrm>
        </p:grpSpPr>
        <p:grpSp>
          <p:nvGrpSpPr>
            <p:cNvPr id="23" name="グループ化 22">
              <a:extLst>
                <a:ext uri="{FF2B5EF4-FFF2-40B4-BE49-F238E27FC236}">
                  <a16:creationId xmlns:a16="http://schemas.microsoft.com/office/drawing/2014/main" id="{ECDEE09B-E121-6F7C-2CF7-E0B7E8F7DE45}"/>
                </a:ext>
              </a:extLst>
            </p:cNvPr>
            <p:cNvGrpSpPr/>
            <p:nvPr/>
          </p:nvGrpSpPr>
          <p:grpSpPr>
            <a:xfrm>
              <a:off x="752516" y="3415533"/>
              <a:ext cx="735586" cy="997488"/>
              <a:chOff x="1180706" y="1772816"/>
              <a:chExt cx="1663102" cy="2255240"/>
            </a:xfrm>
          </p:grpSpPr>
          <p:cxnSp>
            <p:nvCxnSpPr>
              <p:cNvPr id="34" name="直線コネクタ 33">
                <a:extLst>
                  <a:ext uri="{FF2B5EF4-FFF2-40B4-BE49-F238E27FC236}">
                    <a16:creationId xmlns:a16="http://schemas.microsoft.com/office/drawing/2014/main" id="{696361DC-DD20-4273-8274-BCE23CF5725B}"/>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FA1044B5-7675-8106-35C8-582FC6ED68CD}"/>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D5CD662-2F10-DA7C-56EA-B21250C83959}"/>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29E9461-6B75-9A45-2405-2F275288CE65}"/>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7D8DD899-DB32-8039-6407-30C693664B43}"/>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B3D07508-B2DB-340C-808C-A599ED9D05CE}"/>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3A1DFED2-B81C-6CC2-C6F7-6AF481912661}"/>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 name="グループ化 23">
              <a:extLst>
                <a:ext uri="{FF2B5EF4-FFF2-40B4-BE49-F238E27FC236}">
                  <a16:creationId xmlns:a16="http://schemas.microsoft.com/office/drawing/2014/main" id="{25157749-7365-6237-494E-DF9470F9F958}"/>
                </a:ext>
              </a:extLst>
            </p:cNvPr>
            <p:cNvGrpSpPr/>
            <p:nvPr/>
          </p:nvGrpSpPr>
          <p:grpSpPr>
            <a:xfrm>
              <a:off x="1655621" y="3405364"/>
              <a:ext cx="735586" cy="997488"/>
              <a:chOff x="1180706" y="1772816"/>
              <a:chExt cx="1663102" cy="2255240"/>
            </a:xfrm>
          </p:grpSpPr>
          <p:cxnSp>
            <p:nvCxnSpPr>
              <p:cNvPr id="27" name="直線コネクタ 26">
                <a:extLst>
                  <a:ext uri="{FF2B5EF4-FFF2-40B4-BE49-F238E27FC236}">
                    <a16:creationId xmlns:a16="http://schemas.microsoft.com/office/drawing/2014/main" id="{C8EAB531-5D47-2D1F-A2FA-83E807DB137A}"/>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F0DA302D-1208-0A08-6089-707025F76854}"/>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456451DC-85AD-2055-8E8F-6A75B3D72815}"/>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73D8E7FE-469B-2A79-3C1F-AD448FE97C70}"/>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78ED11E-55F2-8DD6-EEAE-84FB680A9A3C}"/>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E5901584-15F6-4139-63EB-5C6CA89BDD96}"/>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4BAB1F7-AED9-5318-C93D-58D4D8B2D8E2}"/>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25" name="Picture 12" descr="りんごのイラスト（フルーツ）">
              <a:extLst>
                <a:ext uri="{FF2B5EF4-FFF2-40B4-BE49-F238E27FC236}">
                  <a16:creationId xmlns:a16="http://schemas.microsoft.com/office/drawing/2014/main" id="{1449C33C-877E-E5BE-4938-027EBCD628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2271" y="3888836"/>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りんごのイラスト（フルーツ）">
              <a:extLst>
                <a:ext uri="{FF2B5EF4-FFF2-40B4-BE49-F238E27FC236}">
                  <a16:creationId xmlns:a16="http://schemas.microsoft.com/office/drawing/2014/main" id="{A75B77C6-3825-003D-EA8F-8EA4F294946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5304" y="3888836"/>
              <a:ext cx="358617" cy="358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グループ化 40">
            <a:extLst>
              <a:ext uri="{FF2B5EF4-FFF2-40B4-BE49-F238E27FC236}">
                <a16:creationId xmlns:a16="http://schemas.microsoft.com/office/drawing/2014/main" id="{7C788DB6-C063-984A-A3B9-B470EA76B4A8}"/>
              </a:ext>
            </a:extLst>
          </p:cNvPr>
          <p:cNvGrpSpPr/>
          <p:nvPr/>
        </p:nvGrpSpPr>
        <p:grpSpPr>
          <a:xfrm>
            <a:off x="6156176" y="3429000"/>
            <a:ext cx="1638691" cy="1007657"/>
            <a:chOff x="752516" y="5037890"/>
            <a:chExt cx="1638691" cy="1007657"/>
          </a:xfrm>
        </p:grpSpPr>
        <p:grpSp>
          <p:nvGrpSpPr>
            <p:cNvPr id="42" name="グループ化 41">
              <a:extLst>
                <a:ext uri="{FF2B5EF4-FFF2-40B4-BE49-F238E27FC236}">
                  <a16:creationId xmlns:a16="http://schemas.microsoft.com/office/drawing/2014/main" id="{0CA9CBCB-4B4D-ABFF-CC51-D71115744E24}"/>
                </a:ext>
              </a:extLst>
            </p:cNvPr>
            <p:cNvGrpSpPr/>
            <p:nvPr/>
          </p:nvGrpSpPr>
          <p:grpSpPr>
            <a:xfrm>
              <a:off x="752516" y="5048059"/>
              <a:ext cx="735586" cy="997488"/>
              <a:chOff x="1180706" y="1772816"/>
              <a:chExt cx="1663102" cy="2255240"/>
            </a:xfrm>
          </p:grpSpPr>
          <p:cxnSp>
            <p:nvCxnSpPr>
              <p:cNvPr id="53" name="直線コネクタ 52">
                <a:extLst>
                  <a:ext uri="{FF2B5EF4-FFF2-40B4-BE49-F238E27FC236}">
                    <a16:creationId xmlns:a16="http://schemas.microsoft.com/office/drawing/2014/main" id="{C3806093-9F26-5335-6575-A0A902893BA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CE6F73F0-C8B6-1259-CBD5-F02CB19E53D9}"/>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1CA8A66-D388-C18A-767D-890F587F71B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DCF2BFBF-8DA5-BFFA-9452-3C88A26CB61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3E20DDA6-EAF9-B02C-176E-5FDC1D350AA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F9D1C766-EFCD-41AF-ED6F-ECE45CA5B513}"/>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C967DE1A-71AD-479A-D822-3E1463C80413}"/>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712FDBBA-7A35-8129-640F-53E6B714DDC1}"/>
                </a:ext>
              </a:extLst>
            </p:cNvPr>
            <p:cNvGrpSpPr/>
            <p:nvPr/>
          </p:nvGrpSpPr>
          <p:grpSpPr>
            <a:xfrm>
              <a:off x="1655621" y="5037890"/>
              <a:ext cx="735586" cy="997488"/>
              <a:chOff x="1180706" y="1772816"/>
              <a:chExt cx="1663102" cy="2255240"/>
            </a:xfrm>
          </p:grpSpPr>
          <p:cxnSp>
            <p:nvCxnSpPr>
              <p:cNvPr id="46" name="直線コネクタ 45">
                <a:extLst>
                  <a:ext uri="{FF2B5EF4-FFF2-40B4-BE49-F238E27FC236}">
                    <a16:creationId xmlns:a16="http://schemas.microsoft.com/office/drawing/2014/main" id="{FC573509-C8E2-997B-36CF-A02655ADC8A6}"/>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7CA119D0-2D1C-20A6-481F-3A4AA99C3708}"/>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E6B3729C-73D5-31F0-613B-89C8B490EE2A}"/>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FB33186-E0D6-2AD1-E732-FE06BBD8E343}"/>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0196A28A-B7D2-31E9-83D5-2F2F52DFDC41}"/>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526DB069-F9C8-8B13-D2F4-28BCAB1A5715}"/>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684C9687-0625-88F2-FB0E-D1741B468FEB}"/>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44" name="Picture 12" descr="りんごのイラスト（フルーツ）">
              <a:extLst>
                <a:ext uri="{FF2B5EF4-FFF2-40B4-BE49-F238E27FC236}">
                  <a16:creationId xmlns:a16="http://schemas.microsoft.com/office/drawing/2014/main" id="{7FCB8524-997C-9BC0-855F-E6650BCB17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9911" y="5229237"/>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2" descr="りんごのイラスト（フルーツ）">
              <a:extLst>
                <a:ext uri="{FF2B5EF4-FFF2-40B4-BE49-F238E27FC236}">
                  <a16:creationId xmlns:a16="http://schemas.microsoft.com/office/drawing/2014/main" id="{250E850B-D204-6FE8-DF15-16E3835480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9720" y="5590026"/>
              <a:ext cx="358617" cy="358618"/>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テキスト ボックス 59">
            <a:extLst>
              <a:ext uri="{FF2B5EF4-FFF2-40B4-BE49-F238E27FC236}">
                <a16:creationId xmlns:a16="http://schemas.microsoft.com/office/drawing/2014/main" id="{B4184EE1-F92F-CD27-0C93-F872D51C752F}"/>
              </a:ext>
            </a:extLst>
          </p:cNvPr>
          <p:cNvSpPr txBox="1"/>
          <p:nvPr/>
        </p:nvSpPr>
        <p:spPr>
          <a:xfrm>
            <a:off x="2576241" y="3679116"/>
            <a:ext cx="453970" cy="646331"/>
          </a:xfrm>
          <a:prstGeom prst="rect">
            <a:avLst/>
          </a:prstGeom>
          <a:noFill/>
        </p:spPr>
        <p:txBody>
          <a:bodyPr wrap="none" rtlCol="0">
            <a:spAutoFit/>
          </a:bodyPr>
          <a:lstStyle/>
          <a:p>
            <a:r>
              <a:rPr kumimoji="1" lang="en-US" altLang="ja-JP" sz="3600" dirty="0"/>
              <a:t>=</a:t>
            </a:r>
            <a:endParaRPr kumimoji="1" lang="ja-JP" altLang="en-US" sz="3600"/>
          </a:p>
        </p:txBody>
      </p:sp>
      <p:sp>
        <p:nvSpPr>
          <p:cNvPr id="61" name="テキスト ボックス 60">
            <a:extLst>
              <a:ext uri="{FF2B5EF4-FFF2-40B4-BE49-F238E27FC236}">
                <a16:creationId xmlns:a16="http://schemas.microsoft.com/office/drawing/2014/main" id="{B7B0628B-BFF9-3B6A-27A7-BD34EFA65878}"/>
              </a:ext>
            </a:extLst>
          </p:cNvPr>
          <p:cNvSpPr txBox="1"/>
          <p:nvPr/>
        </p:nvSpPr>
        <p:spPr>
          <a:xfrm>
            <a:off x="5326204" y="3679116"/>
            <a:ext cx="453970" cy="646331"/>
          </a:xfrm>
          <a:prstGeom prst="rect">
            <a:avLst/>
          </a:prstGeom>
          <a:noFill/>
        </p:spPr>
        <p:txBody>
          <a:bodyPr wrap="none" rtlCol="0">
            <a:spAutoFit/>
          </a:bodyPr>
          <a:lstStyle/>
          <a:p>
            <a:r>
              <a:rPr kumimoji="1" lang="en-US" altLang="ja-JP" sz="3600" dirty="0"/>
              <a:t>=</a:t>
            </a:r>
            <a:endParaRPr kumimoji="1" lang="ja-JP" altLang="en-US" sz="3600"/>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8017A78E-B33C-62D6-4647-7FBDA905FE7B}"/>
                  </a:ext>
                </a:extLst>
              </p:cNvPr>
              <p:cNvSpPr txBox="1"/>
              <p:nvPr/>
            </p:nvSpPr>
            <p:spPr>
              <a:xfrm>
                <a:off x="2803226" y="1261898"/>
                <a:ext cx="3424958" cy="18758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e>
                        <m:sub>
                          <m:r>
                            <a:rPr kumimoji="1" lang="en-US" altLang="ja-JP" sz="3600" b="0" i="1" smtClean="0">
                              <a:latin typeface="Cambria Math" panose="02040503050406030204" pitchFamily="18" charset="0"/>
                            </a:rPr>
                            <m:t>∞</m:t>
                          </m:r>
                        </m:sub>
                      </m:sSub>
                      <m:r>
                        <a:rPr kumimoji="1" lang="en-US" altLang="ja-JP" sz="3600" b="0" i="0"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1"/>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/3</m:t>
                                </m:r>
                              </m:e>
                            </m:mr>
                            <m:mr>
                              <m:e>
                                <m:r>
                                  <a:rPr kumimoji="1" lang="en-US" altLang="ja-JP" sz="3600" b="0" i="1" smtClean="0">
                                    <a:latin typeface="Cambria Math" panose="02040503050406030204" pitchFamily="18" charset="0"/>
                                  </a:rPr>
                                  <m:t>1/3</m:t>
                                </m:r>
                              </m:e>
                            </m:mr>
                            <m:mr>
                              <m:e>
                                <m:r>
                                  <a:rPr kumimoji="1" lang="en-US" altLang="ja-JP" sz="3600" b="0" i="1" smtClean="0">
                                    <a:latin typeface="Cambria Math" panose="02040503050406030204" pitchFamily="18" charset="0"/>
                                  </a:rPr>
                                  <m:t>1/3</m:t>
                                </m:r>
                              </m:e>
                            </m:mr>
                          </m:m>
                        </m:e>
                      </m:d>
                    </m:oMath>
                  </m:oMathPara>
                </a14:m>
                <a:endParaRPr lang="ja-JP" altLang="en-US" sz="3600" dirty="0"/>
              </a:p>
            </p:txBody>
          </p:sp>
        </mc:Choice>
        <mc:Fallback xmlns="">
          <p:sp>
            <p:nvSpPr>
              <p:cNvPr id="62" name="テキスト ボックス 61">
                <a:extLst>
                  <a:ext uri="{FF2B5EF4-FFF2-40B4-BE49-F238E27FC236}">
                    <a16:creationId xmlns:a16="http://schemas.microsoft.com/office/drawing/2014/main" id="{8017A78E-B33C-62D6-4647-7FBDA905FE7B}"/>
                  </a:ext>
                </a:extLst>
              </p:cNvPr>
              <p:cNvSpPr txBox="1">
                <a:spLocks noRot="1" noChangeAspect="1" noMove="1" noResize="1" noEditPoints="1" noAdjustHandles="1" noChangeArrowheads="1" noChangeShapeType="1" noTextEdit="1"/>
              </p:cNvSpPr>
              <p:nvPr/>
            </p:nvSpPr>
            <p:spPr>
              <a:xfrm>
                <a:off x="2803226" y="1261898"/>
                <a:ext cx="3424958" cy="1875898"/>
              </a:xfrm>
              <a:prstGeom prst="rect">
                <a:avLst/>
              </a:prstGeom>
              <a:blipFill>
                <a:blip r:embed="rId3"/>
                <a:stretch>
                  <a:fillRect/>
                </a:stretch>
              </a:blipFill>
            </p:spPr>
            <p:txBody>
              <a:bodyPr/>
              <a:lstStyle/>
              <a:p>
                <a:r>
                  <a:rPr lang="ja-JP" altLang="en-US">
                    <a:noFill/>
                  </a:rPr>
                  <a:t> </a:t>
                </a:r>
              </a:p>
            </p:txBody>
          </p:sp>
        </mc:Fallback>
      </mc:AlternateContent>
      <p:sp>
        <p:nvSpPr>
          <p:cNvPr id="63" name="テキスト ボックス 62">
            <a:extLst>
              <a:ext uri="{FF2B5EF4-FFF2-40B4-BE49-F238E27FC236}">
                <a16:creationId xmlns:a16="http://schemas.microsoft.com/office/drawing/2014/main" id="{E42CDBC3-2507-61E5-F85B-EF863C7B51B4}"/>
              </a:ext>
            </a:extLst>
          </p:cNvPr>
          <p:cNvSpPr txBox="1"/>
          <p:nvPr/>
        </p:nvSpPr>
        <p:spPr>
          <a:xfrm>
            <a:off x="797919" y="5332456"/>
            <a:ext cx="7007046" cy="523220"/>
          </a:xfrm>
          <a:prstGeom prst="rect">
            <a:avLst/>
          </a:prstGeom>
          <a:noFill/>
        </p:spPr>
        <p:txBody>
          <a:bodyPr wrap="none" rtlCol="0">
            <a:spAutoFit/>
          </a:bodyPr>
          <a:lstStyle/>
          <a:p>
            <a:r>
              <a:rPr kumimoji="1" lang="ja-JP" altLang="en-US" sz="2800"/>
              <a:t>すべてのミクロな状態が等確率で実現する</a:t>
            </a:r>
          </a:p>
        </p:txBody>
      </p:sp>
    </p:spTree>
    <p:extLst>
      <p:ext uri="{BB962C8B-B14F-4D97-AF65-F5344CB8AC3E}">
        <p14:creationId xmlns:p14="http://schemas.microsoft.com/office/powerpoint/2010/main" val="17444881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327A7DC-4683-742C-A1C0-B0293B88F7AC}"/>
              </a:ext>
            </a:extLst>
          </p:cNvPr>
          <p:cNvSpPr>
            <a:spLocks noGrp="1"/>
          </p:cNvSpPr>
          <p:nvPr>
            <p:ph type="body" sz="quarter" idx="10"/>
          </p:nvPr>
        </p:nvSpPr>
        <p:spPr/>
        <p:txBody>
          <a:bodyPr/>
          <a:lstStyle/>
          <a:p>
            <a:r>
              <a:rPr kumimoji="1" lang="en-US" altLang="ja-JP"/>
              <a:t>N=3</a:t>
            </a:r>
            <a:endParaRPr kumimoji="1" lang="ja-JP" altLang="en-US"/>
          </a:p>
        </p:txBody>
      </p:sp>
      <p:grpSp>
        <p:nvGrpSpPr>
          <p:cNvPr id="3" name="グループ化 2">
            <a:extLst>
              <a:ext uri="{FF2B5EF4-FFF2-40B4-BE49-F238E27FC236}">
                <a16:creationId xmlns:a16="http://schemas.microsoft.com/office/drawing/2014/main" id="{1A9FBF3A-EC65-E413-9017-3F12DBC82B41}"/>
              </a:ext>
            </a:extLst>
          </p:cNvPr>
          <p:cNvGrpSpPr/>
          <p:nvPr/>
        </p:nvGrpSpPr>
        <p:grpSpPr>
          <a:xfrm>
            <a:off x="266145" y="3364703"/>
            <a:ext cx="2015631" cy="791633"/>
            <a:chOff x="3050318" y="5373216"/>
            <a:chExt cx="2565665" cy="1007657"/>
          </a:xfrm>
        </p:grpSpPr>
        <p:grpSp>
          <p:nvGrpSpPr>
            <p:cNvPr id="4" name="グループ化 3">
              <a:extLst>
                <a:ext uri="{FF2B5EF4-FFF2-40B4-BE49-F238E27FC236}">
                  <a16:creationId xmlns:a16="http://schemas.microsoft.com/office/drawing/2014/main" id="{938B8A83-0576-C959-B1B4-29CAAA702A9D}"/>
                </a:ext>
              </a:extLst>
            </p:cNvPr>
            <p:cNvGrpSpPr/>
            <p:nvPr/>
          </p:nvGrpSpPr>
          <p:grpSpPr>
            <a:xfrm>
              <a:off x="3050318" y="5383385"/>
              <a:ext cx="735586" cy="997488"/>
              <a:chOff x="1180706" y="1772816"/>
              <a:chExt cx="1663102" cy="2255240"/>
            </a:xfrm>
          </p:grpSpPr>
          <p:cxnSp>
            <p:nvCxnSpPr>
              <p:cNvPr id="24" name="直線コネクタ 23">
                <a:extLst>
                  <a:ext uri="{FF2B5EF4-FFF2-40B4-BE49-F238E27FC236}">
                    <a16:creationId xmlns:a16="http://schemas.microsoft.com/office/drawing/2014/main" id="{EC8ECB83-93DD-C51B-295D-ACDE4196A87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BA751D5E-E45C-EB5E-0D52-52E79EE176E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3436C993-65C7-65C9-D3C8-9EE3647A81C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F79A5D18-600E-B8E2-CBE0-8B03F611C902}"/>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DD670FA-5A3A-B074-EB9A-52A5CD0F1EF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BD45A7D1-41BB-5522-7F14-877DF70E4E50}"/>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B558FC0C-CB3F-9D69-0BDA-A7A24241C00D}"/>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グループ化 4">
              <a:extLst>
                <a:ext uri="{FF2B5EF4-FFF2-40B4-BE49-F238E27FC236}">
                  <a16:creationId xmlns:a16="http://schemas.microsoft.com/office/drawing/2014/main" id="{24DCFBB5-715D-7DD5-1BB1-5241A5799465}"/>
                </a:ext>
              </a:extLst>
            </p:cNvPr>
            <p:cNvGrpSpPr/>
            <p:nvPr/>
          </p:nvGrpSpPr>
          <p:grpSpPr>
            <a:xfrm>
              <a:off x="3953423" y="5373216"/>
              <a:ext cx="735586" cy="997488"/>
              <a:chOff x="1180706" y="1772816"/>
              <a:chExt cx="1663102" cy="2255240"/>
            </a:xfrm>
          </p:grpSpPr>
          <p:cxnSp>
            <p:nvCxnSpPr>
              <p:cNvPr id="17" name="直線コネクタ 16">
                <a:extLst>
                  <a:ext uri="{FF2B5EF4-FFF2-40B4-BE49-F238E27FC236}">
                    <a16:creationId xmlns:a16="http://schemas.microsoft.com/office/drawing/2014/main" id="{F0E56FDD-9BAF-6A59-142F-9F9188C9C860}"/>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56A235C3-BE23-D673-B406-374B2E6FF59D}"/>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3FDF87F-9440-32D4-427C-279FE66463E6}"/>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C6D4752-27A6-DB32-C6C9-128314C52AFA}"/>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D35B0FC6-B6FD-C99B-17AE-8DAF145E1989}"/>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9B666ED-CF29-C986-1DC3-077AF8BEF381}"/>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FA3FA3C-5B77-606E-ADFE-42F31AAD5FAA}"/>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グループ化 5">
              <a:extLst>
                <a:ext uri="{FF2B5EF4-FFF2-40B4-BE49-F238E27FC236}">
                  <a16:creationId xmlns:a16="http://schemas.microsoft.com/office/drawing/2014/main" id="{667CB7DC-5E1C-7F0D-98D4-A14364CE0B06}"/>
                </a:ext>
              </a:extLst>
            </p:cNvPr>
            <p:cNvGrpSpPr/>
            <p:nvPr/>
          </p:nvGrpSpPr>
          <p:grpSpPr>
            <a:xfrm>
              <a:off x="4880397" y="5373216"/>
              <a:ext cx="735586" cy="997488"/>
              <a:chOff x="1180706" y="1772816"/>
              <a:chExt cx="1663102" cy="2255240"/>
            </a:xfrm>
          </p:grpSpPr>
          <p:cxnSp>
            <p:nvCxnSpPr>
              <p:cNvPr id="10" name="直線コネクタ 9">
                <a:extLst>
                  <a:ext uri="{FF2B5EF4-FFF2-40B4-BE49-F238E27FC236}">
                    <a16:creationId xmlns:a16="http://schemas.microsoft.com/office/drawing/2014/main" id="{2C515BE2-ACAF-A0EB-304B-9A0CF19B8D2A}"/>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BCB7E25-C53B-903C-E5B2-FCC349D00322}"/>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63D2D71F-FAC7-D702-6204-ACDBDFC08D10}"/>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E9C1D98-7F5D-DF19-9DC6-09012F372CEB}"/>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468EDF5-80C0-E027-1799-32B9A4EB9B10}"/>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B071FB4A-7E17-68AF-AA34-8FC38F605820}"/>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BB16582-BD0D-2682-1763-D0BF376A251B}"/>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7" name="Picture 12" descr="りんごのイラスト（フルーツ）">
              <a:extLst>
                <a:ext uri="{FF2B5EF4-FFF2-40B4-BE49-F238E27FC236}">
                  <a16:creationId xmlns:a16="http://schemas.microsoft.com/office/drawing/2014/main" id="{E5A4E017-18EF-6274-972E-2B10BF967E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9181" y="5538060"/>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りんごのイラスト（フルーツ）">
              <a:extLst>
                <a:ext uri="{FF2B5EF4-FFF2-40B4-BE49-F238E27FC236}">
                  <a16:creationId xmlns:a16="http://schemas.microsoft.com/office/drawing/2014/main" id="{870BA6DC-0A17-4C92-8767-3C01180CA5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7093" y="5831420"/>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りんごのイラスト（フルーツ）">
              <a:extLst>
                <a:ext uri="{FF2B5EF4-FFF2-40B4-BE49-F238E27FC236}">
                  <a16:creationId xmlns:a16="http://schemas.microsoft.com/office/drawing/2014/main" id="{82857794-6592-4BB1-0DFD-443CF0250F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8398" y="5986094"/>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テキスト ボックス 30">
            <a:extLst>
              <a:ext uri="{FF2B5EF4-FFF2-40B4-BE49-F238E27FC236}">
                <a16:creationId xmlns:a16="http://schemas.microsoft.com/office/drawing/2014/main" id="{1ED18722-C8C3-36FA-9657-9641F5CDD9D3}"/>
              </a:ext>
            </a:extLst>
          </p:cNvPr>
          <p:cNvSpPr txBox="1"/>
          <p:nvPr/>
        </p:nvSpPr>
        <p:spPr>
          <a:xfrm>
            <a:off x="2411090" y="3501733"/>
            <a:ext cx="5272597" cy="523220"/>
          </a:xfrm>
          <a:prstGeom prst="rect">
            <a:avLst/>
          </a:prstGeom>
          <a:noFill/>
        </p:spPr>
        <p:txBody>
          <a:bodyPr wrap="none" rtlCol="0">
            <a:spAutoFit/>
          </a:bodyPr>
          <a:lstStyle/>
          <a:p>
            <a:r>
              <a:rPr kumimoji="1" lang="ja-JP" altLang="en-US" sz="2800"/>
              <a:t>誰かが</a:t>
            </a:r>
            <a:r>
              <a:rPr kumimoji="1" lang="en-US" altLang="ja-JP" sz="2800" dirty="0"/>
              <a:t>3</a:t>
            </a:r>
            <a:r>
              <a:rPr kumimoji="1" lang="ja-JP" altLang="en-US" sz="2800"/>
              <a:t>つ独占している状態</a:t>
            </a:r>
            <a:r>
              <a:rPr kumimoji="1" lang="en-US" altLang="ja-JP" sz="2800" dirty="0"/>
              <a:t> x 3</a:t>
            </a:r>
            <a:endParaRPr kumimoji="1" lang="ja-JP" altLang="en-US" sz="2800"/>
          </a:p>
        </p:txBody>
      </p:sp>
      <p:grpSp>
        <p:nvGrpSpPr>
          <p:cNvPr id="32" name="グループ化 31">
            <a:extLst>
              <a:ext uri="{FF2B5EF4-FFF2-40B4-BE49-F238E27FC236}">
                <a16:creationId xmlns:a16="http://schemas.microsoft.com/office/drawing/2014/main" id="{61975F8D-83C3-93E5-A28D-502F6BD3B1B2}"/>
              </a:ext>
            </a:extLst>
          </p:cNvPr>
          <p:cNvGrpSpPr/>
          <p:nvPr/>
        </p:nvGrpSpPr>
        <p:grpSpPr>
          <a:xfrm>
            <a:off x="268549" y="2221921"/>
            <a:ext cx="2015631" cy="791633"/>
            <a:chOff x="3036670" y="3491446"/>
            <a:chExt cx="2565665" cy="1007657"/>
          </a:xfrm>
        </p:grpSpPr>
        <p:grpSp>
          <p:nvGrpSpPr>
            <p:cNvPr id="33" name="グループ化 32">
              <a:extLst>
                <a:ext uri="{FF2B5EF4-FFF2-40B4-BE49-F238E27FC236}">
                  <a16:creationId xmlns:a16="http://schemas.microsoft.com/office/drawing/2014/main" id="{B89595B3-A110-C2BE-074E-0F5944A149B2}"/>
                </a:ext>
              </a:extLst>
            </p:cNvPr>
            <p:cNvGrpSpPr/>
            <p:nvPr/>
          </p:nvGrpSpPr>
          <p:grpSpPr>
            <a:xfrm>
              <a:off x="3036670" y="3501615"/>
              <a:ext cx="735586" cy="997488"/>
              <a:chOff x="1180706" y="1772816"/>
              <a:chExt cx="1663102" cy="2255240"/>
            </a:xfrm>
          </p:grpSpPr>
          <p:cxnSp>
            <p:nvCxnSpPr>
              <p:cNvPr id="53" name="直線コネクタ 52">
                <a:extLst>
                  <a:ext uri="{FF2B5EF4-FFF2-40B4-BE49-F238E27FC236}">
                    <a16:creationId xmlns:a16="http://schemas.microsoft.com/office/drawing/2014/main" id="{2E6A1781-8F40-0C9D-277C-0310A36FA187}"/>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19DE9AD0-C75D-B4EF-9FED-018114CBBAE4}"/>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E345985D-44BE-FEF7-3ECE-371DE4AF8197}"/>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08BE9932-FC33-7CA5-2658-74F3A9FD3329}"/>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BC4EC3F2-D575-ED93-0844-0D1D3602882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3AA777FB-AA3C-B24F-E3EB-8359B0175F3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4E5BE0F1-25A6-DC97-49C9-2E47B2194AF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 name="グループ化 33">
              <a:extLst>
                <a:ext uri="{FF2B5EF4-FFF2-40B4-BE49-F238E27FC236}">
                  <a16:creationId xmlns:a16="http://schemas.microsoft.com/office/drawing/2014/main" id="{199B6E71-3273-D186-EE3F-95F5BAD02D7B}"/>
                </a:ext>
              </a:extLst>
            </p:cNvPr>
            <p:cNvGrpSpPr/>
            <p:nvPr/>
          </p:nvGrpSpPr>
          <p:grpSpPr>
            <a:xfrm>
              <a:off x="3939775" y="3491446"/>
              <a:ext cx="735586" cy="997488"/>
              <a:chOff x="1180706" y="1772816"/>
              <a:chExt cx="1663102" cy="2255240"/>
            </a:xfrm>
          </p:grpSpPr>
          <p:cxnSp>
            <p:nvCxnSpPr>
              <p:cNvPr id="46" name="直線コネクタ 45">
                <a:extLst>
                  <a:ext uri="{FF2B5EF4-FFF2-40B4-BE49-F238E27FC236}">
                    <a16:creationId xmlns:a16="http://schemas.microsoft.com/office/drawing/2014/main" id="{9287B9CD-45E6-DEE9-9AE6-8A2471C60B06}"/>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21F213DD-89DA-BBB4-CDBA-8ABA58858EA1}"/>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50AA4ED-950A-0CC4-1480-71478EAB76A5}"/>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579A4D6-2D26-3799-5624-A27826BA609C}"/>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CA0B1614-FFB8-7769-E2FD-50BC8B7F93E5}"/>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EAD57FC7-DE63-76E6-D532-EA5EAD18573B}"/>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0A5E313-6940-282A-A46E-EDCA2C4BD7BB}"/>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5" name="グループ化 34">
              <a:extLst>
                <a:ext uri="{FF2B5EF4-FFF2-40B4-BE49-F238E27FC236}">
                  <a16:creationId xmlns:a16="http://schemas.microsoft.com/office/drawing/2014/main" id="{01F4F00C-5345-7FE5-99E6-A10CB72EA928}"/>
                </a:ext>
              </a:extLst>
            </p:cNvPr>
            <p:cNvGrpSpPr/>
            <p:nvPr/>
          </p:nvGrpSpPr>
          <p:grpSpPr>
            <a:xfrm>
              <a:off x="4866749" y="3491446"/>
              <a:ext cx="735586" cy="997488"/>
              <a:chOff x="1180706" y="1772816"/>
              <a:chExt cx="1663102" cy="2255240"/>
            </a:xfrm>
          </p:grpSpPr>
          <p:cxnSp>
            <p:nvCxnSpPr>
              <p:cNvPr id="39" name="直線コネクタ 38">
                <a:extLst>
                  <a:ext uri="{FF2B5EF4-FFF2-40B4-BE49-F238E27FC236}">
                    <a16:creationId xmlns:a16="http://schemas.microsoft.com/office/drawing/2014/main" id="{5FEEE99A-A43F-A03F-7538-8F9471075C88}"/>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D441478-6DFF-1C88-6789-2DDAACA14BF0}"/>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1B5EC58B-D09D-1053-0E5C-C38ABE338B33}"/>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E6624672-3860-9CCC-4BD3-7C5AD0E7AF49}"/>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7A844C84-14AC-CDA1-0AEA-FDE74906866E}"/>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0B128A-3A13-F339-DEB7-70DED5A43DC6}"/>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DDA3AC9B-D561-AE63-F77B-0645FC8A3F65}"/>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6" name="Picture 12" descr="りんごのイラスト（フルーツ）">
              <a:extLst>
                <a:ext uri="{FF2B5EF4-FFF2-40B4-BE49-F238E27FC236}">
                  <a16:creationId xmlns:a16="http://schemas.microsoft.com/office/drawing/2014/main" id="{4C76BB5B-0E56-02E1-3A4E-65E953A4E20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8564" y="3787357"/>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2" descr="りんごのイラスト（フルーツ）">
              <a:extLst>
                <a:ext uri="{FF2B5EF4-FFF2-40B4-BE49-F238E27FC236}">
                  <a16:creationId xmlns:a16="http://schemas.microsoft.com/office/drawing/2014/main" id="{DF89E4A1-D860-7AE8-371D-90D25B4D77C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1240" y="4051526"/>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りんごのイラスト（フルーツ）">
              <a:extLst>
                <a:ext uri="{FF2B5EF4-FFF2-40B4-BE49-F238E27FC236}">
                  <a16:creationId xmlns:a16="http://schemas.microsoft.com/office/drawing/2014/main" id="{06F94CA0-C2E1-5F2F-6706-803041EADDA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8883" y="4093790"/>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テキスト ボックス 59">
            <a:extLst>
              <a:ext uri="{FF2B5EF4-FFF2-40B4-BE49-F238E27FC236}">
                <a16:creationId xmlns:a16="http://schemas.microsoft.com/office/drawing/2014/main" id="{F8E20D3A-5475-D9F9-EA7D-7439616517F7}"/>
              </a:ext>
            </a:extLst>
          </p:cNvPr>
          <p:cNvSpPr txBox="1"/>
          <p:nvPr/>
        </p:nvSpPr>
        <p:spPr>
          <a:xfrm>
            <a:off x="2357693" y="2427161"/>
            <a:ext cx="6909264" cy="523220"/>
          </a:xfrm>
          <a:prstGeom prst="rect">
            <a:avLst/>
          </a:prstGeom>
          <a:noFill/>
        </p:spPr>
        <p:txBody>
          <a:bodyPr wrap="none" rtlCol="0">
            <a:spAutoFit/>
          </a:bodyPr>
          <a:lstStyle/>
          <a:p>
            <a:r>
              <a:rPr kumimoji="1" lang="ja-JP" altLang="en-US" sz="2800"/>
              <a:t>誰かが</a:t>
            </a:r>
            <a:r>
              <a:rPr kumimoji="1" lang="en-US" altLang="ja-JP" sz="2800" dirty="0"/>
              <a:t>2</a:t>
            </a:r>
            <a:r>
              <a:rPr kumimoji="1" lang="ja-JP" altLang="en-US" sz="2800"/>
              <a:t>つ、誰かが</a:t>
            </a:r>
            <a:r>
              <a:rPr kumimoji="1" lang="en-US" altLang="ja-JP" sz="2800" dirty="0"/>
              <a:t>1</a:t>
            </a:r>
            <a:r>
              <a:rPr kumimoji="1" lang="ja-JP" altLang="en-US" sz="2800"/>
              <a:t>つ持っている状態</a:t>
            </a:r>
            <a:r>
              <a:rPr kumimoji="1" lang="en-US" altLang="ja-JP" sz="2800" dirty="0"/>
              <a:t> x 6</a:t>
            </a:r>
            <a:endParaRPr kumimoji="1" lang="ja-JP" altLang="en-US" sz="2800"/>
          </a:p>
        </p:txBody>
      </p:sp>
      <p:sp>
        <p:nvSpPr>
          <p:cNvPr id="61" name="テキスト ボックス 60">
            <a:extLst>
              <a:ext uri="{FF2B5EF4-FFF2-40B4-BE49-F238E27FC236}">
                <a16:creationId xmlns:a16="http://schemas.microsoft.com/office/drawing/2014/main" id="{EE6E67B7-5145-1E95-F68A-7BC9A7DF44BC}"/>
              </a:ext>
            </a:extLst>
          </p:cNvPr>
          <p:cNvSpPr txBox="1"/>
          <p:nvPr/>
        </p:nvSpPr>
        <p:spPr>
          <a:xfrm>
            <a:off x="2355637" y="1395729"/>
            <a:ext cx="5631670" cy="523220"/>
          </a:xfrm>
          <a:prstGeom prst="rect">
            <a:avLst/>
          </a:prstGeom>
          <a:noFill/>
        </p:spPr>
        <p:txBody>
          <a:bodyPr wrap="none" rtlCol="0">
            <a:spAutoFit/>
          </a:bodyPr>
          <a:lstStyle/>
          <a:p>
            <a:r>
              <a:rPr kumimoji="1" lang="ja-JP" altLang="en-US" sz="2800"/>
              <a:t>全員が</a:t>
            </a:r>
            <a:r>
              <a:rPr lang="en-US" altLang="ja-JP" sz="2800" dirty="0"/>
              <a:t>1</a:t>
            </a:r>
            <a:r>
              <a:rPr lang="ja-JP" altLang="en-US" sz="2800"/>
              <a:t>つずつ持っている状態</a:t>
            </a:r>
            <a:r>
              <a:rPr lang="en-US" altLang="ja-JP" sz="2800" dirty="0"/>
              <a:t> x 1</a:t>
            </a:r>
            <a:endParaRPr kumimoji="1" lang="ja-JP" altLang="en-US" sz="2800"/>
          </a:p>
        </p:txBody>
      </p:sp>
      <p:grpSp>
        <p:nvGrpSpPr>
          <p:cNvPr id="62" name="グループ化 61">
            <a:extLst>
              <a:ext uri="{FF2B5EF4-FFF2-40B4-BE49-F238E27FC236}">
                <a16:creationId xmlns:a16="http://schemas.microsoft.com/office/drawing/2014/main" id="{0F7652AF-1915-17B6-F94C-C29D3587C9B2}"/>
              </a:ext>
            </a:extLst>
          </p:cNvPr>
          <p:cNvGrpSpPr/>
          <p:nvPr/>
        </p:nvGrpSpPr>
        <p:grpSpPr>
          <a:xfrm>
            <a:off x="192284" y="1156533"/>
            <a:ext cx="2015631" cy="791633"/>
            <a:chOff x="2978141" y="1731448"/>
            <a:chExt cx="2565665" cy="1007657"/>
          </a:xfrm>
        </p:grpSpPr>
        <p:grpSp>
          <p:nvGrpSpPr>
            <p:cNvPr id="63" name="グループ化 62">
              <a:extLst>
                <a:ext uri="{FF2B5EF4-FFF2-40B4-BE49-F238E27FC236}">
                  <a16:creationId xmlns:a16="http://schemas.microsoft.com/office/drawing/2014/main" id="{7F905EAF-70A4-2C52-DE99-85A0F72456E4}"/>
                </a:ext>
              </a:extLst>
            </p:cNvPr>
            <p:cNvGrpSpPr/>
            <p:nvPr/>
          </p:nvGrpSpPr>
          <p:grpSpPr>
            <a:xfrm>
              <a:off x="2978141" y="1741617"/>
              <a:ext cx="735586" cy="997488"/>
              <a:chOff x="1180706" y="1772816"/>
              <a:chExt cx="1663102" cy="2255240"/>
            </a:xfrm>
          </p:grpSpPr>
          <p:cxnSp>
            <p:nvCxnSpPr>
              <p:cNvPr id="83" name="直線コネクタ 82">
                <a:extLst>
                  <a:ext uri="{FF2B5EF4-FFF2-40B4-BE49-F238E27FC236}">
                    <a16:creationId xmlns:a16="http://schemas.microsoft.com/office/drawing/2014/main" id="{BAB89DB6-D49F-5505-2379-43827039183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C79ED6D1-F9D9-612D-50CC-4BD1BB626C20}"/>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2C6C95FA-3166-0E59-EC50-1910A89B0AF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6ABEA93-1EBB-5043-A0D2-373FDD49167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514968E9-592F-A5DF-C8E9-E78F0B3697E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00452E18-D968-A29E-C1F3-9C317E28A47A}"/>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C9A8859-0995-35DB-D28E-592A4EC0B7F0}"/>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4" name="グループ化 63">
              <a:extLst>
                <a:ext uri="{FF2B5EF4-FFF2-40B4-BE49-F238E27FC236}">
                  <a16:creationId xmlns:a16="http://schemas.microsoft.com/office/drawing/2014/main" id="{F75D5EC2-3C66-BF97-A7AE-221E37BA4121}"/>
                </a:ext>
              </a:extLst>
            </p:cNvPr>
            <p:cNvGrpSpPr/>
            <p:nvPr/>
          </p:nvGrpSpPr>
          <p:grpSpPr>
            <a:xfrm>
              <a:off x="3881246" y="1731448"/>
              <a:ext cx="735586" cy="997488"/>
              <a:chOff x="1180706" y="1772816"/>
              <a:chExt cx="1663102" cy="2255240"/>
            </a:xfrm>
          </p:grpSpPr>
          <p:cxnSp>
            <p:nvCxnSpPr>
              <p:cNvPr id="76" name="直線コネクタ 75">
                <a:extLst>
                  <a:ext uri="{FF2B5EF4-FFF2-40B4-BE49-F238E27FC236}">
                    <a16:creationId xmlns:a16="http://schemas.microsoft.com/office/drawing/2014/main" id="{AF2A36E2-1918-AC93-E4A2-B4BA27BABB3D}"/>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26C2EA98-0AE5-2698-B30D-EBE21651A758}"/>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40E288A5-3AC1-8915-79F4-70421D564DA4}"/>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106328-47B9-EDA4-5F82-1D77D3886F47}"/>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DB32D8B3-7FE4-8973-16C3-C629B74C2967}"/>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6CDAE225-5AB5-E487-1723-AD4EE9A7F790}"/>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3E9E9C3E-05E0-FDB4-0725-C76DB33B2C30}"/>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5" name="グループ化 64">
              <a:extLst>
                <a:ext uri="{FF2B5EF4-FFF2-40B4-BE49-F238E27FC236}">
                  <a16:creationId xmlns:a16="http://schemas.microsoft.com/office/drawing/2014/main" id="{214BC256-DBCE-19CC-38EA-32FEFD379B4C}"/>
                </a:ext>
              </a:extLst>
            </p:cNvPr>
            <p:cNvGrpSpPr/>
            <p:nvPr/>
          </p:nvGrpSpPr>
          <p:grpSpPr>
            <a:xfrm>
              <a:off x="4808220" y="1731448"/>
              <a:ext cx="735586" cy="997488"/>
              <a:chOff x="1180706" y="1772816"/>
              <a:chExt cx="1663102" cy="2255240"/>
            </a:xfrm>
          </p:grpSpPr>
          <p:cxnSp>
            <p:nvCxnSpPr>
              <p:cNvPr id="69" name="直線コネクタ 68">
                <a:extLst>
                  <a:ext uri="{FF2B5EF4-FFF2-40B4-BE49-F238E27FC236}">
                    <a16:creationId xmlns:a16="http://schemas.microsoft.com/office/drawing/2014/main" id="{DCF7689B-1849-5FC7-BE5F-3686341739AB}"/>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8966DEAC-0B3C-68DE-9CCB-72307D2C8AFD}"/>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2BA924C5-6DDA-7461-5E41-F48556296A62}"/>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76E79E8F-AB9B-280E-A6C0-8E4678839250}"/>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24194CEE-2444-5865-1156-6C5266B31CC4}"/>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EC85724D-6A41-BECA-C825-B00A6C67DA22}"/>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F5AA4FA2-9A66-94A1-8B98-0DC31AA06E5A}"/>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66" name="Picture 12" descr="りんごのイラスト（フルーツ）">
              <a:extLst>
                <a:ext uri="{FF2B5EF4-FFF2-40B4-BE49-F238E27FC236}">
                  <a16:creationId xmlns:a16="http://schemas.microsoft.com/office/drawing/2014/main" id="{959FF9DE-2C71-4E76-56FD-55F52DAFAD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5727" y="2209062"/>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りんごのイラスト（フルーツ）">
              <a:extLst>
                <a:ext uri="{FF2B5EF4-FFF2-40B4-BE49-F238E27FC236}">
                  <a16:creationId xmlns:a16="http://schemas.microsoft.com/office/drawing/2014/main" id="{B86151CE-F7C2-578E-575F-A0667CF86D5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2711" y="2291528"/>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2" descr="りんごのイラスト（フルーツ）">
              <a:extLst>
                <a:ext uri="{FF2B5EF4-FFF2-40B4-BE49-F238E27FC236}">
                  <a16:creationId xmlns:a16="http://schemas.microsoft.com/office/drawing/2014/main" id="{E2F3CC73-91A4-B3AC-C5C3-74D8D95634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0354" y="2333792"/>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90" name="テキスト ボックス 89">
            <a:extLst>
              <a:ext uri="{FF2B5EF4-FFF2-40B4-BE49-F238E27FC236}">
                <a16:creationId xmlns:a16="http://schemas.microsoft.com/office/drawing/2014/main" id="{CD748C33-6D3D-6636-970E-F11D58FFB54C}"/>
              </a:ext>
            </a:extLst>
          </p:cNvPr>
          <p:cNvSpPr txBox="1"/>
          <p:nvPr/>
        </p:nvSpPr>
        <p:spPr>
          <a:xfrm>
            <a:off x="293605" y="4664202"/>
            <a:ext cx="8136677" cy="954107"/>
          </a:xfrm>
          <a:prstGeom prst="rect">
            <a:avLst/>
          </a:prstGeom>
          <a:noFill/>
        </p:spPr>
        <p:txBody>
          <a:bodyPr wrap="square" rtlCol="0">
            <a:spAutoFit/>
          </a:bodyPr>
          <a:lstStyle/>
          <a:p>
            <a:r>
              <a:rPr lang="ja-JP" altLang="en-US" sz="2800"/>
              <a:t>状態が</a:t>
            </a:r>
            <a:r>
              <a:rPr lang="en-US" altLang="ja-JP" sz="2800" dirty="0"/>
              <a:t>10</a:t>
            </a:r>
            <a:r>
              <a:rPr lang="ja-JP" altLang="en-US" sz="2800"/>
              <a:t>個あり、</a:t>
            </a:r>
            <a:r>
              <a:rPr lang="en-US" altLang="ja-JP" sz="2800" dirty="0"/>
              <a:t>10</a:t>
            </a:r>
            <a:r>
              <a:rPr lang="ja-JP" altLang="en-US" sz="2800"/>
              <a:t>状態のマルコフ遷移になる</a:t>
            </a:r>
            <a:endParaRPr lang="en-US" altLang="ja-JP" sz="2800" dirty="0"/>
          </a:p>
          <a:p>
            <a:r>
              <a:rPr kumimoji="1" lang="ja-JP" altLang="en-US" sz="2800"/>
              <a:t>→面倒くさい</a:t>
            </a:r>
            <a:endParaRPr kumimoji="1" lang="en-US" altLang="ja-JP" sz="2800" dirty="0"/>
          </a:p>
        </p:txBody>
      </p:sp>
      <p:sp>
        <p:nvSpPr>
          <p:cNvPr id="91" name="テキスト ボックス 90">
            <a:extLst>
              <a:ext uri="{FF2B5EF4-FFF2-40B4-BE49-F238E27FC236}">
                <a16:creationId xmlns:a16="http://schemas.microsoft.com/office/drawing/2014/main" id="{E1C82F5A-6B7C-1594-5B04-64FCEC4091F4}"/>
              </a:ext>
            </a:extLst>
          </p:cNvPr>
          <p:cNvSpPr txBox="1"/>
          <p:nvPr/>
        </p:nvSpPr>
        <p:spPr>
          <a:xfrm>
            <a:off x="343714" y="5912920"/>
            <a:ext cx="8020630" cy="523220"/>
          </a:xfrm>
          <a:prstGeom prst="rect">
            <a:avLst/>
          </a:prstGeom>
          <a:noFill/>
        </p:spPr>
        <p:txBody>
          <a:bodyPr wrap="square">
            <a:spAutoFit/>
          </a:bodyPr>
          <a:lstStyle/>
          <a:p>
            <a:r>
              <a:rPr lang="ja-JP" altLang="en-US" sz="2800"/>
              <a:t>マルコフ行列全体を考えずに定常状態を調べたい</a:t>
            </a:r>
            <a:endParaRPr kumimoji="1" lang="ja-JP" altLang="en-US" sz="2800"/>
          </a:p>
        </p:txBody>
      </p:sp>
    </p:spTree>
    <p:extLst>
      <p:ext uri="{BB962C8B-B14F-4D97-AF65-F5344CB8AC3E}">
        <p14:creationId xmlns:p14="http://schemas.microsoft.com/office/powerpoint/2010/main" val="2564866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F4FB4D9-006D-0E17-7D68-9F83FC72323D}"/>
              </a:ext>
            </a:extLst>
          </p:cNvPr>
          <p:cNvSpPr>
            <a:spLocks noGrp="1"/>
          </p:cNvSpPr>
          <p:nvPr>
            <p:ph type="body" sz="quarter" idx="10"/>
          </p:nvPr>
        </p:nvSpPr>
        <p:spPr/>
        <p:txBody>
          <a:bodyPr/>
          <a:lstStyle/>
          <a:p>
            <a:r>
              <a:rPr kumimoji="1" lang="ja-JP" altLang="en-US"/>
              <a:t>マルコフ行列</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B2DB03D-E750-8A84-6F7B-6024F305AF2F}"/>
                  </a:ext>
                </a:extLst>
              </p:cNvPr>
              <p:cNvSpPr txBox="1"/>
              <p:nvPr/>
            </p:nvSpPr>
            <p:spPr>
              <a:xfrm>
                <a:off x="683568" y="942673"/>
                <a:ext cx="97488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3" name="テキスト ボックス 2">
                <a:extLst>
                  <a:ext uri="{FF2B5EF4-FFF2-40B4-BE49-F238E27FC236}">
                    <a16:creationId xmlns:a16="http://schemas.microsoft.com/office/drawing/2014/main" id="{FB2DB03D-E750-8A84-6F7B-6024F305AF2F}"/>
                  </a:ext>
                </a:extLst>
              </p:cNvPr>
              <p:cNvSpPr txBox="1">
                <a:spLocks noRot="1" noChangeAspect="1" noMove="1" noResize="1" noEditPoints="1" noAdjustHandles="1" noChangeArrowheads="1" noChangeShapeType="1" noTextEdit="1"/>
              </p:cNvSpPr>
              <p:nvPr/>
            </p:nvSpPr>
            <p:spPr>
              <a:xfrm>
                <a:off x="683568" y="942673"/>
                <a:ext cx="974882" cy="492443"/>
              </a:xfrm>
              <a:prstGeom prst="rect">
                <a:avLst/>
              </a:prstGeom>
              <a:blipFill>
                <a:blip r:embed="rId2"/>
                <a:stretch>
                  <a:fillRect l="-7692" r="-14103" b="-384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6871870-8BA6-C808-FD9C-ACC2E3F5678B}"/>
                  </a:ext>
                </a:extLst>
              </p:cNvPr>
              <p:cNvSpPr txBox="1"/>
              <p:nvPr/>
            </p:nvSpPr>
            <p:spPr>
              <a:xfrm>
                <a:off x="1763688" y="973451"/>
                <a:ext cx="4730398" cy="461665"/>
              </a:xfrm>
              <a:prstGeom prst="rect">
                <a:avLst/>
              </a:prstGeom>
              <a:noFill/>
            </p:spPr>
            <p:txBody>
              <a:bodyPr wrap="none" rtlCol="0">
                <a:spAutoFit/>
              </a:bodyPr>
              <a:lstStyle/>
              <a:p>
                <a:r>
                  <a:rPr kumimoji="1" lang="ja-JP" altLang="en-US" sz="2400"/>
                  <a:t>時刻</a:t>
                </a:r>
                <a14:m>
                  <m:oMath xmlns:m="http://schemas.openxmlformats.org/officeDocument/2006/math">
                    <m:r>
                      <a:rPr kumimoji="1" lang="en-US" altLang="ja-JP" sz="2400" b="0" i="1" smtClean="0">
                        <a:latin typeface="Cambria Math" panose="02040503050406030204" pitchFamily="18" charset="0"/>
                      </a:rPr>
                      <m:t>𝑡</m:t>
                    </m:r>
                  </m:oMath>
                </a14:m>
                <a:r>
                  <a:rPr kumimoji="1" lang="ja-JP" altLang="en-US" sz="2400"/>
                  <a:t>において、状態</a:t>
                </a:r>
                <a14:m>
                  <m:oMath xmlns:m="http://schemas.openxmlformats.org/officeDocument/2006/math">
                    <m:r>
                      <a:rPr kumimoji="1" lang="en-US" altLang="ja-JP" sz="2400" b="0" i="1" smtClean="0">
                        <a:latin typeface="Cambria Math" panose="02040503050406030204" pitchFamily="18" charset="0"/>
                      </a:rPr>
                      <m:t>𝑖</m:t>
                    </m:r>
                  </m:oMath>
                </a14:m>
                <a:r>
                  <a:rPr lang="ja-JP" altLang="en-US" sz="2400"/>
                  <a:t>にいる確率</a:t>
                </a:r>
                <a:endParaRPr kumimoji="1" lang="ja-JP" altLang="en-US" sz="2400"/>
              </a:p>
            </p:txBody>
          </p:sp>
        </mc:Choice>
        <mc:Fallback xmlns="">
          <p:sp>
            <p:nvSpPr>
              <p:cNvPr id="4" name="テキスト ボックス 3">
                <a:extLst>
                  <a:ext uri="{FF2B5EF4-FFF2-40B4-BE49-F238E27FC236}">
                    <a16:creationId xmlns:a16="http://schemas.microsoft.com/office/drawing/2014/main" id="{96871870-8BA6-C808-FD9C-ACC2E3F5678B}"/>
                  </a:ext>
                </a:extLst>
              </p:cNvPr>
              <p:cNvSpPr txBox="1">
                <a:spLocks noRot="1" noChangeAspect="1" noMove="1" noResize="1" noEditPoints="1" noAdjustHandles="1" noChangeArrowheads="1" noChangeShapeType="1" noTextEdit="1"/>
              </p:cNvSpPr>
              <p:nvPr/>
            </p:nvSpPr>
            <p:spPr>
              <a:xfrm>
                <a:off x="1763688" y="973451"/>
                <a:ext cx="4730398" cy="461665"/>
              </a:xfrm>
              <a:prstGeom prst="rect">
                <a:avLst/>
              </a:prstGeom>
              <a:blipFill>
                <a:blip r:embed="rId3"/>
                <a:stretch>
                  <a:fillRect l="-1872" t="-10811" r="-1070"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5E9465BC-3282-8CD0-91E4-47D756B5A097}"/>
                  </a:ext>
                </a:extLst>
              </p:cNvPr>
              <p:cNvSpPr txBox="1"/>
              <p:nvPr/>
            </p:nvSpPr>
            <p:spPr>
              <a:xfrm>
                <a:off x="1645671" y="3887858"/>
                <a:ext cx="5167440" cy="20815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1</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r>
                            <a:rPr lang="en-US" altLang="ja-JP" sz="2400" i="1">
                              <a:latin typeface="Cambria Math" panose="02040503050406030204" pitchFamily="18" charset="0"/>
                            </a:rPr>
                            <m:t>+1</m:t>
                          </m:r>
                        </m:e>
                      </m:d>
                      <m:r>
                        <a:rPr lang="en-US" altLang="ja-JP" sz="2400" i="1">
                          <a:latin typeface="Cambria Math" panose="02040503050406030204" pitchFamily="18" charset="0"/>
                        </a:rPr>
                        <m:t>=</m:t>
                      </m:r>
                      <m:f>
                        <m:fPr>
                          <m:ctrlPr>
                            <a:rPr lang="en-US" altLang="ja-JP" sz="2400" i="1" smtClean="0">
                              <a:solidFill>
                                <a:srgbClr val="7030A0"/>
                              </a:solidFill>
                              <a:latin typeface="Cambria Math" panose="02040503050406030204" pitchFamily="18" charset="0"/>
                            </a:rPr>
                          </m:ctrlPr>
                        </m:fPr>
                        <m:num>
                          <m:r>
                            <a:rPr lang="en-US" altLang="ja-JP" sz="2400" i="1">
                              <a:solidFill>
                                <a:srgbClr val="7030A0"/>
                              </a:solidFill>
                              <a:latin typeface="Cambria Math" panose="02040503050406030204" pitchFamily="18" charset="0"/>
                            </a:rPr>
                            <m:t>1</m:t>
                          </m:r>
                        </m:num>
                        <m:den>
                          <m:r>
                            <a:rPr lang="en-US" altLang="ja-JP" sz="2400" i="1">
                              <a:solidFill>
                                <a:srgbClr val="7030A0"/>
                              </a:solidFill>
                              <a:latin typeface="Cambria Math" panose="02040503050406030204" pitchFamily="18" charset="0"/>
                            </a:rPr>
                            <m:t>6</m:t>
                          </m:r>
                        </m:den>
                      </m:f>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1</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r>
                        <a:rPr lang="en-US" altLang="ja-JP" sz="2400" i="1">
                          <a:latin typeface="Cambria Math" panose="02040503050406030204" pitchFamily="18" charset="0"/>
                        </a:rPr>
                        <m:t>+</m:t>
                      </m:r>
                      <m:f>
                        <m:fPr>
                          <m:ctrlPr>
                            <a:rPr lang="en-US" altLang="ja-JP" sz="2400" i="1" smtClean="0">
                              <a:solidFill>
                                <a:srgbClr val="92D050"/>
                              </a:solidFill>
                              <a:latin typeface="Cambria Math" panose="02040503050406030204" pitchFamily="18" charset="0"/>
                            </a:rPr>
                          </m:ctrlPr>
                        </m:fPr>
                        <m:num>
                          <m:r>
                            <a:rPr lang="en-US" altLang="ja-JP" sz="2400" i="1">
                              <a:solidFill>
                                <a:srgbClr val="92D050"/>
                              </a:solidFill>
                              <a:latin typeface="Cambria Math" panose="02040503050406030204" pitchFamily="18" charset="0"/>
                            </a:rPr>
                            <m:t>1</m:t>
                          </m:r>
                        </m:num>
                        <m:den>
                          <m:r>
                            <a:rPr lang="en-US" altLang="ja-JP" sz="2400" i="1">
                              <a:solidFill>
                                <a:srgbClr val="92D050"/>
                              </a:solidFill>
                              <a:latin typeface="Cambria Math" panose="02040503050406030204" pitchFamily="18" charset="0"/>
                            </a:rPr>
                            <m:t>6</m:t>
                          </m:r>
                        </m:den>
                      </m:f>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2</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r>
                        <a:rPr lang="en-US" altLang="ja-JP" sz="2400" i="1">
                          <a:latin typeface="Cambria Math" panose="02040503050406030204" pitchFamily="18" charset="0"/>
                        </a:rPr>
                        <m:t>+</m:t>
                      </m:r>
                      <m:f>
                        <m:fPr>
                          <m:ctrlPr>
                            <a:rPr lang="en-US" altLang="ja-JP" sz="2400" i="1" smtClean="0">
                              <a:solidFill>
                                <a:srgbClr val="FFC000"/>
                              </a:solidFill>
                              <a:latin typeface="Cambria Math" panose="02040503050406030204" pitchFamily="18" charset="0"/>
                            </a:rPr>
                          </m:ctrlPr>
                        </m:fPr>
                        <m:num>
                          <m:r>
                            <a:rPr lang="en-US" altLang="ja-JP" sz="2400" i="1">
                              <a:solidFill>
                                <a:srgbClr val="FFC000"/>
                              </a:solidFill>
                              <a:latin typeface="Cambria Math" panose="02040503050406030204" pitchFamily="18" charset="0"/>
                            </a:rPr>
                            <m:t>1</m:t>
                          </m:r>
                        </m:num>
                        <m:den>
                          <m:r>
                            <a:rPr lang="en-US" altLang="ja-JP" sz="2400" i="1">
                              <a:solidFill>
                                <a:srgbClr val="FFC000"/>
                              </a:solidFill>
                              <a:latin typeface="Cambria Math" panose="02040503050406030204" pitchFamily="18" charset="0"/>
                            </a:rPr>
                            <m:t>6</m:t>
                          </m:r>
                        </m:den>
                      </m:f>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3</m:t>
                          </m:r>
                        </m:sub>
                      </m:sSub>
                      <m:r>
                        <a:rPr lang="en-US" altLang="ja-JP" sz="2400" i="1">
                          <a:latin typeface="Cambria Math" panose="02040503050406030204" pitchFamily="18" charset="0"/>
                        </a:rPr>
                        <m:t>(</m:t>
                      </m:r>
                      <m:r>
                        <a:rPr lang="en-US" altLang="ja-JP" sz="2400" i="1">
                          <a:latin typeface="Cambria Math" panose="02040503050406030204" pitchFamily="18" charset="0"/>
                        </a:rPr>
                        <m:t>𝑡</m:t>
                      </m:r>
                      <m:r>
                        <a:rPr lang="en-US" altLang="ja-JP" sz="2400" i="1">
                          <a:latin typeface="Cambria Math" panose="02040503050406030204" pitchFamily="18" charset="0"/>
                        </a:rPr>
                        <m:t>)</m:t>
                      </m:r>
                    </m:oMath>
                  </m:oMathPara>
                </a14:m>
                <a:endParaRPr lang="en-US" altLang="ja-JP" sz="2400" dirty="0"/>
              </a:p>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2</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e>
                      </m:d>
                      <m:r>
                        <a:rPr kumimoji="1" lang="en-US" altLang="ja-JP" sz="2400" b="0" i="1" smtClean="0">
                          <a:latin typeface="Cambria Math" panose="02040503050406030204" pitchFamily="18" charset="0"/>
                        </a:rPr>
                        <m:t>=</m:t>
                      </m:r>
                      <m:f>
                        <m:fPr>
                          <m:ctrlPr>
                            <a:rPr kumimoji="1" lang="en-US" altLang="ja-JP" sz="2400" b="0" i="1" smtClean="0">
                              <a:solidFill>
                                <a:srgbClr val="7030A0"/>
                              </a:solidFill>
                              <a:latin typeface="Cambria Math" panose="02040503050406030204" pitchFamily="18" charset="0"/>
                            </a:rPr>
                          </m:ctrlPr>
                        </m:fPr>
                        <m:num>
                          <m:r>
                            <a:rPr kumimoji="1" lang="en-US" altLang="ja-JP" sz="2400" b="0" i="1" smtClean="0">
                              <a:solidFill>
                                <a:srgbClr val="7030A0"/>
                              </a:solidFill>
                              <a:latin typeface="Cambria Math" panose="02040503050406030204" pitchFamily="18" charset="0"/>
                            </a:rPr>
                            <m:t>1</m:t>
                          </m:r>
                        </m:num>
                        <m:den>
                          <m:r>
                            <a:rPr kumimoji="1" lang="en-US" altLang="ja-JP" sz="2400" b="0" i="1" smtClean="0">
                              <a:solidFill>
                                <a:srgbClr val="7030A0"/>
                              </a:solidFill>
                              <a:latin typeface="Cambria Math" panose="02040503050406030204" pitchFamily="18" charset="0"/>
                            </a:rPr>
                            <m:t>3</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1</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92D050"/>
                              </a:solidFill>
                              <a:latin typeface="Cambria Math" panose="02040503050406030204" pitchFamily="18" charset="0"/>
                            </a:rPr>
                          </m:ctrlPr>
                        </m:fPr>
                        <m:num>
                          <m:r>
                            <a:rPr kumimoji="1" lang="en-US" altLang="ja-JP" sz="2400" b="0" i="1" smtClean="0">
                              <a:solidFill>
                                <a:srgbClr val="92D050"/>
                              </a:solidFill>
                              <a:latin typeface="Cambria Math" panose="02040503050406030204" pitchFamily="18" charset="0"/>
                            </a:rPr>
                            <m:t>1</m:t>
                          </m:r>
                        </m:num>
                        <m:den>
                          <m:r>
                            <a:rPr kumimoji="1" lang="en-US" altLang="ja-JP" sz="2400" b="0" i="1" smtClean="0">
                              <a:solidFill>
                                <a:srgbClr val="92D050"/>
                              </a:solidFill>
                              <a:latin typeface="Cambria Math" panose="02040503050406030204" pitchFamily="18" charset="0"/>
                            </a:rPr>
                            <m:t>3</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2</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FFC000"/>
                              </a:solidFill>
                              <a:latin typeface="Cambria Math" panose="02040503050406030204" pitchFamily="18" charset="0"/>
                            </a:rPr>
                          </m:ctrlPr>
                        </m:fPr>
                        <m:num>
                          <m:r>
                            <a:rPr kumimoji="1" lang="en-US" altLang="ja-JP" sz="2400" b="0" i="1" smtClean="0">
                              <a:solidFill>
                                <a:srgbClr val="FFC000"/>
                              </a:solidFill>
                              <a:latin typeface="Cambria Math" panose="02040503050406030204" pitchFamily="18" charset="0"/>
                            </a:rPr>
                            <m:t>1</m:t>
                          </m:r>
                        </m:num>
                        <m:den>
                          <m:r>
                            <a:rPr kumimoji="1" lang="en-US" altLang="ja-JP" sz="2400" b="0" i="1" smtClean="0">
                              <a:solidFill>
                                <a:srgbClr val="FFC000"/>
                              </a:solidFill>
                              <a:latin typeface="Cambria Math" panose="02040503050406030204" pitchFamily="18" charset="0"/>
                            </a:rPr>
                            <m:t>3</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m:t>
                      </m:r>
                    </m:oMath>
                  </m:oMathPara>
                </a14:m>
                <a:endParaRPr kumimoji="1" lang="ja-JP" altLang="en-US" sz="2400"/>
              </a:p>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3</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e>
                      </m:d>
                      <m:r>
                        <a:rPr kumimoji="1" lang="en-US" altLang="ja-JP" sz="2400" b="0" i="1" smtClean="0">
                          <a:latin typeface="Cambria Math" panose="02040503050406030204" pitchFamily="18" charset="0"/>
                        </a:rPr>
                        <m:t>=</m:t>
                      </m:r>
                      <m:f>
                        <m:fPr>
                          <m:ctrlPr>
                            <a:rPr kumimoji="1" lang="en-US" altLang="ja-JP" sz="2400" b="0" i="1" smtClean="0">
                              <a:solidFill>
                                <a:srgbClr val="7030A0"/>
                              </a:solidFill>
                              <a:latin typeface="Cambria Math" panose="02040503050406030204" pitchFamily="18" charset="0"/>
                            </a:rPr>
                          </m:ctrlPr>
                        </m:fPr>
                        <m:num>
                          <m:r>
                            <a:rPr kumimoji="1" lang="en-US" altLang="ja-JP" sz="2400" b="0" i="1" smtClean="0">
                              <a:solidFill>
                                <a:srgbClr val="7030A0"/>
                              </a:solidFill>
                              <a:latin typeface="Cambria Math" panose="02040503050406030204" pitchFamily="18" charset="0"/>
                            </a:rPr>
                            <m:t>1</m:t>
                          </m:r>
                        </m:num>
                        <m:den>
                          <m:r>
                            <a:rPr kumimoji="1" lang="en-US" altLang="ja-JP" sz="2400" b="0" i="1" smtClean="0">
                              <a:solidFill>
                                <a:srgbClr val="7030A0"/>
                              </a:solidFill>
                              <a:latin typeface="Cambria Math" panose="02040503050406030204" pitchFamily="18" charset="0"/>
                            </a:rPr>
                            <m:t>6</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1</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92D050"/>
                              </a:solidFill>
                              <a:latin typeface="Cambria Math" panose="02040503050406030204" pitchFamily="18" charset="0"/>
                            </a:rPr>
                          </m:ctrlPr>
                        </m:fPr>
                        <m:num>
                          <m:r>
                            <a:rPr kumimoji="1" lang="en-US" altLang="ja-JP" sz="2400" b="0" i="1" smtClean="0">
                              <a:solidFill>
                                <a:srgbClr val="92D050"/>
                              </a:solidFill>
                              <a:latin typeface="Cambria Math" panose="02040503050406030204" pitchFamily="18" charset="0"/>
                            </a:rPr>
                            <m:t>1</m:t>
                          </m:r>
                        </m:num>
                        <m:den>
                          <m:r>
                            <a:rPr kumimoji="1" lang="en-US" altLang="ja-JP" sz="2400" b="0" i="1" smtClean="0">
                              <a:solidFill>
                                <a:srgbClr val="92D050"/>
                              </a:solidFill>
                              <a:latin typeface="Cambria Math" panose="02040503050406030204" pitchFamily="18" charset="0"/>
                            </a:rPr>
                            <m:t>2</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2</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FFC000"/>
                              </a:solidFill>
                              <a:latin typeface="Cambria Math" panose="02040503050406030204" pitchFamily="18" charset="0"/>
                            </a:rPr>
                          </m:ctrlPr>
                        </m:fPr>
                        <m:num>
                          <m:r>
                            <a:rPr kumimoji="1" lang="en-US" altLang="ja-JP" sz="2400" b="0" i="1" smtClean="0">
                              <a:solidFill>
                                <a:srgbClr val="FFC000"/>
                              </a:solidFill>
                              <a:latin typeface="Cambria Math" panose="02040503050406030204" pitchFamily="18" charset="0"/>
                            </a:rPr>
                            <m:t>1</m:t>
                          </m:r>
                        </m:num>
                        <m:den>
                          <m:r>
                            <a:rPr kumimoji="1" lang="en-US" altLang="ja-JP" sz="2400" b="0" i="1" smtClean="0">
                              <a:solidFill>
                                <a:srgbClr val="FFC000"/>
                              </a:solidFill>
                              <a:latin typeface="Cambria Math" panose="02040503050406030204" pitchFamily="18" charset="0"/>
                            </a:rPr>
                            <m:t>2</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m:t>
                      </m:r>
                    </m:oMath>
                  </m:oMathPara>
                </a14:m>
                <a:endParaRPr kumimoji="1" lang="ja-JP" altLang="en-US" sz="2400"/>
              </a:p>
            </p:txBody>
          </p:sp>
        </mc:Choice>
        <mc:Fallback xmlns="">
          <p:sp>
            <p:nvSpPr>
              <p:cNvPr id="50" name="テキスト ボックス 49">
                <a:extLst>
                  <a:ext uri="{FF2B5EF4-FFF2-40B4-BE49-F238E27FC236}">
                    <a16:creationId xmlns:a16="http://schemas.microsoft.com/office/drawing/2014/main" id="{5E9465BC-3282-8CD0-91E4-47D756B5A097}"/>
                  </a:ext>
                </a:extLst>
              </p:cNvPr>
              <p:cNvSpPr txBox="1">
                <a:spLocks noRot="1" noChangeAspect="1" noMove="1" noResize="1" noEditPoints="1" noAdjustHandles="1" noChangeArrowheads="1" noChangeShapeType="1" noTextEdit="1"/>
              </p:cNvSpPr>
              <p:nvPr/>
            </p:nvSpPr>
            <p:spPr>
              <a:xfrm>
                <a:off x="1645671" y="3887858"/>
                <a:ext cx="5167440" cy="2081532"/>
              </a:xfrm>
              <a:prstGeom prst="rect">
                <a:avLst/>
              </a:prstGeom>
              <a:blipFill>
                <a:blip r:embed="rId4"/>
                <a:stretch>
                  <a:fillRect l="-735" t="-610" r="-1471" b="-4268"/>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518BC864-8755-A5A6-90C8-667854DFB8C7}"/>
              </a:ext>
            </a:extLst>
          </p:cNvPr>
          <p:cNvSpPr txBox="1"/>
          <p:nvPr/>
        </p:nvSpPr>
        <p:spPr>
          <a:xfrm>
            <a:off x="899592" y="6087190"/>
            <a:ext cx="4493538" cy="461665"/>
          </a:xfrm>
          <a:prstGeom prst="rect">
            <a:avLst/>
          </a:prstGeom>
          <a:noFill/>
        </p:spPr>
        <p:txBody>
          <a:bodyPr wrap="none" rtlCol="0">
            <a:spAutoFit/>
          </a:bodyPr>
          <a:lstStyle/>
          <a:p>
            <a:r>
              <a:rPr kumimoji="1" lang="ja-JP" altLang="en-US" sz="2400"/>
              <a:t>行列とベクトルの形にかけそう</a:t>
            </a:r>
          </a:p>
        </p:txBody>
      </p:sp>
      <p:grpSp>
        <p:nvGrpSpPr>
          <p:cNvPr id="52" name="グループ化 51">
            <a:extLst>
              <a:ext uri="{FF2B5EF4-FFF2-40B4-BE49-F238E27FC236}">
                <a16:creationId xmlns:a16="http://schemas.microsoft.com/office/drawing/2014/main" id="{41B667F4-6DE8-AB5D-FFDD-5E63ACC4AEE7}"/>
              </a:ext>
            </a:extLst>
          </p:cNvPr>
          <p:cNvGrpSpPr/>
          <p:nvPr/>
        </p:nvGrpSpPr>
        <p:grpSpPr>
          <a:xfrm>
            <a:off x="2987824" y="1711496"/>
            <a:ext cx="2936584" cy="2030002"/>
            <a:chOff x="1230562" y="1770270"/>
            <a:chExt cx="7087598" cy="4899517"/>
          </a:xfrm>
        </p:grpSpPr>
        <p:sp>
          <p:nvSpPr>
            <p:cNvPr id="53" name="円/楕円 52">
              <a:extLst>
                <a:ext uri="{FF2B5EF4-FFF2-40B4-BE49-F238E27FC236}">
                  <a16:creationId xmlns:a16="http://schemas.microsoft.com/office/drawing/2014/main" id="{C5383E99-19D5-B462-C955-3B15749D43FC}"/>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54" name="円/楕円 53">
              <a:extLst>
                <a:ext uri="{FF2B5EF4-FFF2-40B4-BE49-F238E27FC236}">
                  <a16:creationId xmlns:a16="http://schemas.microsoft.com/office/drawing/2014/main" id="{ECD19664-C528-0873-4F94-062B6C225965}"/>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55" name="円/楕円 54">
              <a:extLst>
                <a:ext uri="{FF2B5EF4-FFF2-40B4-BE49-F238E27FC236}">
                  <a16:creationId xmlns:a16="http://schemas.microsoft.com/office/drawing/2014/main" id="{047CE342-CAF5-6BBB-C66F-6616C500F000}"/>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56" name="直線矢印コネクタ 55">
              <a:extLst>
                <a:ext uri="{FF2B5EF4-FFF2-40B4-BE49-F238E27FC236}">
                  <a16:creationId xmlns:a16="http://schemas.microsoft.com/office/drawing/2014/main" id="{BCC67E4B-193E-31F5-2EBA-41898F28D2FC}"/>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79A44299-741F-51C5-CDF3-DD44499E9B25}"/>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946DB80B-3D1D-0934-7798-E15365CD0D82}"/>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AC5794D8-1CB9-731F-53CC-C1786F09CDF6}"/>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D82D05EC-BE84-9A60-AC1D-98E68C294FBF}"/>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D45ECC76-B5D5-FBFE-B3B5-2B44AE21C05C}"/>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2" name="フリーフォーム 61">
              <a:extLst>
                <a:ext uri="{FF2B5EF4-FFF2-40B4-BE49-F238E27FC236}">
                  <a16:creationId xmlns:a16="http://schemas.microsoft.com/office/drawing/2014/main" id="{BAC35619-AFCB-8E13-1040-2912730EA45C}"/>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3" name="フリーフォーム 62">
              <a:extLst>
                <a:ext uri="{FF2B5EF4-FFF2-40B4-BE49-F238E27FC236}">
                  <a16:creationId xmlns:a16="http://schemas.microsoft.com/office/drawing/2014/main" id="{7D899C1E-7631-1135-0C9B-214846844D3B}"/>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4" name="フリーフォーム 63">
              <a:extLst>
                <a:ext uri="{FF2B5EF4-FFF2-40B4-BE49-F238E27FC236}">
                  <a16:creationId xmlns:a16="http://schemas.microsoft.com/office/drawing/2014/main" id="{A271C009-E075-293C-0981-48CA75D065BE}"/>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5" name="テキスト ボックス 64">
              <a:extLst>
                <a:ext uri="{FF2B5EF4-FFF2-40B4-BE49-F238E27FC236}">
                  <a16:creationId xmlns:a16="http://schemas.microsoft.com/office/drawing/2014/main" id="{91B1921A-3C2C-CA91-8887-F1F34B831F8F}"/>
                </a:ext>
              </a:extLst>
            </p:cNvPr>
            <p:cNvSpPr txBox="1"/>
            <p:nvPr/>
          </p:nvSpPr>
          <p:spPr>
            <a:xfrm>
              <a:off x="5414201" y="1770270"/>
              <a:ext cx="917710" cy="631410"/>
            </a:xfrm>
            <a:prstGeom prst="rect">
              <a:avLst/>
            </a:prstGeom>
            <a:noFill/>
          </p:spPr>
          <p:txBody>
            <a:bodyPr wrap="none" rtlCol="0">
              <a:spAutoFit/>
            </a:bodyPr>
            <a:lstStyle/>
            <a:p>
              <a:r>
                <a:rPr kumimoji="1" lang="en-US" altLang="ja-JP" sz="1100" dirty="0">
                  <a:solidFill>
                    <a:srgbClr val="7030A0"/>
                  </a:solidFill>
                </a:rPr>
                <a:t>1/6</a:t>
              </a:r>
              <a:endParaRPr kumimoji="1" lang="ja-JP" altLang="en-US" sz="1100">
                <a:solidFill>
                  <a:srgbClr val="7030A0"/>
                </a:solidFill>
              </a:endParaRPr>
            </a:p>
          </p:txBody>
        </p:sp>
        <p:sp>
          <p:nvSpPr>
            <p:cNvPr id="66" name="テキスト ボックス 65">
              <a:extLst>
                <a:ext uri="{FF2B5EF4-FFF2-40B4-BE49-F238E27FC236}">
                  <a16:creationId xmlns:a16="http://schemas.microsoft.com/office/drawing/2014/main" id="{7A41F6CD-DEC7-BD35-FD85-82AF039598F4}"/>
                </a:ext>
              </a:extLst>
            </p:cNvPr>
            <p:cNvSpPr txBox="1"/>
            <p:nvPr/>
          </p:nvSpPr>
          <p:spPr>
            <a:xfrm>
              <a:off x="2843104" y="3599516"/>
              <a:ext cx="917710" cy="631410"/>
            </a:xfrm>
            <a:prstGeom prst="rect">
              <a:avLst/>
            </a:prstGeom>
            <a:noFill/>
          </p:spPr>
          <p:txBody>
            <a:bodyPr wrap="none" rtlCol="0">
              <a:spAutoFit/>
            </a:bodyPr>
            <a:lstStyle/>
            <a:p>
              <a:r>
                <a:rPr kumimoji="1" lang="en-US" altLang="ja-JP" sz="1100" dirty="0">
                  <a:solidFill>
                    <a:srgbClr val="7030A0"/>
                  </a:solidFill>
                </a:rPr>
                <a:t>1/3</a:t>
              </a:r>
              <a:endParaRPr kumimoji="1" lang="ja-JP" altLang="en-US" sz="1100">
                <a:solidFill>
                  <a:srgbClr val="7030A0"/>
                </a:solidFill>
              </a:endParaRPr>
            </a:p>
          </p:txBody>
        </p:sp>
        <p:sp>
          <p:nvSpPr>
            <p:cNvPr id="67" name="テキスト ボックス 66">
              <a:extLst>
                <a:ext uri="{FF2B5EF4-FFF2-40B4-BE49-F238E27FC236}">
                  <a16:creationId xmlns:a16="http://schemas.microsoft.com/office/drawing/2014/main" id="{B6C87C58-5DC2-206D-A9B9-83A8B4F6959C}"/>
                </a:ext>
              </a:extLst>
            </p:cNvPr>
            <p:cNvSpPr txBox="1"/>
            <p:nvPr/>
          </p:nvSpPr>
          <p:spPr>
            <a:xfrm>
              <a:off x="4849133" y="4269439"/>
              <a:ext cx="917710" cy="631410"/>
            </a:xfrm>
            <a:prstGeom prst="rect">
              <a:avLst/>
            </a:prstGeom>
            <a:noFill/>
          </p:spPr>
          <p:txBody>
            <a:bodyPr wrap="none" rtlCol="0">
              <a:spAutoFit/>
            </a:bodyPr>
            <a:lstStyle/>
            <a:p>
              <a:r>
                <a:rPr kumimoji="1" lang="en-US" altLang="ja-JP" sz="1100" dirty="0">
                  <a:solidFill>
                    <a:srgbClr val="7030A0"/>
                  </a:solidFill>
                </a:rPr>
                <a:t>1/2</a:t>
              </a:r>
              <a:endParaRPr kumimoji="1" lang="ja-JP" altLang="en-US" sz="1100">
                <a:solidFill>
                  <a:srgbClr val="7030A0"/>
                </a:solidFill>
              </a:endParaRPr>
            </a:p>
          </p:txBody>
        </p:sp>
        <p:sp>
          <p:nvSpPr>
            <p:cNvPr id="68" name="テキスト ボックス 67">
              <a:extLst>
                <a:ext uri="{FF2B5EF4-FFF2-40B4-BE49-F238E27FC236}">
                  <a16:creationId xmlns:a16="http://schemas.microsoft.com/office/drawing/2014/main" id="{68ED9CC4-EE92-C850-2EE1-855EE9413F15}"/>
                </a:ext>
              </a:extLst>
            </p:cNvPr>
            <p:cNvSpPr txBox="1"/>
            <p:nvPr/>
          </p:nvSpPr>
          <p:spPr>
            <a:xfrm>
              <a:off x="1230562" y="5890832"/>
              <a:ext cx="917710" cy="631410"/>
            </a:xfrm>
            <a:prstGeom prst="rect">
              <a:avLst/>
            </a:prstGeom>
            <a:noFill/>
          </p:spPr>
          <p:txBody>
            <a:bodyPr wrap="none" rtlCol="0">
              <a:spAutoFit/>
            </a:bodyPr>
            <a:lstStyle/>
            <a:p>
              <a:r>
                <a:rPr kumimoji="1" lang="en-US" altLang="ja-JP" sz="1100" dirty="0">
                  <a:solidFill>
                    <a:srgbClr val="92D050"/>
                  </a:solidFill>
                </a:rPr>
                <a:t>1/3</a:t>
              </a:r>
              <a:endParaRPr kumimoji="1" lang="ja-JP" altLang="en-US" sz="1100">
                <a:solidFill>
                  <a:srgbClr val="92D050"/>
                </a:solidFill>
              </a:endParaRPr>
            </a:p>
          </p:txBody>
        </p:sp>
        <p:sp>
          <p:nvSpPr>
            <p:cNvPr id="69" name="テキスト ボックス 68">
              <a:extLst>
                <a:ext uri="{FF2B5EF4-FFF2-40B4-BE49-F238E27FC236}">
                  <a16:creationId xmlns:a16="http://schemas.microsoft.com/office/drawing/2014/main" id="{B8A934F7-09E3-1577-5F94-544046121235}"/>
                </a:ext>
              </a:extLst>
            </p:cNvPr>
            <p:cNvSpPr txBox="1"/>
            <p:nvPr/>
          </p:nvSpPr>
          <p:spPr>
            <a:xfrm>
              <a:off x="7400450" y="5559533"/>
              <a:ext cx="917710" cy="631410"/>
            </a:xfrm>
            <a:prstGeom prst="rect">
              <a:avLst/>
            </a:prstGeom>
            <a:noFill/>
          </p:spPr>
          <p:txBody>
            <a:bodyPr wrap="none" rtlCol="0">
              <a:spAutoFit/>
            </a:bodyPr>
            <a:lstStyle/>
            <a:p>
              <a:r>
                <a:rPr kumimoji="1" lang="en-US" altLang="ja-JP" sz="1100" dirty="0">
                  <a:solidFill>
                    <a:srgbClr val="FFC000"/>
                  </a:solidFill>
                </a:rPr>
                <a:t>1/2</a:t>
              </a:r>
              <a:endParaRPr kumimoji="1" lang="ja-JP" altLang="en-US" sz="1100">
                <a:solidFill>
                  <a:srgbClr val="FFC000"/>
                </a:solidFill>
              </a:endParaRPr>
            </a:p>
          </p:txBody>
        </p:sp>
        <p:sp>
          <p:nvSpPr>
            <p:cNvPr id="70" name="テキスト ボックス 69">
              <a:extLst>
                <a:ext uri="{FF2B5EF4-FFF2-40B4-BE49-F238E27FC236}">
                  <a16:creationId xmlns:a16="http://schemas.microsoft.com/office/drawing/2014/main" id="{D15F830A-7E3E-6D97-144F-90750FBEAF26}"/>
                </a:ext>
              </a:extLst>
            </p:cNvPr>
            <p:cNvSpPr txBox="1"/>
            <p:nvPr/>
          </p:nvSpPr>
          <p:spPr>
            <a:xfrm>
              <a:off x="3725328" y="4241857"/>
              <a:ext cx="917710" cy="631410"/>
            </a:xfrm>
            <a:prstGeom prst="rect">
              <a:avLst/>
            </a:prstGeom>
            <a:noFill/>
          </p:spPr>
          <p:txBody>
            <a:bodyPr wrap="none" rtlCol="0">
              <a:spAutoFit/>
            </a:bodyPr>
            <a:lstStyle/>
            <a:p>
              <a:r>
                <a:rPr kumimoji="1" lang="en-US" altLang="ja-JP" sz="1100" dirty="0">
                  <a:solidFill>
                    <a:srgbClr val="92D050"/>
                  </a:solidFill>
                </a:rPr>
                <a:t>1/6</a:t>
              </a:r>
              <a:endParaRPr kumimoji="1" lang="ja-JP" altLang="en-US" sz="1100">
                <a:solidFill>
                  <a:srgbClr val="92D050"/>
                </a:solidFill>
              </a:endParaRPr>
            </a:p>
          </p:txBody>
        </p:sp>
        <p:sp>
          <p:nvSpPr>
            <p:cNvPr id="71" name="テキスト ボックス 70">
              <a:extLst>
                <a:ext uri="{FF2B5EF4-FFF2-40B4-BE49-F238E27FC236}">
                  <a16:creationId xmlns:a16="http://schemas.microsoft.com/office/drawing/2014/main" id="{3B53E99E-9BFE-C99D-7811-851214D1FC7D}"/>
                </a:ext>
              </a:extLst>
            </p:cNvPr>
            <p:cNvSpPr txBox="1"/>
            <p:nvPr/>
          </p:nvSpPr>
          <p:spPr>
            <a:xfrm>
              <a:off x="4204447" y="6038377"/>
              <a:ext cx="917710" cy="631410"/>
            </a:xfrm>
            <a:prstGeom prst="rect">
              <a:avLst/>
            </a:prstGeom>
            <a:noFill/>
          </p:spPr>
          <p:txBody>
            <a:bodyPr wrap="none" rtlCol="0">
              <a:spAutoFit/>
            </a:bodyPr>
            <a:lstStyle/>
            <a:p>
              <a:r>
                <a:rPr kumimoji="1" lang="en-US" altLang="ja-JP" sz="1100" dirty="0">
                  <a:solidFill>
                    <a:srgbClr val="92D050"/>
                  </a:solidFill>
                </a:rPr>
                <a:t>1/2</a:t>
              </a:r>
              <a:endParaRPr kumimoji="1" lang="ja-JP" altLang="en-US" sz="1100">
                <a:solidFill>
                  <a:srgbClr val="92D050"/>
                </a:solidFill>
              </a:endParaRPr>
            </a:p>
          </p:txBody>
        </p:sp>
        <p:sp>
          <p:nvSpPr>
            <p:cNvPr id="72" name="テキスト ボックス 71">
              <a:extLst>
                <a:ext uri="{FF2B5EF4-FFF2-40B4-BE49-F238E27FC236}">
                  <a16:creationId xmlns:a16="http://schemas.microsoft.com/office/drawing/2014/main" id="{4FF047A7-0D79-C701-C97F-457F11092401}"/>
                </a:ext>
              </a:extLst>
            </p:cNvPr>
            <p:cNvSpPr txBox="1"/>
            <p:nvPr/>
          </p:nvSpPr>
          <p:spPr>
            <a:xfrm>
              <a:off x="5700622" y="3671447"/>
              <a:ext cx="917710" cy="631410"/>
            </a:xfrm>
            <a:prstGeom prst="rect">
              <a:avLst/>
            </a:prstGeom>
            <a:noFill/>
          </p:spPr>
          <p:txBody>
            <a:bodyPr wrap="none" rtlCol="0">
              <a:spAutoFit/>
            </a:bodyPr>
            <a:lstStyle/>
            <a:p>
              <a:r>
                <a:rPr kumimoji="1" lang="en-US" altLang="ja-JP" sz="1100" dirty="0">
                  <a:solidFill>
                    <a:srgbClr val="FFC000"/>
                  </a:solidFill>
                </a:rPr>
                <a:t>1/6</a:t>
              </a:r>
              <a:endParaRPr kumimoji="1" lang="ja-JP" altLang="en-US" sz="1100">
                <a:solidFill>
                  <a:srgbClr val="FFC000"/>
                </a:solidFill>
              </a:endParaRPr>
            </a:p>
          </p:txBody>
        </p:sp>
        <p:sp>
          <p:nvSpPr>
            <p:cNvPr id="73" name="テキスト ボックス 72">
              <a:extLst>
                <a:ext uri="{FF2B5EF4-FFF2-40B4-BE49-F238E27FC236}">
                  <a16:creationId xmlns:a16="http://schemas.microsoft.com/office/drawing/2014/main" id="{D7CA5732-1E51-88B1-64F0-C1D69405B004}"/>
                </a:ext>
              </a:extLst>
            </p:cNvPr>
            <p:cNvSpPr txBox="1"/>
            <p:nvPr/>
          </p:nvSpPr>
          <p:spPr>
            <a:xfrm>
              <a:off x="4204447" y="5060367"/>
              <a:ext cx="917710" cy="631410"/>
            </a:xfrm>
            <a:prstGeom prst="rect">
              <a:avLst/>
            </a:prstGeom>
            <a:noFill/>
          </p:spPr>
          <p:txBody>
            <a:bodyPr wrap="none" rtlCol="0">
              <a:spAutoFit/>
            </a:bodyPr>
            <a:lstStyle/>
            <a:p>
              <a:r>
                <a:rPr kumimoji="1" lang="en-US" altLang="ja-JP" sz="1100" dirty="0">
                  <a:solidFill>
                    <a:srgbClr val="FFC000"/>
                  </a:solidFill>
                </a:rPr>
                <a:t>1/3</a:t>
              </a:r>
              <a:endParaRPr kumimoji="1" lang="ja-JP" altLang="en-US" sz="1100">
                <a:solidFill>
                  <a:srgbClr val="FFC000"/>
                </a:solidFill>
              </a:endParaRPr>
            </a:p>
          </p:txBody>
        </p:sp>
      </p:grpSp>
    </p:spTree>
    <p:extLst>
      <p:ext uri="{BB962C8B-B14F-4D97-AF65-F5344CB8AC3E}">
        <p14:creationId xmlns:p14="http://schemas.microsoft.com/office/powerpoint/2010/main" val="13100243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31C4E32-2C0B-BC86-7A26-AA0061D7724A}"/>
              </a:ext>
            </a:extLst>
          </p:cNvPr>
          <p:cNvSpPr>
            <a:spLocks noGrp="1"/>
          </p:cNvSpPr>
          <p:nvPr>
            <p:ph type="body" sz="quarter" idx="10"/>
          </p:nvPr>
        </p:nvSpPr>
        <p:spPr/>
        <p:txBody>
          <a:bodyPr/>
          <a:lstStyle/>
          <a:p>
            <a:r>
              <a:rPr kumimoji="1" lang="en-US" altLang="ja-JP"/>
              <a:t>N=3</a:t>
            </a:r>
            <a:r>
              <a:rPr kumimoji="1" lang="ja-JP" altLang="en-US"/>
              <a:t>の場合</a:t>
            </a:r>
          </a:p>
        </p:txBody>
      </p:sp>
      <p:grpSp>
        <p:nvGrpSpPr>
          <p:cNvPr id="3" name="グループ化 2">
            <a:extLst>
              <a:ext uri="{FF2B5EF4-FFF2-40B4-BE49-F238E27FC236}">
                <a16:creationId xmlns:a16="http://schemas.microsoft.com/office/drawing/2014/main" id="{1B2C3F83-C336-D558-061C-7AED8067A14B}"/>
              </a:ext>
            </a:extLst>
          </p:cNvPr>
          <p:cNvGrpSpPr/>
          <p:nvPr/>
        </p:nvGrpSpPr>
        <p:grpSpPr>
          <a:xfrm>
            <a:off x="5766591" y="1917308"/>
            <a:ext cx="2015631" cy="791633"/>
            <a:chOff x="3036670" y="3491446"/>
            <a:chExt cx="2565665" cy="1007657"/>
          </a:xfrm>
        </p:grpSpPr>
        <p:grpSp>
          <p:nvGrpSpPr>
            <p:cNvPr id="4" name="グループ化 3">
              <a:extLst>
                <a:ext uri="{FF2B5EF4-FFF2-40B4-BE49-F238E27FC236}">
                  <a16:creationId xmlns:a16="http://schemas.microsoft.com/office/drawing/2014/main" id="{C6BBB5DB-7841-3502-8CE9-1EBBF96E0435}"/>
                </a:ext>
              </a:extLst>
            </p:cNvPr>
            <p:cNvGrpSpPr/>
            <p:nvPr/>
          </p:nvGrpSpPr>
          <p:grpSpPr>
            <a:xfrm>
              <a:off x="3036670" y="3501615"/>
              <a:ext cx="735586" cy="997488"/>
              <a:chOff x="1180706" y="1772816"/>
              <a:chExt cx="1663102" cy="2255240"/>
            </a:xfrm>
          </p:grpSpPr>
          <p:cxnSp>
            <p:nvCxnSpPr>
              <p:cNvPr id="24" name="直線コネクタ 23">
                <a:extLst>
                  <a:ext uri="{FF2B5EF4-FFF2-40B4-BE49-F238E27FC236}">
                    <a16:creationId xmlns:a16="http://schemas.microsoft.com/office/drawing/2014/main" id="{6E338235-8A6B-C5DB-A522-BF8A137FD53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C5439CB5-BA57-86D4-33E3-7D8F188D386F}"/>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C9132385-0586-9D80-12AB-5A872C4540F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13958DE6-05E8-2163-9267-36E131088B4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D51273C7-8F0F-40A2-EFB1-5DEAEF785FEC}"/>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09DA82D2-68A7-D497-FEFD-F25FECB9F72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DE4FA33F-AD44-CD26-3A65-9F4D33114DDF}"/>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グループ化 4">
              <a:extLst>
                <a:ext uri="{FF2B5EF4-FFF2-40B4-BE49-F238E27FC236}">
                  <a16:creationId xmlns:a16="http://schemas.microsoft.com/office/drawing/2014/main" id="{7FE0EEE3-F6E7-259F-32A0-F4EB06E9CFE3}"/>
                </a:ext>
              </a:extLst>
            </p:cNvPr>
            <p:cNvGrpSpPr/>
            <p:nvPr/>
          </p:nvGrpSpPr>
          <p:grpSpPr>
            <a:xfrm>
              <a:off x="3939775" y="3491446"/>
              <a:ext cx="735586" cy="997488"/>
              <a:chOff x="1180706" y="1772816"/>
              <a:chExt cx="1663102" cy="2255240"/>
            </a:xfrm>
          </p:grpSpPr>
          <p:cxnSp>
            <p:nvCxnSpPr>
              <p:cNvPr id="17" name="直線コネクタ 16">
                <a:extLst>
                  <a:ext uri="{FF2B5EF4-FFF2-40B4-BE49-F238E27FC236}">
                    <a16:creationId xmlns:a16="http://schemas.microsoft.com/office/drawing/2014/main" id="{49A1A744-B20A-F106-4D80-133E6B0C7CDE}"/>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6E7C747-F990-EA98-19D1-D574A0F139AA}"/>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6BBED2A-3CF1-9D86-650F-0C67B0E633FE}"/>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100724C-18E8-3E62-AAFC-38475A8E2B13}"/>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7FCFBB0-D42A-A481-35C5-11683ABC8F59}"/>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A5EA35E-6281-2B18-2AAF-4B22FD64E136}"/>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1D9A6FC6-D653-EB3B-B1A6-757B28851311}"/>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グループ化 5">
              <a:extLst>
                <a:ext uri="{FF2B5EF4-FFF2-40B4-BE49-F238E27FC236}">
                  <a16:creationId xmlns:a16="http://schemas.microsoft.com/office/drawing/2014/main" id="{8C371904-951F-5C00-A593-FCCEC3687953}"/>
                </a:ext>
              </a:extLst>
            </p:cNvPr>
            <p:cNvGrpSpPr/>
            <p:nvPr/>
          </p:nvGrpSpPr>
          <p:grpSpPr>
            <a:xfrm>
              <a:off x="4866749" y="3491446"/>
              <a:ext cx="735586" cy="997488"/>
              <a:chOff x="1180706" y="1772816"/>
              <a:chExt cx="1663102" cy="2255240"/>
            </a:xfrm>
          </p:grpSpPr>
          <p:cxnSp>
            <p:nvCxnSpPr>
              <p:cNvPr id="10" name="直線コネクタ 9">
                <a:extLst>
                  <a:ext uri="{FF2B5EF4-FFF2-40B4-BE49-F238E27FC236}">
                    <a16:creationId xmlns:a16="http://schemas.microsoft.com/office/drawing/2014/main" id="{3EC8F9BB-9943-C1A7-A7A9-E52A844F6FF4}"/>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8AE35C1-751E-C89E-612E-7D69691BE834}"/>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8CF3D88-0E30-72E6-CAFB-853EA5E440CE}"/>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2271D68-BBA7-6377-7AFF-DD77DA4CFE46}"/>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FAD7315-2CB9-BAE6-4D9F-FF2AFC6968E7}"/>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D2AB16B-EE82-89C6-87F8-3A7695BDCED2}"/>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1EC11ADA-8F21-42D0-8B07-2D6AB8E688D2}"/>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7" name="Picture 12" descr="りんごのイラスト（フルーツ）">
              <a:extLst>
                <a:ext uri="{FF2B5EF4-FFF2-40B4-BE49-F238E27FC236}">
                  <a16:creationId xmlns:a16="http://schemas.microsoft.com/office/drawing/2014/main" id="{33929634-2DA8-5E28-FA8F-2176CC580DB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8564" y="3787357"/>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りんごのイラスト（フルーツ）">
              <a:extLst>
                <a:ext uri="{FF2B5EF4-FFF2-40B4-BE49-F238E27FC236}">
                  <a16:creationId xmlns:a16="http://schemas.microsoft.com/office/drawing/2014/main" id="{3892BBEB-E064-AB67-E5D2-8397036393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1240" y="4051526"/>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りんごのイラスト（フルーツ）">
              <a:extLst>
                <a:ext uri="{FF2B5EF4-FFF2-40B4-BE49-F238E27FC236}">
                  <a16:creationId xmlns:a16="http://schemas.microsoft.com/office/drawing/2014/main" id="{0B1FEBE2-E1E4-9F03-3097-52B39A1311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8883" y="4093790"/>
              <a:ext cx="277370" cy="2773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2904176B-D50E-2ACF-8E9B-70F52A707B5D}"/>
              </a:ext>
            </a:extLst>
          </p:cNvPr>
          <p:cNvGrpSpPr/>
          <p:nvPr/>
        </p:nvGrpSpPr>
        <p:grpSpPr>
          <a:xfrm>
            <a:off x="1417620" y="1971871"/>
            <a:ext cx="2015631" cy="791633"/>
            <a:chOff x="2978141" y="1731448"/>
            <a:chExt cx="2565665" cy="1007657"/>
          </a:xfrm>
        </p:grpSpPr>
        <p:grpSp>
          <p:nvGrpSpPr>
            <p:cNvPr id="32" name="グループ化 31">
              <a:extLst>
                <a:ext uri="{FF2B5EF4-FFF2-40B4-BE49-F238E27FC236}">
                  <a16:creationId xmlns:a16="http://schemas.microsoft.com/office/drawing/2014/main" id="{A88F3525-0ADA-D243-AADC-78E76B89B2C7}"/>
                </a:ext>
              </a:extLst>
            </p:cNvPr>
            <p:cNvGrpSpPr/>
            <p:nvPr/>
          </p:nvGrpSpPr>
          <p:grpSpPr>
            <a:xfrm>
              <a:off x="2978141" y="1741617"/>
              <a:ext cx="735586" cy="997488"/>
              <a:chOff x="1180706" y="1772816"/>
              <a:chExt cx="1663102" cy="2255240"/>
            </a:xfrm>
          </p:grpSpPr>
          <p:cxnSp>
            <p:nvCxnSpPr>
              <p:cNvPr id="52" name="直線コネクタ 51">
                <a:extLst>
                  <a:ext uri="{FF2B5EF4-FFF2-40B4-BE49-F238E27FC236}">
                    <a16:creationId xmlns:a16="http://schemas.microsoft.com/office/drawing/2014/main" id="{5EDE3074-CB0D-7F2E-02B4-91852AE25D7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C20857A2-00DC-3F68-2EAB-1322A7B2834D}"/>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14EFDD94-604C-F772-7BC1-3DC2FB66B60E}"/>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8B573A32-3AE4-430F-FD00-B33061BA100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E0884F25-D547-0235-43D5-B02A679D5AE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B01546FA-14FF-A215-60A8-415907E680B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1776A102-7F5C-89A9-211B-8B156D401BD2}"/>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3" name="グループ化 32">
              <a:extLst>
                <a:ext uri="{FF2B5EF4-FFF2-40B4-BE49-F238E27FC236}">
                  <a16:creationId xmlns:a16="http://schemas.microsoft.com/office/drawing/2014/main" id="{816A1C6B-2BEE-B53D-A510-DBD913183C30}"/>
                </a:ext>
              </a:extLst>
            </p:cNvPr>
            <p:cNvGrpSpPr/>
            <p:nvPr/>
          </p:nvGrpSpPr>
          <p:grpSpPr>
            <a:xfrm>
              <a:off x="3881246" y="1731448"/>
              <a:ext cx="735586" cy="997488"/>
              <a:chOff x="1180706" y="1772816"/>
              <a:chExt cx="1663102" cy="2255240"/>
            </a:xfrm>
          </p:grpSpPr>
          <p:cxnSp>
            <p:nvCxnSpPr>
              <p:cNvPr id="45" name="直線コネクタ 44">
                <a:extLst>
                  <a:ext uri="{FF2B5EF4-FFF2-40B4-BE49-F238E27FC236}">
                    <a16:creationId xmlns:a16="http://schemas.microsoft.com/office/drawing/2014/main" id="{461CA892-EE9A-597A-1865-25F840D23FBC}"/>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D20D5FDA-1BCD-024F-5CBD-69D72FA9F170}"/>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D482770-6D5E-9C60-8C04-4C6DDA578443}"/>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8A18894A-8C2F-C0C1-D931-62C2888127E8}"/>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6ECE2B4-FB6F-34A6-77C8-BDD76F86B399}"/>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CF90F93-39B3-344B-CB00-4786E14E2F6B}"/>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2239A292-E281-066F-6989-CE62CEED9250}"/>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 name="グループ化 33">
              <a:extLst>
                <a:ext uri="{FF2B5EF4-FFF2-40B4-BE49-F238E27FC236}">
                  <a16:creationId xmlns:a16="http://schemas.microsoft.com/office/drawing/2014/main" id="{2CE2B250-E19D-561A-29FD-3011C6E4452E}"/>
                </a:ext>
              </a:extLst>
            </p:cNvPr>
            <p:cNvGrpSpPr/>
            <p:nvPr/>
          </p:nvGrpSpPr>
          <p:grpSpPr>
            <a:xfrm>
              <a:off x="4808220" y="1731448"/>
              <a:ext cx="735586" cy="997488"/>
              <a:chOff x="1180706" y="1772816"/>
              <a:chExt cx="1663102" cy="2255240"/>
            </a:xfrm>
          </p:grpSpPr>
          <p:cxnSp>
            <p:nvCxnSpPr>
              <p:cNvPr id="38" name="直線コネクタ 37">
                <a:extLst>
                  <a:ext uri="{FF2B5EF4-FFF2-40B4-BE49-F238E27FC236}">
                    <a16:creationId xmlns:a16="http://schemas.microsoft.com/office/drawing/2014/main" id="{94854BA4-6E55-86A3-ADC7-333FBB27F2F8}"/>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6C271A0-EECA-0D90-55DC-D56DC2512CD1}"/>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470C09BF-004F-DF57-3B3D-E1E9639C70AB}"/>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A102F2E6-B643-E940-7828-8A9D1E57D74D}"/>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CE710502-F42A-0E24-B060-EF554B18AF19}"/>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B6E58423-C346-7D20-E18F-E84E8E7B8919}"/>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EE0202E0-EBBA-0D62-8971-39A3A1CF92AD}"/>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5" name="Picture 12" descr="りんごのイラスト（フルーツ）">
              <a:extLst>
                <a:ext uri="{FF2B5EF4-FFF2-40B4-BE49-F238E27FC236}">
                  <a16:creationId xmlns:a16="http://schemas.microsoft.com/office/drawing/2014/main" id="{7541B054-C52A-0AD3-2D56-8709442BE3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5727" y="2209062"/>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りんごのイラスト（フルーツ）">
              <a:extLst>
                <a:ext uri="{FF2B5EF4-FFF2-40B4-BE49-F238E27FC236}">
                  <a16:creationId xmlns:a16="http://schemas.microsoft.com/office/drawing/2014/main" id="{9B0B7D86-D1F4-4A1E-6BAC-CC4B1D3939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2711" y="2291528"/>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2" descr="りんごのイラスト（フルーツ）">
              <a:extLst>
                <a:ext uri="{FF2B5EF4-FFF2-40B4-BE49-F238E27FC236}">
                  <a16:creationId xmlns:a16="http://schemas.microsoft.com/office/drawing/2014/main" id="{E6F6BAEA-02D5-1702-7EC2-7D123F59C2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0354" y="2333792"/>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59" name="テキスト ボックス 58">
            <a:extLst>
              <a:ext uri="{FF2B5EF4-FFF2-40B4-BE49-F238E27FC236}">
                <a16:creationId xmlns:a16="http://schemas.microsoft.com/office/drawing/2014/main" id="{B4CBF45F-7F8D-B895-432D-CB3D4890DD6C}"/>
              </a:ext>
            </a:extLst>
          </p:cNvPr>
          <p:cNvSpPr txBox="1"/>
          <p:nvPr/>
        </p:nvSpPr>
        <p:spPr>
          <a:xfrm>
            <a:off x="463392" y="1107702"/>
            <a:ext cx="7316426" cy="461665"/>
          </a:xfrm>
          <a:prstGeom prst="rect">
            <a:avLst/>
          </a:prstGeom>
          <a:noFill/>
        </p:spPr>
        <p:txBody>
          <a:bodyPr wrap="none" rtlCol="0">
            <a:spAutoFit/>
          </a:bodyPr>
          <a:lstStyle/>
          <a:p>
            <a:r>
              <a:rPr kumimoji="1" lang="ja-JP" altLang="en-US" sz="2400"/>
              <a:t>提供者に</a:t>
            </a:r>
            <a:r>
              <a:rPr lang="en-US" altLang="ja-JP" sz="2400" dirty="0"/>
              <a:t>3</a:t>
            </a:r>
            <a:r>
              <a:rPr kumimoji="1" lang="ja-JP" altLang="en-US" sz="2400"/>
              <a:t>番が選ばれ、受領者が</a:t>
            </a:r>
            <a:r>
              <a:rPr kumimoji="1" lang="en-US" altLang="ja-JP" sz="2400" dirty="0"/>
              <a:t>1</a:t>
            </a:r>
            <a:r>
              <a:rPr kumimoji="1" lang="ja-JP" altLang="en-US" sz="2400"/>
              <a:t>番である確率</a:t>
            </a:r>
            <a:r>
              <a:rPr kumimoji="1" lang="en-US" altLang="ja-JP" sz="2400" dirty="0"/>
              <a:t>(1/6)</a:t>
            </a:r>
            <a:endParaRPr kumimoji="1" lang="ja-JP" altLang="en-US" sz="2400"/>
          </a:p>
        </p:txBody>
      </p:sp>
      <p:sp>
        <p:nvSpPr>
          <p:cNvPr id="60" name="テキスト ボックス 59">
            <a:extLst>
              <a:ext uri="{FF2B5EF4-FFF2-40B4-BE49-F238E27FC236}">
                <a16:creationId xmlns:a16="http://schemas.microsoft.com/office/drawing/2014/main" id="{E95EF3B2-1482-0897-BB45-00F685112E73}"/>
              </a:ext>
            </a:extLst>
          </p:cNvPr>
          <p:cNvSpPr txBox="1"/>
          <p:nvPr/>
        </p:nvSpPr>
        <p:spPr>
          <a:xfrm>
            <a:off x="477698" y="3931595"/>
            <a:ext cx="7316426" cy="461665"/>
          </a:xfrm>
          <a:prstGeom prst="rect">
            <a:avLst/>
          </a:prstGeom>
          <a:noFill/>
        </p:spPr>
        <p:txBody>
          <a:bodyPr wrap="none" rtlCol="0">
            <a:spAutoFit/>
          </a:bodyPr>
          <a:lstStyle/>
          <a:p>
            <a:r>
              <a:rPr kumimoji="1" lang="ja-JP" altLang="en-US" sz="2400"/>
              <a:t>提供者に</a:t>
            </a:r>
            <a:r>
              <a:rPr lang="en-US" altLang="ja-JP" sz="2400" dirty="0"/>
              <a:t>1</a:t>
            </a:r>
            <a:r>
              <a:rPr kumimoji="1" lang="ja-JP" altLang="en-US" sz="2400"/>
              <a:t>番が選ばれ、受領者が</a:t>
            </a:r>
            <a:r>
              <a:rPr kumimoji="1" lang="en-US" altLang="ja-JP" sz="2400" dirty="0"/>
              <a:t>3</a:t>
            </a:r>
            <a:r>
              <a:rPr kumimoji="1" lang="ja-JP" altLang="en-US" sz="2400"/>
              <a:t>番である確率</a:t>
            </a:r>
            <a:r>
              <a:rPr kumimoji="1" lang="en-US" altLang="ja-JP" sz="2400" dirty="0"/>
              <a:t>(1/6)</a:t>
            </a:r>
            <a:endParaRPr kumimoji="1" lang="ja-JP" altLang="en-US" sz="2400"/>
          </a:p>
        </p:txBody>
      </p:sp>
      <p:grpSp>
        <p:nvGrpSpPr>
          <p:cNvPr id="61" name="グループ化 60">
            <a:extLst>
              <a:ext uri="{FF2B5EF4-FFF2-40B4-BE49-F238E27FC236}">
                <a16:creationId xmlns:a16="http://schemas.microsoft.com/office/drawing/2014/main" id="{1F2F443C-9EB0-3D4E-B62A-033A767EB67C}"/>
              </a:ext>
            </a:extLst>
          </p:cNvPr>
          <p:cNvGrpSpPr/>
          <p:nvPr/>
        </p:nvGrpSpPr>
        <p:grpSpPr>
          <a:xfrm>
            <a:off x="1437473" y="4630714"/>
            <a:ext cx="2015631" cy="791633"/>
            <a:chOff x="3036670" y="3491446"/>
            <a:chExt cx="2565665" cy="1007657"/>
          </a:xfrm>
        </p:grpSpPr>
        <p:grpSp>
          <p:nvGrpSpPr>
            <p:cNvPr id="62" name="グループ化 61">
              <a:extLst>
                <a:ext uri="{FF2B5EF4-FFF2-40B4-BE49-F238E27FC236}">
                  <a16:creationId xmlns:a16="http://schemas.microsoft.com/office/drawing/2014/main" id="{659773DC-B8E0-7493-B9E3-430D3CB7CD94}"/>
                </a:ext>
              </a:extLst>
            </p:cNvPr>
            <p:cNvGrpSpPr/>
            <p:nvPr/>
          </p:nvGrpSpPr>
          <p:grpSpPr>
            <a:xfrm>
              <a:off x="3036670" y="3501615"/>
              <a:ext cx="735586" cy="997488"/>
              <a:chOff x="1180706" y="1772816"/>
              <a:chExt cx="1663102" cy="2255240"/>
            </a:xfrm>
          </p:grpSpPr>
          <p:cxnSp>
            <p:nvCxnSpPr>
              <p:cNvPr id="82" name="直線コネクタ 81">
                <a:extLst>
                  <a:ext uri="{FF2B5EF4-FFF2-40B4-BE49-F238E27FC236}">
                    <a16:creationId xmlns:a16="http://schemas.microsoft.com/office/drawing/2014/main" id="{6D0E2EE7-F8E2-CE17-5050-FCB5237395C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3B34F4FC-30C2-69B7-E4FF-FB68690F7811}"/>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889C175C-7EB0-0943-19DF-811810CF60E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8CB19E4D-0F45-3670-3977-FDD38282082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88098EFD-B445-1295-2CDC-A5DBB6DAB52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185B4411-4C63-BFC3-D47A-8FD5D15147BA}"/>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E7C893C4-3CB9-631F-0A1D-F5DE48D1C900}"/>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3" name="グループ化 62">
              <a:extLst>
                <a:ext uri="{FF2B5EF4-FFF2-40B4-BE49-F238E27FC236}">
                  <a16:creationId xmlns:a16="http://schemas.microsoft.com/office/drawing/2014/main" id="{E9D69259-33FE-62C9-F9B1-17728BD751F0}"/>
                </a:ext>
              </a:extLst>
            </p:cNvPr>
            <p:cNvGrpSpPr/>
            <p:nvPr/>
          </p:nvGrpSpPr>
          <p:grpSpPr>
            <a:xfrm>
              <a:off x="3939775" y="3491446"/>
              <a:ext cx="735586" cy="997488"/>
              <a:chOff x="1180706" y="1772816"/>
              <a:chExt cx="1663102" cy="2255240"/>
            </a:xfrm>
          </p:grpSpPr>
          <p:cxnSp>
            <p:nvCxnSpPr>
              <p:cNvPr id="75" name="直線コネクタ 74">
                <a:extLst>
                  <a:ext uri="{FF2B5EF4-FFF2-40B4-BE49-F238E27FC236}">
                    <a16:creationId xmlns:a16="http://schemas.microsoft.com/office/drawing/2014/main" id="{30091062-59CB-09EA-2C34-5EE3CD8A6BF2}"/>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A9D647D-AEF8-DD85-0998-6658E5F1B203}"/>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CA699A0F-9088-7772-62B1-B7F2773790D1}"/>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586A512A-F317-18EB-98E9-E15B99B86589}"/>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215DE18D-C261-6331-95D8-07F87F538F9B}"/>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0902620A-CB63-B814-412B-69E2C613F643}"/>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F97B728-A6C4-2F0C-8536-35A5FE7328A2}"/>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4" name="グループ化 63">
              <a:extLst>
                <a:ext uri="{FF2B5EF4-FFF2-40B4-BE49-F238E27FC236}">
                  <a16:creationId xmlns:a16="http://schemas.microsoft.com/office/drawing/2014/main" id="{CCA54AF4-AB8C-9A20-6693-323975E867FA}"/>
                </a:ext>
              </a:extLst>
            </p:cNvPr>
            <p:cNvGrpSpPr/>
            <p:nvPr/>
          </p:nvGrpSpPr>
          <p:grpSpPr>
            <a:xfrm>
              <a:off x="4866749" y="3491446"/>
              <a:ext cx="735586" cy="997488"/>
              <a:chOff x="1180706" y="1772816"/>
              <a:chExt cx="1663102" cy="2255240"/>
            </a:xfrm>
          </p:grpSpPr>
          <p:cxnSp>
            <p:nvCxnSpPr>
              <p:cNvPr id="68" name="直線コネクタ 67">
                <a:extLst>
                  <a:ext uri="{FF2B5EF4-FFF2-40B4-BE49-F238E27FC236}">
                    <a16:creationId xmlns:a16="http://schemas.microsoft.com/office/drawing/2014/main" id="{16ABD365-98E4-5463-02F7-375FDCA95FBB}"/>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651CCBB3-4B4B-D51F-414D-A2D43F0257B1}"/>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73643260-03A5-AFC7-2B02-340CF9FEB9A8}"/>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E94F1F8A-438F-9CFA-D211-680101D2276A}"/>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846635C6-ABD3-0568-9F6D-BE216D9332D6}"/>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64A94BAF-9C06-734C-B1EF-1EEE290C8B0D}"/>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3F35A12E-4589-F428-983B-443DC793D561}"/>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65" name="Picture 12" descr="りんごのイラスト（フルーツ）">
              <a:extLst>
                <a:ext uri="{FF2B5EF4-FFF2-40B4-BE49-F238E27FC236}">
                  <a16:creationId xmlns:a16="http://schemas.microsoft.com/office/drawing/2014/main" id="{276946D5-EBFC-D825-F969-09174988B99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8564" y="3787357"/>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2" descr="りんごのイラスト（フルーツ）">
              <a:extLst>
                <a:ext uri="{FF2B5EF4-FFF2-40B4-BE49-F238E27FC236}">
                  <a16:creationId xmlns:a16="http://schemas.microsoft.com/office/drawing/2014/main" id="{A11E31EF-4F00-6CBB-7402-A382C4BE45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1240" y="4051526"/>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りんごのイラスト（フルーツ）">
              <a:extLst>
                <a:ext uri="{FF2B5EF4-FFF2-40B4-BE49-F238E27FC236}">
                  <a16:creationId xmlns:a16="http://schemas.microsoft.com/office/drawing/2014/main" id="{C9048A79-5B59-AB64-AF5A-166CBE9494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8883" y="4093790"/>
              <a:ext cx="277370" cy="2773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9" name="グループ化 88">
            <a:extLst>
              <a:ext uri="{FF2B5EF4-FFF2-40B4-BE49-F238E27FC236}">
                <a16:creationId xmlns:a16="http://schemas.microsoft.com/office/drawing/2014/main" id="{D3E84BF0-5C43-E675-7DCA-AE276E69E0E3}"/>
              </a:ext>
            </a:extLst>
          </p:cNvPr>
          <p:cNvGrpSpPr/>
          <p:nvPr/>
        </p:nvGrpSpPr>
        <p:grpSpPr>
          <a:xfrm>
            <a:off x="5757214" y="4635275"/>
            <a:ext cx="2015631" cy="791633"/>
            <a:chOff x="2978141" y="1731448"/>
            <a:chExt cx="2565665" cy="1007657"/>
          </a:xfrm>
        </p:grpSpPr>
        <p:grpSp>
          <p:nvGrpSpPr>
            <p:cNvPr id="90" name="グループ化 89">
              <a:extLst>
                <a:ext uri="{FF2B5EF4-FFF2-40B4-BE49-F238E27FC236}">
                  <a16:creationId xmlns:a16="http://schemas.microsoft.com/office/drawing/2014/main" id="{DC8BD5EB-393B-3E5E-A67B-C8BB9E6AA1C1}"/>
                </a:ext>
              </a:extLst>
            </p:cNvPr>
            <p:cNvGrpSpPr/>
            <p:nvPr/>
          </p:nvGrpSpPr>
          <p:grpSpPr>
            <a:xfrm>
              <a:off x="2978141" y="1741617"/>
              <a:ext cx="735586" cy="997488"/>
              <a:chOff x="1180706" y="1772816"/>
              <a:chExt cx="1663102" cy="2255240"/>
            </a:xfrm>
          </p:grpSpPr>
          <p:cxnSp>
            <p:nvCxnSpPr>
              <p:cNvPr id="110" name="直線コネクタ 109">
                <a:extLst>
                  <a:ext uri="{FF2B5EF4-FFF2-40B4-BE49-F238E27FC236}">
                    <a16:creationId xmlns:a16="http://schemas.microsoft.com/office/drawing/2014/main" id="{F085E863-948F-D988-F17A-C87B199E84E7}"/>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F7CF297A-7404-7915-70FC-E737F9507A69}"/>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6CE7A70C-1224-DD5B-58F7-248495B8CA9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DE74AAAE-ED42-9873-3F34-5A1FD90A199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7C99957F-62AF-F725-1D7A-26B8D7C1870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C3A0153C-EA84-AD23-E52F-DC22C825FEE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BAE75C4A-6A96-183B-F3DD-56C19AB71B2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A90A180F-C3AD-966B-A373-462D4D56EF4E}"/>
                </a:ext>
              </a:extLst>
            </p:cNvPr>
            <p:cNvGrpSpPr/>
            <p:nvPr/>
          </p:nvGrpSpPr>
          <p:grpSpPr>
            <a:xfrm>
              <a:off x="3881246" y="1731448"/>
              <a:ext cx="735586" cy="997488"/>
              <a:chOff x="1180706" y="1772816"/>
              <a:chExt cx="1663102" cy="2255240"/>
            </a:xfrm>
          </p:grpSpPr>
          <p:cxnSp>
            <p:nvCxnSpPr>
              <p:cNvPr id="103" name="直線コネクタ 102">
                <a:extLst>
                  <a:ext uri="{FF2B5EF4-FFF2-40B4-BE49-F238E27FC236}">
                    <a16:creationId xmlns:a16="http://schemas.microsoft.com/office/drawing/2014/main" id="{9E07AE35-BCF2-FEBF-6ABB-32C1E74F61FE}"/>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F78EECCA-9536-C7AE-DB08-21833C1BF075}"/>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C33BE2A7-682A-7057-7DE3-4B026D6D0351}"/>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2A9B98DB-5DF2-2BBA-56A4-BB9CAD9DBE27}"/>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04DF9454-93A7-32B0-300F-12069D4322D8}"/>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7197E96D-365B-3A5B-A083-59D99AB6F552}"/>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477573AB-3C73-D4D1-2238-C8D86AA932A0}"/>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2" name="グループ化 91">
              <a:extLst>
                <a:ext uri="{FF2B5EF4-FFF2-40B4-BE49-F238E27FC236}">
                  <a16:creationId xmlns:a16="http://schemas.microsoft.com/office/drawing/2014/main" id="{5841C11E-7D53-72CC-9D23-265C40EAC815}"/>
                </a:ext>
              </a:extLst>
            </p:cNvPr>
            <p:cNvGrpSpPr/>
            <p:nvPr/>
          </p:nvGrpSpPr>
          <p:grpSpPr>
            <a:xfrm>
              <a:off x="4808220" y="1731448"/>
              <a:ext cx="735586" cy="997488"/>
              <a:chOff x="1180706" y="1772816"/>
              <a:chExt cx="1663102" cy="2255240"/>
            </a:xfrm>
          </p:grpSpPr>
          <p:cxnSp>
            <p:nvCxnSpPr>
              <p:cNvPr id="96" name="直線コネクタ 95">
                <a:extLst>
                  <a:ext uri="{FF2B5EF4-FFF2-40B4-BE49-F238E27FC236}">
                    <a16:creationId xmlns:a16="http://schemas.microsoft.com/office/drawing/2014/main" id="{CAC86595-8863-B11E-09D0-EF90D3A966A0}"/>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32C2B85A-B635-B184-A11B-A208AD46DB39}"/>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6ADF6CCB-8E03-CF9E-CEC8-703DA947881B}"/>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7603728-D079-2737-61FD-0EECF347F30C}"/>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直線コネクタ 99">
                <a:extLst>
                  <a:ext uri="{FF2B5EF4-FFF2-40B4-BE49-F238E27FC236}">
                    <a16:creationId xmlns:a16="http://schemas.microsoft.com/office/drawing/2014/main" id="{9D274088-D0F4-5F8A-BDA4-9ADECC1A1EB2}"/>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FA5A54EB-35EC-7C50-F028-11171075D235}"/>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BB58522C-4F33-3FED-60C2-DAD6613001C1}"/>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93" name="Picture 12" descr="りんごのイラスト（フルーツ）">
              <a:extLst>
                <a:ext uri="{FF2B5EF4-FFF2-40B4-BE49-F238E27FC236}">
                  <a16:creationId xmlns:a16="http://schemas.microsoft.com/office/drawing/2014/main" id="{BBE9568C-AD70-D7D4-3D88-CC115E936B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5727" y="2209062"/>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りんごのイラスト（フルーツ）">
              <a:extLst>
                <a:ext uri="{FF2B5EF4-FFF2-40B4-BE49-F238E27FC236}">
                  <a16:creationId xmlns:a16="http://schemas.microsoft.com/office/drawing/2014/main" id="{E245657F-1D5B-5D2E-C872-B71D55F3CCC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2711" y="2291528"/>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2" descr="りんごのイラスト（フルーツ）">
              <a:extLst>
                <a:ext uri="{FF2B5EF4-FFF2-40B4-BE49-F238E27FC236}">
                  <a16:creationId xmlns:a16="http://schemas.microsoft.com/office/drawing/2014/main" id="{15F816DF-6576-5583-1AD9-AB35F14C451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0354" y="2333792"/>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117" name="テキスト ボックス 116">
            <a:extLst>
              <a:ext uri="{FF2B5EF4-FFF2-40B4-BE49-F238E27FC236}">
                <a16:creationId xmlns:a16="http://schemas.microsoft.com/office/drawing/2014/main" id="{5C1DFB27-AA64-2B61-566C-300FA3B1004F}"/>
              </a:ext>
            </a:extLst>
          </p:cNvPr>
          <p:cNvSpPr txBox="1"/>
          <p:nvPr/>
        </p:nvSpPr>
        <p:spPr>
          <a:xfrm>
            <a:off x="0" y="5671166"/>
            <a:ext cx="9110186" cy="461665"/>
          </a:xfrm>
          <a:prstGeom prst="rect">
            <a:avLst/>
          </a:prstGeom>
          <a:noFill/>
        </p:spPr>
        <p:txBody>
          <a:bodyPr wrap="none" rtlCol="0">
            <a:spAutoFit/>
          </a:bodyPr>
          <a:lstStyle/>
          <a:p>
            <a:r>
              <a:rPr kumimoji="1" lang="ja-JP" altLang="en-US" sz="2400"/>
              <a:t>リンゴゲームは、任意の遷移可能な二状態間の遷移確率は等しい</a:t>
            </a:r>
          </a:p>
        </p:txBody>
      </p:sp>
      <p:sp>
        <p:nvSpPr>
          <p:cNvPr id="118" name="左右矢印 119">
            <a:extLst>
              <a:ext uri="{FF2B5EF4-FFF2-40B4-BE49-F238E27FC236}">
                <a16:creationId xmlns:a16="http://schemas.microsoft.com/office/drawing/2014/main" id="{B964ED48-CD3D-13E3-A06F-C81CCB7C62EC}"/>
              </a:ext>
            </a:extLst>
          </p:cNvPr>
          <p:cNvSpPr/>
          <p:nvPr/>
        </p:nvSpPr>
        <p:spPr>
          <a:xfrm rot="5400000">
            <a:off x="4039303" y="3099182"/>
            <a:ext cx="967982" cy="432048"/>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9" name="直線矢印コネクタ 118">
            <a:extLst>
              <a:ext uri="{FF2B5EF4-FFF2-40B4-BE49-F238E27FC236}">
                <a16:creationId xmlns:a16="http://schemas.microsoft.com/office/drawing/2014/main" id="{B93BFB8F-520F-79B7-72E3-49B29BFFCD51}"/>
              </a:ext>
            </a:extLst>
          </p:cNvPr>
          <p:cNvCxnSpPr/>
          <p:nvPr/>
        </p:nvCxnSpPr>
        <p:spPr>
          <a:xfrm>
            <a:off x="4067944" y="2347093"/>
            <a:ext cx="93610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49628B4E-7664-AA55-F8F4-150D9839E806}"/>
              </a:ext>
            </a:extLst>
          </p:cNvPr>
          <p:cNvCxnSpPr>
            <a:cxnSpLocks/>
          </p:cNvCxnSpPr>
          <p:nvPr/>
        </p:nvCxnSpPr>
        <p:spPr>
          <a:xfrm flipH="1" flipV="1">
            <a:off x="4035760" y="5103808"/>
            <a:ext cx="975069" cy="11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1" name="テキスト ボックス 120">
            <a:extLst>
              <a:ext uri="{FF2B5EF4-FFF2-40B4-BE49-F238E27FC236}">
                <a16:creationId xmlns:a16="http://schemas.microsoft.com/office/drawing/2014/main" id="{91E47448-2109-E4A2-1B96-89FA7278F6F0}"/>
              </a:ext>
            </a:extLst>
          </p:cNvPr>
          <p:cNvSpPr txBox="1"/>
          <p:nvPr/>
        </p:nvSpPr>
        <p:spPr>
          <a:xfrm>
            <a:off x="5004048" y="3068960"/>
            <a:ext cx="1261884" cy="523220"/>
          </a:xfrm>
          <a:prstGeom prst="rect">
            <a:avLst/>
          </a:prstGeom>
          <a:noFill/>
        </p:spPr>
        <p:txBody>
          <a:bodyPr wrap="none" rtlCol="0">
            <a:spAutoFit/>
          </a:bodyPr>
          <a:lstStyle/>
          <a:p>
            <a:r>
              <a:rPr kumimoji="1" lang="ja-JP" altLang="en-US" sz="2800"/>
              <a:t>逆過程</a:t>
            </a:r>
          </a:p>
        </p:txBody>
      </p:sp>
    </p:spTree>
    <p:extLst>
      <p:ext uri="{BB962C8B-B14F-4D97-AF65-F5344CB8AC3E}">
        <p14:creationId xmlns:p14="http://schemas.microsoft.com/office/powerpoint/2010/main" val="26248720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0A95A55-E6ED-B0E9-C74A-0EF70DC82017}"/>
              </a:ext>
            </a:extLst>
          </p:cNvPr>
          <p:cNvSpPr>
            <a:spLocks noGrp="1"/>
          </p:cNvSpPr>
          <p:nvPr>
            <p:ph type="body" sz="quarter" idx="10"/>
          </p:nvPr>
        </p:nvSpPr>
        <p:spPr/>
        <p:txBody>
          <a:bodyPr/>
          <a:lstStyle/>
          <a:p>
            <a:r>
              <a:rPr lang="ja-JP" altLang="en-US"/>
              <a:t>一般の</a:t>
            </a:r>
            <a:r>
              <a:rPr lang="en-US" altLang="ja-JP"/>
              <a:t>N</a:t>
            </a:r>
            <a:r>
              <a:rPr lang="ja-JP" altLang="en-US"/>
              <a:t>の場合</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68F2F25-6EFF-BB04-F99E-33068FF499B5}"/>
                  </a:ext>
                </a:extLst>
              </p:cNvPr>
              <p:cNvSpPr txBox="1"/>
              <p:nvPr/>
            </p:nvSpPr>
            <p:spPr>
              <a:xfrm>
                <a:off x="1024662" y="2854518"/>
                <a:ext cx="3179332" cy="911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𝜋</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e>
                          </m:d>
                        </m:num>
                        <m:den>
                          <m:r>
                            <a:rPr lang="en-US" altLang="ja-JP" sz="2800" i="1">
                              <a:latin typeface="Cambria Math" panose="02040503050406030204" pitchFamily="18" charset="0"/>
                            </a:rPr>
                            <m:t>𝜋</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e>
                          </m:d>
                        </m:den>
                      </m:f>
                      <m:r>
                        <a:rPr kumimoji="1"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r>
                                <a:rPr lang="en-US" altLang="ja-JP" sz="2800" i="1">
                                  <a:latin typeface="Cambria Math" panose="02040503050406030204" pitchFamily="18" charset="0"/>
                                </a:rPr>
                                <m:t>→</m:t>
                              </m:r>
                              <m:r>
                                <a:rPr lang="en-US" altLang="ja-JP" sz="2800" b="0" i="1" smtClean="0">
                                  <a:latin typeface="Cambria Math" panose="02040503050406030204" pitchFamily="18" charset="0"/>
                                </a:rPr>
                                <m:t>𝑖</m:t>
                              </m:r>
                            </m:e>
                          </m:d>
                        </m:num>
                        <m:den>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r>
                                <a:rPr lang="en-US" altLang="ja-JP" sz="2800" i="1">
                                  <a:latin typeface="Cambria Math" panose="02040503050406030204" pitchFamily="18" charset="0"/>
                                </a:rPr>
                                <m:t>→</m:t>
                              </m:r>
                              <m:r>
                                <a:rPr lang="en-US" altLang="ja-JP" sz="2800" b="0" i="1" smtClean="0">
                                  <a:latin typeface="Cambria Math" panose="02040503050406030204" pitchFamily="18" charset="0"/>
                                </a:rPr>
                                <m:t>𝑖</m:t>
                              </m:r>
                            </m:e>
                          </m:d>
                        </m:den>
                      </m:f>
                      <m:r>
                        <a:rPr lang="en-US" altLang="ja-JP" sz="2800" b="0" i="1" smtClean="0">
                          <a:latin typeface="Cambria Math" panose="02040503050406030204" pitchFamily="18" charset="0"/>
                        </a:rPr>
                        <m:t>=1</m:t>
                      </m:r>
                    </m:oMath>
                  </m:oMathPara>
                </a14:m>
                <a:endParaRPr lang="ja-JP" altLang="en-US" sz="2800"/>
              </a:p>
            </p:txBody>
          </p:sp>
        </mc:Choice>
        <mc:Fallback xmlns="">
          <p:sp>
            <p:nvSpPr>
              <p:cNvPr id="3" name="テキスト ボックス 2">
                <a:extLst>
                  <a:ext uri="{FF2B5EF4-FFF2-40B4-BE49-F238E27FC236}">
                    <a16:creationId xmlns:a16="http://schemas.microsoft.com/office/drawing/2014/main" id="{A68F2F25-6EFF-BB04-F99E-33068FF499B5}"/>
                  </a:ext>
                </a:extLst>
              </p:cNvPr>
              <p:cNvSpPr txBox="1">
                <a:spLocks noRot="1" noChangeAspect="1" noMove="1" noResize="1" noEditPoints="1" noAdjustHandles="1" noChangeArrowheads="1" noChangeShapeType="1" noTextEdit="1"/>
              </p:cNvSpPr>
              <p:nvPr/>
            </p:nvSpPr>
            <p:spPr>
              <a:xfrm>
                <a:off x="1024662" y="2854518"/>
                <a:ext cx="3179332" cy="91172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823B5F5-0571-8298-5DBB-4B35BEDFB42D}"/>
                  </a:ext>
                </a:extLst>
              </p:cNvPr>
              <p:cNvSpPr txBox="1"/>
              <p:nvPr/>
            </p:nvSpPr>
            <p:spPr>
              <a:xfrm>
                <a:off x="204070" y="977451"/>
                <a:ext cx="5559792" cy="584775"/>
              </a:xfrm>
              <a:prstGeom prst="rect">
                <a:avLst/>
              </a:prstGeom>
              <a:noFill/>
            </p:spPr>
            <p:txBody>
              <a:bodyPr wrap="none" rtlCol="0">
                <a:spAutoFit/>
              </a:bodyPr>
              <a:lstStyle/>
              <a:p>
                <a:r>
                  <a:rPr kumimoji="1" lang="ja-JP" altLang="en-US" sz="3200"/>
                  <a:t>ある</a:t>
                </a:r>
                <a:r>
                  <a:rPr lang="ja-JP" altLang="en-US" sz="3200"/>
                  <a:t>任意の二</a:t>
                </a:r>
                <a:r>
                  <a:rPr kumimoji="1" lang="ja-JP" altLang="en-US" sz="3200"/>
                  <a:t>状態</a:t>
                </a:r>
                <a14:m>
                  <m:oMath xmlns:m="http://schemas.openxmlformats.org/officeDocument/2006/math">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oMath>
                </a14:m>
                <a:r>
                  <a:rPr kumimoji="1" lang="ja-JP" altLang="en-US" sz="3200"/>
                  <a:t>について</a:t>
                </a:r>
              </a:p>
            </p:txBody>
          </p:sp>
        </mc:Choice>
        <mc:Fallback xmlns="">
          <p:sp>
            <p:nvSpPr>
              <p:cNvPr id="4" name="テキスト ボックス 3">
                <a:extLst>
                  <a:ext uri="{FF2B5EF4-FFF2-40B4-BE49-F238E27FC236}">
                    <a16:creationId xmlns:a16="http://schemas.microsoft.com/office/drawing/2014/main" id="{0823B5F5-0571-8298-5DBB-4B35BEDFB42D}"/>
                  </a:ext>
                </a:extLst>
              </p:cNvPr>
              <p:cNvSpPr txBox="1">
                <a:spLocks noRot="1" noChangeAspect="1" noMove="1" noResize="1" noEditPoints="1" noAdjustHandles="1" noChangeArrowheads="1" noChangeShapeType="1" noTextEdit="1"/>
              </p:cNvSpPr>
              <p:nvPr/>
            </p:nvSpPr>
            <p:spPr>
              <a:xfrm>
                <a:off x="204070" y="977451"/>
                <a:ext cx="5559792" cy="584775"/>
              </a:xfrm>
              <a:prstGeom prst="rect">
                <a:avLst/>
              </a:prstGeom>
              <a:blipFill>
                <a:blip r:embed="rId3"/>
                <a:stretch>
                  <a:fillRect l="-2738" t="-16667" r="-1752" b="-302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98F22420-5732-7C69-F259-77779E34C5CC}"/>
                  </a:ext>
                </a:extLst>
              </p:cNvPr>
              <p:cNvSpPr txBox="1"/>
              <p:nvPr/>
            </p:nvSpPr>
            <p:spPr>
              <a:xfrm>
                <a:off x="1570642" y="1646400"/>
                <a:ext cx="4572000" cy="523220"/>
              </a:xfrm>
              <a:prstGeom prst="rect">
                <a:avLst/>
              </a:prstGeom>
              <a:noFill/>
            </p:spPr>
            <p:txBody>
              <a:bodyPr wrap="square">
                <a:spAutoFit/>
              </a:bodyPr>
              <a:lstStyle/>
              <a:p>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r>
                          <a:rPr lang="en-US" altLang="ja-JP" sz="2800" i="1">
                            <a:latin typeface="Cambria Math" panose="02040503050406030204" pitchFamily="18" charset="0"/>
                          </a:rPr>
                          <m:t>→</m:t>
                        </m:r>
                        <m:r>
                          <a:rPr lang="en-US" altLang="ja-JP" sz="2800" b="0" i="1" smtClean="0">
                            <a:latin typeface="Cambria Math" panose="02040503050406030204" pitchFamily="18" charset="0"/>
                          </a:rPr>
                          <m:t>𝑖</m:t>
                        </m:r>
                      </m:e>
                    </m:d>
                  </m:oMath>
                </a14:m>
                <a:r>
                  <a:rPr lang="en-US" altLang="ja-JP" sz="2800" dirty="0"/>
                  <a:t>= </a:t>
                </a:r>
                <a14:m>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𝑖</m:t>
                        </m:r>
                        <m:r>
                          <a:rPr lang="en-US" altLang="ja-JP" sz="2800" i="1">
                            <a:latin typeface="Cambria Math" panose="02040503050406030204" pitchFamily="18" charset="0"/>
                          </a:rPr>
                          <m:t>→</m:t>
                        </m:r>
                        <m:r>
                          <a:rPr lang="en-US" altLang="ja-JP" sz="2800" b="0" i="1" smtClean="0">
                            <a:latin typeface="Cambria Math" panose="02040503050406030204" pitchFamily="18" charset="0"/>
                          </a:rPr>
                          <m:t>𝑗</m:t>
                        </m:r>
                      </m:e>
                    </m:d>
                  </m:oMath>
                </a14:m>
                <a:endParaRPr lang="ja-JP" altLang="en-US" sz="2800"/>
              </a:p>
            </p:txBody>
          </p:sp>
        </mc:Choice>
        <mc:Fallback xmlns="">
          <p:sp>
            <p:nvSpPr>
              <p:cNvPr id="5" name="テキスト ボックス 4">
                <a:extLst>
                  <a:ext uri="{FF2B5EF4-FFF2-40B4-BE49-F238E27FC236}">
                    <a16:creationId xmlns:a16="http://schemas.microsoft.com/office/drawing/2014/main" id="{98F22420-5732-7C69-F259-77779E34C5CC}"/>
                  </a:ext>
                </a:extLst>
              </p:cNvPr>
              <p:cNvSpPr txBox="1">
                <a:spLocks noRot="1" noChangeAspect="1" noMove="1" noResize="1" noEditPoints="1" noAdjustHandles="1" noChangeArrowheads="1" noChangeShapeType="1" noTextEdit="1"/>
              </p:cNvSpPr>
              <p:nvPr/>
            </p:nvSpPr>
            <p:spPr>
              <a:xfrm>
                <a:off x="1570642" y="1646400"/>
                <a:ext cx="4572000" cy="523220"/>
              </a:xfrm>
              <a:prstGeom prst="rect">
                <a:avLst/>
              </a:prstGeom>
              <a:blipFill>
                <a:blip r:embed="rId4"/>
                <a:stretch>
                  <a:fillRect t="-11628" b="-31395"/>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73313FE4-B8A0-5831-D278-80E6053D7875}"/>
              </a:ext>
            </a:extLst>
          </p:cNvPr>
          <p:cNvSpPr txBox="1"/>
          <p:nvPr/>
        </p:nvSpPr>
        <p:spPr>
          <a:xfrm>
            <a:off x="215815" y="2154809"/>
            <a:ext cx="2236510" cy="584775"/>
          </a:xfrm>
          <a:prstGeom prst="rect">
            <a:avLst/>
          </a:prstGeom>
          <a:noFill/>
        </p:spPr>
        <p:txBody>
          <a:bodyPr wrap="none" rtlCol="0">
            <a:spAutoFit/>
          </a:bodyPr>
          <a:lstStyle/>
          <a:p>
            <a:r>
              <a:rPr kumimoji="1" lang="ja-JP" altLang="en-US" sz="3200"/>
              <a:t>定常状態は</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881739B-C7C0-770F-3FC8-2AE17D559E08}"/>
                  </a:ext>
                </a:extLst>
              </p:cNvPr>
              <p:cNvSpPr txBox="1"/>
              <p:nvPr/>
            </p:nvSpPr>
            <p:spPr>
              <a:xfrm>
                <a:off x="4364834" y="3021733"/>
                <a:ext cx="3312368" cy="584775"/>
              </a:xfrm>
              <a:prstGeom prst="rect">
                <a:avLst/>
              </a:prstGeom>
              <a:noFill/>
            </p:spPr>
            <p:txBody>
              <a:bodyPr wrap="square">
                <a:spAutoFit/>
              </a:bodyPr>
              <a:lstStyle/>
              <a:p>
                <a14:m>
                  <m:oMath xmlns:m="http://schemas.openxmlformats.org/officeDocument/2006/math">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𝜋</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𝑖</m:t>
                        </m:r>
                      </m:e>
                    </m:d>
                  </m:oMath>
                </a14:m>
                <a:r>
                  <a:rPr lang="en-US" altLang="ja-JP" sz="3200" dirty="0"/>
                  <a:t>= </a:t>
                </a:r>
                <a14:m>
                  <m:oMath xmlns:m="http://schemas.openxmlformats.org/officeDocument/2006/math">
                    <m:r>
                      <a:rPr lang="en-US" altLang="ja-JP" sz="3200" i="1">
                        <a:latin typeface="Cambria Math" panose="02040503050406030204" pitchFamily="18" charset="0"/>
                      </a:rPr>
                      <m:t>𝜋</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𝑗</m:t>
                        </m:r>
                      </m:e>
                    </m:d>
                  </m:oMath>
                </a14:m>
                <a:endParaRPr lang="ja-JP" altLang="en-US" sz="3200"/>
              </a:p>
            </p:txBody>
          </p:sp>
        </mc:Choice>
        <mc:Fallback xmlns="">
          <p:sp>
            <p:nvSpPr>
              <p:cNvPr id="7" name="テキスト ボックス 6">
                <a:extLst>
                  <a:ext uri="{FF2B5EF4-FFF2-40B4-BE49-F238E27FC236}">
                    <a16:creationId xmlns:a16="http://schemas.microsoft.com/office/drawing/2014/main" id="{4881739B-C7C0-770F-3FC8-2AE17D559E08}"/>
                  </a:ext>
                </a:extLst>
              </p:cNvPr>
              <p:cNvSpPr txBox="1">
                <a:spLocks noRot="1" noChangeAspect="1" noMove="1" noResize="1" noEditPoints="1" noAdjustHandles="1" noChangeArrowheads="1" noChangeShapeType="1" noTextEdit="1"/>
              </p:cNvSpPr>
              <p:nvPr/>
            </p:nvSpPr>
            <p:spPr>
              <a:xfrm>
                <a:off x="4364834" y="3021733"/>
                <a:ext cx="3312368" cy="584775"/>
              </a:xfrm>
              <a:prstGeom prst="rect">
                <a:avLst/>
              </a:prstGeom>
              <a:blipFill>
                <a:blip r:embed="rId5"/>
                <a:stretch>
                  <a:fillRect t="-13542"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AB8BBE8-2FC7-45C5-4936-4489C5A31570}"/>
                  </a:ext>
                </a:extLst>
              </p:cNvPr>
              <p:cNvSpPr txBox="1"/>
              <p:nvPr/>
            </p:nvSpPr>
            <p:spPr>
              <a:xfrm>
                <a:off x="179512" y="4031055"/>
                <a:ext cx="6790898" cy="584775"/>
              </a:xfrm>
              <a:prstGeom prst="rect">
                <a:avLst/>
              </a:prstGeom>
              <a:noFill/>
            </p:spPr>
            <p:txBody>
              <a:bodyPr wrap="none" rtlCol="0">
                <a:spAutoFit/>
              </a:bodyPr>
              <a:lstStyle/>
              <a:p>
                <a:r>
                  <a:rPr kumimoji="1" lang="ja-JP" altLang="en-US" sz="3200"/>
                  <a:t>任意の状態</a:t>
                </a:r>
                <a14:m>
                  <m:oMath xmlns:m="http://schemas.openxmlformats.org/officeDocument/2006/math">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oMath>
                </a14:m>
                <a:r>
                  <a:rPr kumimoji="1" lang="ja-JP" altLang="en-US" sz="3200"/>
                  <a:t>について成り立つので</a:t>
                </a:r>
              </a:p>
            </p:txBody>
          </p:sp>
        </mc:Choice>
        <mc:Fallback xmlns="">
          <p:sp>
            <p:nvSpPr>
              <p:cNvPr id="8" name="テキスト ボックス 7">
                <a:extLst>
                  <a:ext uri="{FF2B5EF4-FFF2-40B4-BE49-F238E27FC236}">
                    <a16:creationId xmlns:a16="http://schemas.microsoft.com/office/drawing/2014/main" id="{5AB8BBE8-2FC7-45C5-4936-4489C5A31570}"/>
                  </a:ext>
                </a:extLst>
              </p:cNvPr>
              <p:cNvSpPr txBox="1">
                <a:spLocks noRot="1" noChangeAspect="1" noMove="1" noResize="1" noEditPoints="1" noAdjustHandles="1" noChangeArrowheads="1" noChangeShapeType="1" noTextEdit="1"/>
              </p:cNvSpPr>
              <p:nvPr/>
            </p:nvSpPr>
            <p:spPr>
              <a:xfrm>
                <a:off x="179512" y="4031055"/>
                <a:ext cx="6790898" cy="584775"/>
              </a:xfrm>
              <a:prstGeom prst="rect">
                <a:avLst/>
              </a:prstGeom>
              <a:blipFill>
                <a:blip r:embed="rId6"/>
                <a:stretch>
                  <a:fillRect l="-2244" t="-16667" r="-1346" b="-302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04656EC5-D78C-92CC-EB43-4C5AF6128737}"/>
                  </a:ext>
                </a:extLst>
              </p:cNvPr>
              <p:cNvSpPr txBox="1"/>
              <p:nvPr/>
            </p:nvSpPr>
            <p:spPr>
              <a:xfrm>
                <a:off x="1404020" y="4747989"/>
                <a:ext cx="6120680" cy="584775"/>
              </a:xfrm>
              <a:prstGeom prst="rect">
                <a:avLst/>
              </a:prstGeom>
              <a:noFill/>
            </p:spPr>
            <p:txBody>
              <a:bodyPr wrap="square">
                <a:spAutoFit/>
              </a:bodyPr>
              <a:lstStyle/>
              <a:p>
                <a14:m>
                  <m:oMath xmlns:m="http://schemas.openxmlformats.org/officeDocument/2006/math">
                    <m:r>
                      <a:rPr kumimoji="1" lang="en-US" altLang="ja-JP" sz="3200" b="0" i="1" smtClean="0">
                        <a:latin typeface="Cambria Math" panose="02040503050406030204" pitchFamily="18" charset="0"/>
                      </a:rPr>
                      <m:t>𝜋</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1</m:t>
                        </m:r>
                      </m:e>
                    </m:d>
                  </m:oMath>
                </a14:m>
                <a:r>
                  <a:rPr lang="en-US" altLang="ja-JP" sz="3200" dirty="0"/>
                  <a:t>= </a:t>
                </a:r>
                <a14:m>
                  <m:oMath xmlns:m="http://schemas.openxmlformats.org/officeDocument/2006/math">
                    <m:r>
                      <a:rPr lang="en-US" altLang="ja-JP" sz="3200" i="1">
                        <a:latin typeface="Cambria Math" panose="02040503050406030204" pitchFamily="18" charset="0"/>
                      </a:rPr>
                      <m:t>𝜋</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2</m:t>
                        </m:r>
                      </m:e>
                    </m:d>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𝜋</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3</m:t>
                        </m:r>
                      </m:e>
                    </m:d>
                    <m:r>
                      <a:rPr lang="en-US" altLang="ja-JP" sz="3200" b="0" i="1" smtClean="0">
                        <a:latin typeface="Cambria Math" panose="02040503050406030204" pitchFamily="18" charset="0"/>
                      </a:rPr>
                      <m:t>=⋯</m:t>
                    </m:r>
                  </m:oMath>
                </a14:m>
                <a:endParaRPr lang="ja-JP" altLang="en-US" sz="3200"/>
              </a:p>
            </p:txBody>
          </p:sp>
        </mc:Choice>
        <mc:Fallback xmlns="">
          <p:sp>
            <p:nvSpPr>
              <p:cNvPr id="9" name="テキスト ボックス 8">
                <a:extLst>
                  <a:ext uri="{FF2B5EF4-FFF2-40B4-BE49-F238E27FC236}">
                    <a16:creationId xmlns:a16="http://schemas.microsoft.com/office/drawing/2014/main" id="{04656EC5-D78C-92CC-EB43-4C5AF6128737}"/>
                  </a:ext>
                </a:extLst>
              </p:cNvPr>
              <p:cNvSpPr txBox="1">
                <a:spLocks noRot="1" noChangeAspect="1" noMove="1" noResize="1" noEditPoints="1" noAdjustHandles="1" noChangeArrowheads="1" noChangeShapeType="1" noTextEdit="1"/>
              </p:cNvSpPr>
              <p:nvPr/>
            </p:nvSpPr>
            <p:spPr>
              <a:xfrm>
                <a:off x="1404020" y="4747989"/>
                <a:ext cx="6120680" cy="584775"/>
              </a:xfrm>
              <a:prstGeom prst="rect">
                <a:avLst/>
              </a:prstGeom>
              <a:blipFill>
                <a:blip r:embed="rId7"/>
                <a:stretch>
                  <a:fillRect t="-13542" b="-33333"/>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8D5232D1-E6C0-79BE-5E17-B1A7E61FE05E}"/>
              </a:ext>
            </a:extLst>
          </p:cNvPr>
          <p:cNvSpPr txBox="1"/>
          <p:nvPr/>
        </p:nvSpPr>
        <p:spPr>
          <a:xfrm>
            <a:off x="230036" y="5394576"/>
            <a:ext cx="7981672" cy="584775"/>
          </a:xfrm>
          <a:prstGeom prst="rect">
            <a:avLst/>
          </a:prstGeom>
          <a:noFill/>
        </p:spPr>
        <p:txBody>
          <a:bodyPr wrap="none" rtlCol="0">
            <a:spAutoFit/>
          </a:bodyPr>
          <a:lstStyle/>
          <a:p>
            <a:r>
              <a:rPr kumimoji="1" lang="ja-JP" altLang="en-US" sz="3200"/>
              <a:t>すべてのミクロな状態の実現確率は等しい</a:t>
            </a:r>
          </a:p>
        </p:txBody>
      </p:sp>
      <p:sp>
        <p:nvSpPr>
          <p:cNvPr id="11" name="テキスト ボックス 10">
            <a:extLst>
              <a:ext uri="{FF2B5EF4-FFF2-40B4-BE49-F238E27FC236}">
                <a16:creationId xmlns:a16="http://schemas.microsoft.com/office/drawing/2014/main" id="{78737746-3343-26DD-2722-D6B6BE945F88}"/>
              </a:ext>
            </a:extLst>
          </p:cNvPr>
          <p:cNvSpPr txBox="1"/>
          <p:nvPr/>
        </p:nvSpPr>
        <p:spPr>
          <a:xfrm>
            <a:off x="2419634" y="6083092"/>
            <a:ext cx="2646878" cy="584775"/>
          </a:xfrm>
          <a:prstGeom prst="rect">
            <a:avLst/>
          </a:prstGeom>
          <a:noFill/>
        </p:spPr>
        <p:txBody>
          <a:bodyPr wrap="none" rtlCol="0">
            <a:spAutoFit/>
          </a:bodyPr>
          <a:lstStyle/>
          <a:p>
            <a:r>
              <a:rPr kumimoji="1" lang="ja-JP" altLang="en-US" sz="3200"/>
              <a:t>等重率の原理</a:t>
            </a:r>
          </a:p>
        </p:txBody>
      </p:sp>
    </p:spTree>
    <p:extLst>
      <p:ext uri="{BB962C8B-B14F-4D97-AF65-F5344CB8AC3E}">
        <p14:creationId xmlns:p14="http://schemas.microsoft.com/office/powerpoint/2010/main" val="26598855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824CC1E-D4F4-4897-61C5-A4571F72D4BE}"/>
              </a:ext>
            </a:extLst>
          </p:cNvPr>
          <p:cNvSpPr>
            <a:spLocks noGrp="1"/>
          </p:cNvSpPr>
          <p:nvPr>
            <p:ph type="body" sz="quarter" idx="10"/>
          </p:nvPr>
        </p:nvSpPr>
        <p:spPr/>
        <p:txBody>
          <a:bodyPr/>
          <a:lstStyle/>
          <a:p>
            <a:r>
              <a:rPr kumimoji="1" lang="en-US" altLang="ja-JP"/>
              <a:t>N=3</a:t>
            </a:r>
            <a:endParaRPr kumimoji="1" lang="ja-JP" altLang="en-US"/>
          </a:p>
        </p:txBody>
      </p:sp>
      <p:sp>
        <p:nvSpPr>
          <p:cNvPr id="3" name="テキスト ボックス 2">
            <a:extLst>
              <a:ext uri="{FF2B5EF4-FFF2-40B4-BE49-F238E27FC236}">
                <a16:creationId xmlns:a16="http://schemas.microsoft.com/office/drawing/2014/main" id="{0FF36FDB-1811-C5E7-9FC5-0B25675E5084}"/>
              </a:ext>
            </a:extLst>
          </p:cNvPr>
          <p:cNvSpPr txBox="1"/>
          <p:nvPr/>
        </p:nvSpPr>
        <p:spPr>
          <a:xfrm>
            <a:off x="260222" y="1164089"/>
            <a:ext cx="8136677" cy="954107"/>
          </a:xfrm>
          <a:prstGeom prst="rect">
            <a:avLst/>
          </a:prstGeom>
          <a:noFill/>
        </p:spPr>
        <p:txBody>
          <a:bodyPr wrap="square" rtlCol="0">
            <a:spAutoFit/>
          </a:bodyPr>
          <a:lstStyle/>
          <a:p>
            <a:r>
              <a:rPr lang="ja-JP" altLang="en-US" sz="2800" dirty="0"/>
              <a:t>すべてのミクロな状態が等しい確率で実現する</a:t>
            </a:r>
            <a:endParaRPr lang="en-US" altLang="ja-JP" sz="2800" dirty="0"/>
          </a:p>
          <a:p>
            <a:r>
              <a:rPr kumimoji="1" lang="ja-JP" altLang="en-US" sz="2800" dirty="0"/>
              <a:t>＝状態数に確率が比例する</a:t>
            </a:r>
            <a:endParaRPr kumimoji="1" lang="en-US" altLang="ja-JP" sz="2800" dirty="0"/>
          </a:p>
        </p:txBody>
      </p:sp>
      <p:grpSp>
        <p:nvGrpSpPr>
          <p:cNvPr id="4" name="グループ化 3">
            <a:extLst>
              <a:ext uri="{FF2B5EF4-FFF2-40B4-BE49-F238E27FC236}">
                <a16:creationId xmlns:a16="http://schemas.microsoft.com/office/drawing/2014/main" id="{FC85F0CD-30D6-7187-445D-A6DA74B20074}"/>
              </a:ext>
            </a:extLst>
          </p:cNvPr>
          <p:cNvGrpSpPr/>
          <p:nvPr/>
        </p:nvGrpSpPr>
        <p:grpSpPr>
          <a:xfrm>
            <a:off x="173622" y="5373671"/>
            <a:ext cx="2015631" cy="791633"/>
            <a:chOff x="3050318" y="5373216"/>
            <a:chExt cx="2565665" cy="1007657"/>
          </a:xfrm>
        </p:grpSpPr>
        <p:grpSp>
          <p:nvGrpSpPr>
            <p:cNvPr id="5" name="グループ化 4">
              <a:extLst>
                <a:ext uri="{FF2B5EF4-FFF2-40B4-BE49-F238E27FC236}">
                  <a16:creationId xmlns:a16="http://schemas.microsoft.com/office/drawing/2014/main" id="{B24CBF60-B767-2FF8-C3FD-93E27B2FEBCD}"/>
                </a:ext>
              </a:extLst>
            </p:cNvPr>
            <p:cNvGrpSpPr/>
            <p:nvPr/>
          </p:nvGrpSpPr>
          <p:grpSpPr>
            <a:xfrm>
              <a:off x="3050318" y="5383385"/>
              <a:ext cx="735586" cy="997488"/>
              <a:chOff x="1180706" y="1772816"/>
              <a:chExt cx="1663102" cy="2255240"/>
            </a:xfrm>
          </p:grpSpPr>
          <p:cxnSp>
            <p:nvCxnSpPr>
              <p:cNvPr id="25" name="直線コネクタ 24">
                <a:extLst>
                  <a:ext uri="{FF2B5EF4-FFF2-40B4-BE49-F238E27FC236}">
                    <a16:creationId xmlns:a16="http://schemas.microsoft.com/office/drawing/2014/main" id="{298B4930-D318-B62C-8D2A-46C9BBA307E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70717205-9A08-796B-2585-EA2B8161C952}"/>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8B36461-6840-856B-E8DA-B5C88CDD12F9}"/>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7EF4ED4-839F-22D9-5BAB-15F5443D33A6}"/>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978E5B54-1FF9-8A69-024F-BB4F67C4315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B17CE4FC-EA40-DF8F-7FA9-16730DC12850}"/>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7861791C-5345-4BEB-04C9-2D83D19F3FA3}"/>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グループ化 5">
              <a:extLst>
                <a:ext uri="{FF2B5EF4-FFF2-40B4-BE49-F238E27FC236}">
                  <a16:creationId xmlns:a16="http://schemas.microsoft.com/office/drawing/2014/main" id="{EFA81960-696F-F6F5-82DB-50E1EF2C0225}"/>
                </a:ext>
              </a:extLst>
            </p:cNvPr>
            <p:cNvGrpSpPr/>
            <p:nvPr/>
          </p:nvGrpSpPr>
          <p:grpSpPr>
            <a:xfrm>
              <a:off x="3953423" y="5373216"/>
              <a:ext cx="735586" cy="997488"/>
              <a:chOff x="1180706" y="1772816"/>
              <a:chExt cx="1663102" cy="2255240"/>
            </a:xfrm>
          </p:grpSpPr>
          <p:cxnSp>
            <p:nvCxnSpPr>
              <p:cNvPr id="18" name="直線コネクタ 17">
                <a:extLst>
                  <a:ext uri="{FF2B5EF4-FFF2-40B4-BE49-F238E27FC236}">
                    <a16:creationId xmlns:a16="http://schemas.microsoft.com/office/drawing/2014/main" id="{93B42BB3-FA68-D4C0-DCA6-B6BFD86A160A}"/>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CB7A2BE-670F-13E9-380E-582165980568}"/>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72677B7-4B14-F298-C9B6-7EF07726F68C}"/>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D14428AF-8E8B-46D5-61E2-7CCCC133889F}"/>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7472259-7E19-03B6-3FF7-205040F46DF0}"/>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620AB4C-1A92-9ABC-3022-6212439308D6}"/>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A802191-0520-51F9-6AF0-C4D1CF49E0F2}"/>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グループ化 6">
              <a:extLst>
                <a:ext uri="{FF2B5EF4-FFF2-40B4-BE49-F238E27FC236}">
                  <a16:creationId xmlns:a16="http://schemas.microsoft.com/office/drawing/2014/main" id="{ABF7EEFC-DCC2-3A73-7569-035588BE1C3D}"/>
                </a:ext>
              </a:extLst>
            </p:cNvPr>
            <p:cNvGrpSpPr/>
            <p:nvPr/>
          </p:nvGrpSpPr>
          <p:grpSpPr>
            <a:xfrm>
              <a:off x="4880397" y="5373216"/>
              <a:ext cx="735586" cy="997488"/>
              <a:chOff x="1180706" y="1772816"/>
              <a:chExt cx="1663102" cy="2255240"/>
            </a:xfrm>
          </p:grpSpPr>
          <p:cxnSp>
            <p:nvCxnSpPr>
              <p:cNvPr id="11" name="直線コネクタ 10">
                <a:extLst>
                  <a:ext uri="{FF2B5EF4-FFF2-40B4-BE49-F238E27FC236}">
                    <a16:creationId xmlns:a16="http://schemas.microsoft.com/office/drawing/2014/main" id="{4DC76CEF-82CD-CA63-809A-36234651B017}"/>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62F32C8C-A5EC-B9AC-8C4A-EA2EC857650F}"/>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8542B14C-157A-EC65-5210-8821D0E975C6}"/>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101B1254-5FB8-4AE9-8260-7E3F3718F9D8}"/>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76926BF-0262-4CCD-A2D7-F0D9BB990A29}"/>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3657BCE-400E-6E31-5D54-2AAD5D875472}"/>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7DF9F74-8130-E281-EA47-A72828BA7E55}"/>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8" name="Picture 12" descr="りんごのイラスト（フルーツ）">
              <a:extLst>
                <a:ext uri="{FF2B5EF4-FFF2-40B4-BE49-F238E27FC236}">
                  <a16:creationId xmlns:a16="http://schemas.microsoft.com/office/drawing/2014/main" id="{8B8FE66D-1861-653D-742E-8A3D372F6C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9181" y="5538060"/>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りんごのイラスト（フルーツ）">
              <a:extLst>
                <a:ext uri="{FF2B5EF4-FFF2-40B4-BE49-F238E27FC236}">
                  <a16:creationId xmlns:a16="http://schemas.microsoft.com/office/drawing/2014/main" id="{D5CE52B4-7EBF-F248-6FB0-1B64DE38FA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7093" y="5831420"/>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りんごのイラスト（フルーツ）">
              <a:extLst>
                <a:ext uri="{FF2B5EF4-FFF2-40B4-BE49-F238E27FC236}">
                  <a16:creationId xmlns:a16="http://schemas.microsoft.com/office/drawing/2014/main" id="{7809E06D-31AE-4495-FEFE-00BA39D761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8398" y="5986094"/>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テキスト ボックス 31">
            <a:extLst>
              <a:ext uri="{FF2B5EF4-FFF2-40B4-BE49-F238E27FC236}">
                <a16:creationId xmlns:a16="http://schemas.microsoft.com/office/drawing/2014/main" id="{75FA4C66-436E-5FA3-97B5-0632F6416C96}"/>
              </a:ext>
            </a:extLst>
          </p:cNvPr>
          <p:cNvSpPr txBox="1"/>
          <p:nvPr/>
        </p:nvSpPr>
        <p:spPr>
          <a:xfrm>
            <a:off x="2262392" y="5562441"/>
            <a:ext cx="5272597" cy="523220"/>
          </a:xfrm>
          <a:prstGeom prst="rect">
            <a:avLst/>
          </a:prstGeom>
          <a:noFill/>
        </p:spPr>
        <p:txBody>
          <a:bodyPr wrap="none" rtlCol="0">
            <a:spAutoFit/>
          </a:bodyPr>
          <a:lstStyle/>
          <a:p>
            <a:r>
              <a:rPr kumimoji="1" lang="ja-JP" altLang="en-US" sz="2800"/>
              <a:t>誰かが</a:t>
            </a:r>
            <a:r>
              <a:rPr kumimoji="1" lang="en-US" altLang="ja-JP" sz="2800" dirty="0"/>
              <a:t>3</a:t>
            </a:r>
            <a:r>
              <a:rPr kumimoji="1" lang="ja-JP" altLang="en-US" sz="2800"/>
              <a:t>つ独占している状態</a:t>
            </a:r>
            <a:r>
              <a:rPr kumimoji="1" lang="en-US" altLang="ja-JP" sz="2800" dirty="0"/>
              <a:t> x 3</a:t>
            </a:r>
            <a:endParaRPr kumimoji="1" lang="ja-JP" altLang="en-US" sz="2800"/>
          </a:p>
        </p:txBody>
      </p:sp>
      <p:grpSp>
        <p:nvGrpSpPr>
          <p:cNvPr id="33" name="グループ化 32">
            <a:extLst>
              <a:ext uri="{FF2B5EF4-FFF2-40B4-BE49-F238E27FC236}">
                <a16:creationId xmlns:a16="http://schemas.microsoft.com/office/drawing/2014/main" id="{B4A35440-51EE-2334-999F-87F2267C1517}"/>
              </a:ext>
            </a:extLst>
          </p:cNvPr>
          <p:cNvGrpSpPr/>
          <p:nvPr/>
        </p:nvGrpSpPr>
        <p:grpSpPr>
          <a:xfrm>
            <a:off x="166663" y="3833519"/>
            <a:ext cx="2015631" cy="791633"/>
            <a:chOff x="3036670" y="3491446"/>
            <a:chExt cx="2565665" cy="1007657"/>
          </a:xfrm>
        </p:grpSpPr>
        <p:grpSp>
          <p:nvGrpSpPr>
            <p:cNvPr id="34" name="グループ化 33">
              <a:extLst>
                <a:ext uri="{FF2B5EF4-FFF2-40B4-BE49-F238E27FC236}">
                  <a16:creationId xmlns:a16="http://schemas.microsoft.com/office/drawing/2014/main" id="{D4B19C91-AAD8-0990-90DC-922C70618D4E}"/>
                </a:ext>
              </a:extLst>
            </p:cNvPr>
            <p:cNvGrpSpPr/>
            <p:nvPr/>
          </p:nvGrpSpPr>
          <p:grpSpPr>
            <a:xfrm>
              <a:off x="3036670" y="3501615"/>
              <a:ext cx="735586" cy="997488"/>
              <a:chOff x="1180706" y="1772816"/>
              <a:chExt cx="1663102" cy="2255240"/>
            </a:xfrm>
          </p:grpSpPr>
          <p:cxnSp>
            <p:nvCxnSpPr>
              <p:cNvPr id="54" name="直線コネクタ 53">
                <a:extLst>
                  <a:ext uri="{FF2B5EF4-FFF2-40B4-BE49-F238E27FC236}">
                    <a16:creationId xmlns:a16="http://schemas.microsoft.com/office/drawing/2014/main" id="{4051A3FE-317F-A9C6-00E8-525BCB03EE2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2497F9E8-BCD0-33C0-1BA5-B798FD1F1E5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98654A01-5FB3-802E-3B35-F7CDAFC4C5D1}"/>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871987AF-364A-899C-4197-A1D7F8BE4DA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807F4FE0-7972-865F-D7B2-5C99C0F53DB4}"/>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26F2FDC9-F3D3-6222-9B88-0AF6A4FF3D28}"/>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50CB70A-B91B-E97E-59CC-C125CF030110}"/>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5" name="グループ化 34">
              <a:extLst>
                <a:ext uri="{FF2B5EF4-FFF2-40B4-BE49-F238E27FC236}">
                  <a16:creationId xmlns:a16="http://schemas.microsoft.com/office/drawing/2014/main" id="{FDD3AA58-0CF1-AF83-845C-B1F0BDE3C83D}"/>
                </a:ext>
              </a:extLst>
            </p:cNvPr>
            <p:cNvGrpSpPr/>
            <p:nvPr/>
          </p:nvGrpSpPr>
          <p:grpSpPr>
            <a:xfrm>
              <a:off x="3939775" y="3491446"/>
              <a:ext cx="735586" cy="997488"/>
              <a:chOff x="1180706" y="1772816"/>
              <a:chExt cx="1663102" cy="2255240"/>
            </a:xfrm>
          </p:grpSpPr>
          <p:cxnSp>
            <p:nvCxnSpPr>
              <p:cNvPr id="47" name="直線コネクタ 46">
                <a:extLst>
                  <a:ext uri="{FF2B5EF4-FFF2-40B4-BE49-F238E27FC236}">
                    <a16:creationId xmlns:a16="http://schemas.microsoft.com/office/drawing/2014/main" id="{4F28DCB8-B2B7-93D1-CCF1-F85A66716F22}"/>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8B250786-F9AB-B382-F4E5-41C00B7BC0BC}"/>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7B973ED1-F46C-E59E-0D53-C51820521873}"/>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3AE41F1F-0FFB-3F7E-A386-0C8642AE3252}"/>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0E70015E-97B3-3EB1-187F-18B5E8BE31B4}"/>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5A4FED6F-940C-F64A-75F3-93BDC8121BC2}"/>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09F0D454-238A-D6BD-CEF3-25974F2CA266}"/>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 name="グループ化 35">
              <a:extLst>
                <a:ext uri="{FF2B5EF4-FFF2-40B4-BE49-F238E27FC236}">
                  <a16:creationId xmlns:a16="http://schemas.microsoft.com/office/drawing/2014/main" id="{2324B56A-14E4-D005-D7ED-4F79DD4DFED0}"/>
                </a:ext>
              </a:extLst>
            </p:cNvPr>
            <p:cNvGrpSpPr/>
            <p:nvPr/>
          </p:nvGrpSpPr>
          <p:grpSpPr>
            <a:xfrm>
              <a:off x="4866749" y="3491446"/>
              <a:ext cx="735586" cy="997488"/>
              <a:chOff x="1180706" y="1772816"/>
              <a:chExt cx="1663102" cy="2255240"/>
            </a:xfrm>
          </p:grpSpPr>
          <p:cxnSp>
            <p:nvCxnSpPr>
              <p:cNvPr id="40" name="直線コネクタ 39">
                <a:extLst>
                  <a:ext uri="{FF2B5EF4-FFF2-40B4-BE49-F238E27FC236}">
                    <a16:creationId xmlns:a16="http://schemas.microsoft.com/office/drawing/2014/main" id="{13E83F77-2F30-99CD-0F61-7ABB01525843}"/>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981A3F2-D02A-63AC-9571-E5FD64E0FD05}"/>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59FDEC6E-D02D-2000-05A6-9CD5A63557F7}"/>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93CEE6D8-677D-D093-73E4-177B753418C4}"/>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3BEFA59-909B-63EF-C943-20D966D259A7}"/>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BC3D0A82-FB1C-9746-8D5B-E935D0E6B767}"/>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2A3D64C-B572-F2B0-FE08-A2C1EC037A7C}"/>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7" name="Picture 12" descr="りんごのイラスト（フルーツ）">
              <a:extLst>
                <a:ext uri="{FF2B5EF4-FFF2-40B4-BE49-F238E27FC236}">
                  <a16:creationId xmlns:a16="http://schemas.microsoft.com/office/drawing/2014/main" id="{C815B3D0-5285-706C-6F7E-222F81D98CC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8564" y="3787357"/>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りんごのイラスト（フルーツ）">
              <a:extLst>
                <a:ext uri="{FF2B5EF4-FFF2-40B4-BE49-F238E27FC236}">
                  <a16:creationId xmlns:a16="http://schemas.microsoft.com/office/drawing/2014/main" id="{790DFD4F-1D5B-75FC-0FC9-72794CD89D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1240" y="4051526"/>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descr="りんごのイラスト（フルーツ）">
              <a:extLst>
                <a:ext uri="{FF2B5EF4-FFF2-40B4-BE49-F238E27FC236}">
                  <a16:creationId xmlns:a16="http://schemas.microsoft.com/office/drawing/2014/main" id="{B3494C5E-E110-16A8-23A8-B9089E98DE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8883" y="4093790"/>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テキスト ボックス 60">
            <a:extLst>
              <a:ext uri="{FF2B5EF4-FFF2-40B4-BE49-F238E27FC236}">
                <a16:creationId xmlns:a16="http://schemas.microsoft.com/office/drawing/2014/main" id="{8C276EC7-52EC-6EB6-DE81-6B5BC007A18D}"/>
              </a:ext>
            </a:extLst>
          </p:cNvPr>
          <p:cNvSpPr txBox="1"/>
          <p:nvPr/>
        </p:nvSpPr>
        <p:spPr>
          <a:xfrm>
            <a:off x="2271248" y="3881111"/>
            <a:ext cx="6909264" cy="523220"/>
          </a:xfrm>
          <a:prstGeom prst="rect">
            <a:avLst/>
          </a:prstGeom>
          <a:noFill/>
        </p:spPr>
        <p:txBody>
          <a:bodyPr wrap="none" rtlCol="0">
            <a:spAutoFit/>
          </a:bodyPr>
          <a:lstStyle/>
          <a:p>
            <a:r>
              <a:rPr kumimoji="1" lang="ja-JP" altLang="en-US" sz="2800">
                <a:solidFill>
                  <a:srgbClr val="FF0000"/>
                </a:solidFill>
              </a:rPr>
              <a:t>誰かが</a:t>
            </a:r>
            <a:r>
              <a:rPr kumimoji="1" lang="en-US" altLang="ja-JP" sz="2800" dirty="0">
                <a:solidFill>
                  <a:srgbClr val="FF0000"/>
                </a:solidFill>
              </a:rPr>
              <a:t>2</a:t>
            </a:r>
            <a:r>
              <a:rPr kumimoji="1" lang="ja-JP" altLang="en-US" sz="2800">
                <a:solidFill>
                  <a:srgbClr val="FF0000"/>
                </a:solidFill>
              </a:rPr>
              <a:t>つ、誰かが</a:t>
            </a:r>
            <a:r>
              <a:rPr kumimoji="1" lang="en-US" altLang="ja-JP" sz="2800" dirty="0">
                <a:solidFill>
                  <a:srgbClr val="FF0000"/>
                </a:solidFill>
              </a:rPr>
              <a:t>1</a:t>
            </a:r>
            <a:r>
              <a:rPr kumimoji="1" lang="ja-JP" altLang="en-US" sz="2800">
                <a:solidFill>
                  <a:srgbClr val="FF0000"/>
                </a:solidFill>
              </a:rPr>
              <a:t>つ持っている状態</a:t>
            </a:r>
            <a:r>
              <a:rPr kumimoji="1" lang="en-US" altLang="ja-JP" sz="2800" dirty="0">
                <a:solidFill>
                  <a:srgbClr val="FF0000"/>
                </a:solidFill>
              </a:rPr>
              <a:t> x 6</a:t>
            </a:r>
            <a:endParaRPr kumimoji="1" lang="ja-JP" altLang="en-US" sz="2800">
              <a:solidFill>
                <a:srgbClr val="FF0000"/>
              </a:solidFill>
            </a:endParaRPr>
          </a:p>
        </p:txBody>
      </p:sp>
      <p:sp>
        <p:nvSpPr>
          <p:cNvPr id="62" name="テキスト ボックス 61">
            <a:extLst>
              <a:ext uri="{FF2B5EF4-FFF2-40B4-BE49-F238E27FC236}">
                <a16:creationId xmlns:a16="http://schemas.microsoft.com/office/drawing/2014/main" id="{745C7A07-D1FD-2408-6DF4-72A4774AC7AA}"/>
              </a:ext>
            </a:extLst>
          </p:cNvPr>
          <p:cNvSpPr txBox="1"/>
          <p:nvPr/>
        </p:nvSpPr>
        <p:spPr>
          <a:xfrm>
            <a:off x="2329877" y="2642156"/>
            <a:ext cx="5631670" cy="523220"/>
          </a:xfrm>
          <a:prstGeom prst="rect">
            <a:avLst/>
          </a:prstGeom>
          <a:noFill/>
        </p:spPr>
        <p:txBody>
          <a:bodyPr wrap="none" rtlCol="0">
            <a:spAutoFit/>
          </a:bodyPr>
          <a:lstStyle/>
          <a:p>
            <a:r>
              <a:rPr kumimoji="1" lang="ja-JP" altLang="en-US" sz="2800"/>
              <a:t>全員が</a:t>
            </a:r>
            <a:r>
              <a:rPr lang="en-US" altLang="ja-JP" sz="2800" dirty="0"/>
              <a:t>1</a:t>
            </a:r>
            <a:r>
              <a:rPr lang="ja-JP" altLang="en-US" sz="2800"/>
              <a:t>つずつ持っている状態</a:t>
            </a:r>
            <a:r>
              <a:rPr lang="en-US" altLang="ja-JP" sz="2800" dirty="0"/>
              <a:t> x 1</a:t>
            </a:r>
            <a:endParaRPr kumimoji="1" lang="ja-JP" altLang="en-US" sz="2800"/>
          </a:p>
        </p:txBody>
      </p:sp>
      <p:grpSp>
        <p:nvGrpSpPr>
          <p:cNvPr id="63" name="グループ化 62">
            <a:extLst>
              <a:ext uri="{FF2B5EF4-FFF2-40B4-BE49-F238E27FC236}">
                <a16:creationId xmlns:a16="http://schemas.microsoft.com/office/drawing/2014/main" id="{D4074133-9702-5581-12F4-AE4E090F2F78}"/>
              </a:ext>
            </a:extLst>
          </p:cNvPr>
          <p:cNvGrpSpPr/>
          <p:nvPr/>
        </p:nvGrpSpPr>
        <p:grpSpPr>
          <a:xfrm>
            <a:off x="157081" y="2489979"/>
            <a:ext cx="2015631" cy="791633"/>
            <a:chOff x="2978141" y="1731448"/>
            <a:chExt cx="2565665" cy="1007657"/>
          </a:xfrm>
        </p:grpSpPr>
        <p:grpSp>
          <p:nvGrpSpPr>
            <p:cNvPr id="64" name="グループ化 63">
              <a:extLst>
                <a:ext uri="{FF2B5EF4-FFF2-40B4-BE49-F238E27FC236}">
                  <a16:creationId xmlns:a16="http://schemas.microsoft.com/office/drawing/2014/main" id="{C5BFA19F-5B92-DA75-F380-FB3C7D355F68}"/>
                </a:ext>
              </a:extLst>
            </p:cNvPr>
            <p:cNvGrpSpPr/>
            <p:nvPr/>
          </p:nvGrpSpPr>
          <p:grpSpPr>
            <a:xfrm>
              <a:off x="2978141" y="1741617"/>
              <a:ext cx="735586" cy="997488"/>
              <a:chOff x="1180706" y="1772816"/>
              <a:chExt cx="1663102" cy="2255240"/>
            </a:xfrm>
          </p:grpSpPr>
          <p:cxnSp>
            <p:nvCxnSpPr>
              <p:cNvPr id="84" name="直線コネクタ 83">
                <a:extLst>
                  <a:ext uri="{FF2B5EF4-FFF2-40B4-BE49-F238E27FC236}">
                    <a16:creationId xmlns:a16="http://schemas.microsoft.com/office/drawing/2014/main" id="{69F4AFFF-F848-5E45-1E72-4FA7B3B3DB05}"/>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28C0B853-DC54-3C5E-5E79-7C04D80CAA19}"/>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00838FA-BDBE-6C84-E1D1-16DC217B857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4E9AC6D-F395-AB10-884C-CE1AFC0956C5}"/>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3FEFDF6A-D867-5057-7C09-A4FA5969FA8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91317D80-ED39-25A7-1B13-3722E10E27E3}"/>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5CBEFF07-A1CA-01CE-64F7-90A73C0271E1}"/>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5" name="グループ化 64">
              <a:extLst>
                <a:ext uri="{FF2B5EF4-FFF2-40B4-BE49-F238E27FC236}">
                  <a16:creationId xmlns:a16="http://schemas.microsoft.com/office/drawing/2014/main" id="{49457608-C8DB-AF6F-8360-46E237B30330}"/>
                </a:ext>
              </a:extLst>
            </p:cNvPr>
            <p:cNvGrpSpPr/>
            <p:nvPr/>
          </p:nvGrpSpPr>
          <p:grpSpPr>
            <a:xfrm>
              <a:off x="3881246" y="1731448"/>
              <a:ext cx="735586" cy="997488"/>
              <a:chOff x="1180706" y="1772816"/>
              <a:chExt cx="1663102" cy="2255240"/>
            </a:xfrm>
          </p:grpSpPr>
          <p:cxnSp>
            <p:nvCxnSpPr>
              <p:cNvPr id="77" name="直線コネクタ 76">
                <a:extLst>
                  <a:ext uri="{FF2B5EF4-FFF2-40B4-BE49-F238E27FC236}">
                    <a16:creationId xmlns:a16="http://schemas.microsoft.com/office/drawing/2014/main" id="{589E3FAE-8429-9E52-5FB4-40E87D1D809A}"/>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57218086-5604-0116-3AFB-08C22DDC77F7}"/>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0A606BA-8119-0745-8034-3ADCA7D25805}"/>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31070D80-89BA-B289-5C36-9DDDE3192259}"/>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38858DE-5B4B-B353-EC96-3EF06D9B9520}"/>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47990AF6-0161-34E8-80E1-6244CFBF5271}"/>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8FE2F86C-33B5-AA25-6524-17412563C9DA}"/>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グループ化 65">
              <a:extLst>
                <a:ext uri="{FF2B5EF4-FFF2-40B4-BE49-F238E27FC236}">
                  <a16:creationId xmlns:a16="http://schemas.microsoft.com/office/drawing/2014/main" id="{E79D2545-9875-87CB-EFD3-F0A6DD1F153F}"/>
                </a:ext>
              </a:extLst>
            </p:cNvPr>
            <p:cNvGrpSpPr/>
            <p:nvPr/>
          </p:nvGrpSpPr>
          <p:grpSpPr>
            <a:xfrm>
              <a:off x="4808220" y="1731448"/>
              <a:ext cx="735586" cy="997488"/>
              <a:chOff x="1180706" y="1772816"/>
              <a:chExt cx="1663102" cy="2255240"/>
            </a:xfrm>
          </p:grpSpPr>
          <p:cxnSp>
            <p:nvCxnSpPr>
              <p:cNvPr id="70" name="直線コネクタ 69">
                <a:extLst>
                  <a:ext uri="{FF2B5EF4-FFF2-40B4-BE49-F238E27FC236}">
                    <a16:creationId xmlns:a16="http://schemas.microsoft.com/office/drawing/2014/main" id="{C4ED5BEA-DA47-C9D8-3E8C-B414FB18841C}"/>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4D70BCFC-1B58-2F39-CA7E-AAEE3110DE8E}"/>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5423206D-E55E-4540-4891-386E4FD3FCEB}"/>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E4F5E328-BBD0-53DB-A404-00CA399DA955}"/>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95E5EFDB-CF4B-77DA-369A-4CCA37E5227E}"/>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1B85478A-5A6F-1B56-5CEB-6D08CFB7AE14}"/>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E9BD1CBD-855A-966E-F682-83BF234C4B53}"/>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67" name="Picture 12" descr="りんごのイラスト（フルーツ）">
              <a:extLst>
                <a:ext uri="{FF2B5EF4-FFF2-40B4-BE49-F238E27FC236}">
                  <a16:creationId xmlns:a16="http://schemas.microsoft.com/office/drawing/2014/main" id="{D3D9A6FA-1740-4F4C-3E24-7F6B333F25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5727" y="2209062"/>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2" descr="りんごのイラスト（フルーツ）">
              <a:extLst>
                <a:ext uri="{FF2B5EF4-FFF2-40B4-BE49-F238E27FC236}">
                  <a16:creationId xmlns:a16="http://schemas.microsoft.com/office/drawing/2014/main" id="{99F1568C-AA6E-C4ED-4A96-F6BBD6305BE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2711" y="2291528"/>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りんごのイラスト（フルーツ）">
              <a:extLst>
                <a:ext uri="{FF2B5EF4-FFF2-40B4-BE49-F238E27FC236}">
                  <a16:creationId xmlns:a16="http://schemas.microsoft.com/office/drawing/2014/main" id="{5FF6DEB2-DF48-4AD8-CFA3-814BD231AB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0354" y="2333792"/>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91" name="テキスト ボックス 90">
            <a:extLst>
              <a:ext uri="{FF2B5EF4-FFF2-40B4-BE49-F238E27FC236}">
                <a16:creationId xmlns:a16="http://schemas.microsoft.com/office/drawing/2014/main" id="{7242620F-E86B-D209-4769-03137B60B44F}"/>
              </a:ext>
            </a:extLst>
          </p:cNvPr>
          <p:cNvSpPr txBox="1"/>
          <p:nvPr/>
        </p:nvSpPr>
        <p:spPr>
          <a:xfrm>
            <a:off x="3030270" y="4382482"/>
            <a:ext cx="5391219" cy="523220"/>
          </a:xfrm>
          <a:prstGeom prst="rect">
            <a:avLst/>
          </a:prstGeom>
          <a:noFill/>
        </p:spPr>
        <p:txBody>
          <a:bodyPr wrap="none" rtlCol="0">
            <a:spAutoFit/>
          </a:bodyPr>
          <a:lstStyle/>
          <a:p>
            <a:r>
              <a:rPr kumimoji="1" lang="ja-JP" altLang="en-US" sz="2800"/>
              <a:t>↑この状態が一番実現確率が高い</a:t>
            </a:r>
          </a:p>
        </p:txBody>
      </p:sp>
    </p:spTree>
    <p:extLst>
      <p:ext uri="{BB962C8B-B14F-4D97-AF65-F5344CB8AC3E}">
        <p14:creationId xmlns:p14="http://schemas.microsoft.com/office/powerpoint/2010/main" val="22107042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4B6B695-2749-52C8-643B-F333B72FD48B}"/>
              </a:ext>
            </a:extLst>
          </p:cNvPr>
          <p:cNvSpPr>
            <a:spLocks noGrp="1"/>
          </p:cNvSpPr>
          <p:nvPr>
            <p:ph type="body" sz="quarter" idx="10"/>
          </p:nvPr>
        </p:nvSpPr>
        <p:spPr/>
        <p:txBody>
          <a:bodyPr/>
          <a:lstStyle/>
          <a:p>
            <a:r>
              <a:rPr kumimoji="1" lang="ja-JP" altLang="en-US"/>
              <a:t>一般の</a:t>
            </a:r>
            <a:r>
              <a:rPr kumimoji="1" lang="en-US" altLang="ja-JP"/>
              <a:t>N</a:t>
            </a:r>
            <a:r>
              <a:rPr kumimoji="1" lang="ja-JP" altLang="en-US"/>
              <a:t>の場合</a:t>
            </a:r>
          </a:p>
        </p:txBody>
      </p:sp>
      <p:sp>
        <p:nvSpPr>
          <p:cNvPr id="3" name="テキスト ボックス 2">
            <a:extLst>
              <a:ext uri="{FF2B5EF4-FFF2-40B4-BE49-F238E27FC236}">
                <a16:creationId xmlns:a16="http://schemas.microsoft.com/office/drawing/2014/main" id="{4CBA4BAC-F02D-8883-8171-F31EFC04C1A5}"/>
              </a:ext>
            </a:extLst>
          </p:cNvPr>
          <p:cNvSpPr txBox="1"/>
          <p:nvPr/>
        </p:nvSpPr>
        <p:spPr>
          <a:xfrm>
            <a:off x="3804369" y="1449369"/>
            <a:ext cx="4216219" cy="523220"/>
          </a:xfrm>
          <a:prstGeom prst="rect">
            <a:avLst/>
          </a:prstGeom>
          <a:noFill/>
        </p:spPr>
        <p:txBody>
          <a:bodyPr wrap="none" rtlCol="0">
            <a:spAutoFit/>
          </a:bodyPr>
          <a:lstStyle/>
          <a:p>
            <a:r>
              <a:rPr kumimoji="1" lang="ja-JP" altLang="en-US" sz="2800"/>
              <a:t>全員平等な世界</a:t>
            </a:r>
            <a:r>
              <a:rPr kumimoji="1" lang="en-US" altLang="ja-JP" sz="2800" dirty="0"/>
              <a:t>(</a:t>
            </a:r>
            <a:r>
              <a:rPr kumimoji="1" lang="ja-JP" altLang="en-US" sz="2800"/>
              <a:t>状態数</a:t>
            </a:r>
            <a:r>
              <a:rPr kumimoji="1" lang="en-US" altLang="ja-JP" sz="2800" dirty="0"/>
              <a:t>1)</a:t>
            </a:r>
            <a:endParaRPr kumimoji="1" lang="ja-JP" altLang="en-US" sz="2800"/>
          </a:p>
        </p:txBody>
      </p:sp>
      <p:grpSp>
        <p:nvGrpSpPr>
          <p:cNvPr id="4" name="グループ化 3">
            <a:extLst>
              <a:ext uri="{FF2B5EF4-FFF2-40B4-BE49-F238E27FC236}">
                <a16:creationId xmlns:a16="http://schemas.microsoft.com/office/drawing/2014/main" id="{A987870D-2ACF-61BE-6A6C-9B1A81227CEA}"/>
              </a:ext>
            </a:extLst>
          </p:cNvPr>
          <p:cNvGrpSpPr/>
          <p:nvPr/>
        </p:nvGrpSpPr>
        <p:grpSpPr>
          <a:xfrm>
            <a:off x="238964" y="1260599"/>
            <a:ext cx="2015631" cy="791633"/>
            <a:chOff x="2978141" y="1731448"/>
            <a:chExt cx="2565665" cy="1007657"/>
          </a:xfrm>
        </p:grpSpPr>
        <p:grpSp>
          <p:nvGrpSpPr>
            <p:cNvPr id="5" name="グループ化 4">
              <a:extLst>
                <a:ext uri="{FF2B5EF4-FFF2-40B4-BE49-F238E27FC236}">
                  <a16:creationId xmlns:a16="http://schemas.microsoft.com/office/drawing/2014/main" id="{07E30100-E08E-4348-59E8-A6EC50720273}"/>
                </a:ext>
              </a:extLst>
            </p:cNvPr>
            <p:cNvGrpSpPr/>
            <p:nvPr/>
          </p:nvGrpSpPr>
          <p:grpSpPr>
            <a:xfrm>
              <a:off x="2978141" y="1741617"/>
              <a:ext cx="735586" cy="997488"/>
              <a:chOff x="1180706" y="1772816"/>
              <a:chExt cx="1663102" cy="2255240"/>
            </a:xfrm>
          </p:grpSpPr>
          <p:cxnSp>
            <p:nvCxnSpPr>
              <p:cNvPr id="25" name="直線コネクタ 24">
                <a:extLst>
                  <a:ext uri="{FF2B5EF4-FFF2-40B4-BE49-F238E27FC236}">
                    <a16:creationId xmlns:a16="http://schemas.microsoft.com/office/drawing/2014/main" id="{3EE8B545-81FD-4EC7-DE60-FF0039633E8B}"/>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4AC98FD-A3C7-4801-6703-17DC51F9EB2D}"/>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8547E37-1DBE-8130-B3AD-D9417F59A09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E3378FB-45AE-671D-BF3B-68B277A4D63A}"/>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0359C8CB-F27C-1142-3994-EE8367A97B9D}"/>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3FCFAD1F-E70E-F529-D57A-934FCE70622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F3923B07-65D1-551F-6452-935AD9D518F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グループ化 5">
              <a:extLst>
                <a:ext uri="{FF2B5EF4-FFF2-40B4-BE49-F238E27FC236}">
                  <a16:creationId xmlns:a16="http://schemas.microsoft.com/office/drawing/2014/main" id="{65DE1E27-B726-1F70-2428-6D6975B820C1}"/>
                </a:ext>
              </a:extLst>
            </p:cNvPr>
            <p:cNvGrpSpPr/>
            <p:nvPr/>
          </p:nvGrpSpPr>
          <p:grpSpPr>
            <a:xfrm>
              <a:off x="3881246" y="1731448"/>
              <a:ext cx="735586" cy="997488"/>
              <a:chOff x="1180706" y="1772816"/>
              <a:chExt cx="1663102" cy="2255240"/>
            </a:xfrm>
          </p:grpSpPr>
          <p:cxnSp>
            <p:nvCxnSpPr>
              <p:cNvPr id="18" name="直線コネクタ 17">
                <a:extLst>
                  <a:ext uri="{FF2B5EF4-FFF2-40B4-BE49-F238E27FC236}">
                    <a16:creationId xmlns:a16="http://schemas.microsoft.com/office/drawing/2014/main" id="{E968CDAB-D3E7-2E04-BDCA-16C9B952D2BE}"/>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37BF16DF-0A64-FB7A-238A-D762B9AC0DA6}"/>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9C75B71-3026-9420-3DA0-387F1CA9FFAD}"/>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F48E809-FD9F-497A-D651-494465F4D3DB}"/>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2A6F9B4-05FE-81FC-9A10-ED3F3AA84573}"/>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33396BEA-9C7F-87FE-D9D8-18FAD75B2B78}"/>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6E00002C-1ADA-0744-34C8-35EB2E8E5AA5}"/>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グループ化 6">
              <a:extLst>
                <a:ext uri="{FF2B5EF4-FFF2-40B4-BE49-F238E27FC236}">
                  <a16:creationId xmlns:a16="http://schemas.microsoft.com/office/drawing/2014/main" id="{DB23972D-49DF-CDE4-F863-5671AEAA6892}"/>
                </a:ext>
              </a:extLst>
            </p:cNvPr>
            <p:cNvGrpSpPr/>
            <p:nvPr/>
          </p:nvGrpSpPr>
          <p:grpSpPr>
            <a:xfrm>
              <a:off x="4808220" y="1731448"/>
              <a:ext cx="735586" cy="997488"/>
              <a:chOff x="1180706" y="1772816"/>
              <a:chExt cx="1663102" cy="2255240"/>
            </a:xfrm>
          </p:grpSpPr>
          <p:cxnSp>
            <p:nvCxnSpPr>
              <p:cNvPr id="11" name="直線コネクタ 10">
                <a:extLst>
                  <a:ext uri="{FF2B5EF4-FFF2-40B4-BE49-F238E27FC236}">
                    <a16:creationId xmlns:a16="http://schemas.microsoft.com/office/drawing/2014/main" id="{978A3EE7-CF9B-F630-B03C-C4EB6833A3B9}"/>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9FCBED12-B275-5864-64D9-D492FDF0CB01}"/>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1A28BFDA-B194-31BF-F6B3-1B828A513A8F}"/>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F7724E2-D499-ED92-837F-B237D7B7C8A0}"/>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8E96051-6F1C-620E-1888-23DE71FD6D62}"/>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2EA84EF-8485-E486-8C01-2F064EAFD88C}"/>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E6B94FA3-4B93-5F28-92DA-732345C7C13F}"/>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8" name="Picture 12" descr="りんごのイラスト（フルーツ）">
              <a:extLst>
                <a:ext uri="{FF2B5EF4-FFF2-40B4-BE49-F238E27FC236}">
                  <a16:creationId xmlns:a16="http://schemas.microsoft.com/office/drawing/2014/main" id="{A13EAA6A-71EF-525F-DD38-6FCEC685321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5727" y="2209062"/>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りんごのイラスト（フルーツ）">
              <a:extLst>
                <a:ext uri="{FF2B5EF4-FFF2-40B4-BE49-F238E27FC236}">
                  <a16:creationId xmlns:a16="http://schemas.microsoft.com/office/drawing/2014/main" id="{9B5BA5FC-B4C6-86D8-C1D9-4D83D6E4609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2711" y="2291528"/>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りんごのイラスト（フルーツ）">
              <a:extLst>
                <a:ext uri="{FF2B5EF4-FFF2-40B4-BE49-F238E27FC236}">
                  <a16:creationId xmlns:a16="http://schemas.microsoft.com/office/drawing/2014/main" id="{ADDE295E-EC7C-55E1-5B6D-F6A9CA5BF1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0354" y="2333792"/>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テキスト ボックス 31">
            <a:extLst>
              <a:ext uri="{FF2B5EF4-FFF2-40B4-BE49-F238E27FC236}">
                <a16:creationId xmlns:a16="http://schemas.microsoft.com/office/drawing/2014/main" id="{9EA1236A-17E9-8D80-6883-98FB442B3C30}"/>
              </a:ext>
            </a:extLst>
          </p:cNvPr>
          <p:cNvSpPr txBox="1"/>
          <p:nvPr/>
        </p:nvSpPr>
        <p:spPr>
          <a:xfrm>
            <a:off x="2253765" y="1459543"/>
            <a:ext cx="1261884" cy="523220"/>
          </a:xfrm>
          <a:prstGeom prst="rect">
            <a:avLst/>
          </a:prstGeom>
          <a:noFill/>
        </p:spPr>
        <p:txBody>
          <a:bodyPr wrap="none" rtlCol="0">
            <a:spAutoFit/>
          </a:bodyPr>
          <a:lstStyle/>
          <a:p>
            <a:r>
              <a:rPr kumimoji="1" lang="ja-JP" altLang="en-US" sz="2800"/>
              <a:t>・・・</a:t>
            </a:r>
          </a:p>
        </p:txBody>
      </p:sp>
      <p:grpSp>
        <p:nvGrpSpPr>
          <p:cNvPr id="33" name="グループ化 32">
            <a:extLst>
              <a:ext uri="{FF2B5EF4-FFF2-40B4-BE49-F238E27FC236}">
                <a16:creationId xmlns:a16="http://schemas.microsoft.com/office/drawing/2014/main" id="{F4A5FCFB-2C75-B6AB-D57A-0C133694B3B3}"/>
              </a:ext>
            </a:extLst>
          </p:cNvPr>
          <p:cNvGrpSpPr/>
          <p:nvPr/>
        </p:nvGrpSpPr>
        <p:grpSpPr>
          <a:xfrm>
            <a:off x="164920" y="5153777"/>
            <a:ext cx="2015631" cy="791633"/>
            <a:chOff x="3050318" y="5373216"/>
            <a:chExt cx="2565665" cy="1007657"/>
          </a:xfrm>
        </p:grpSpPr>
        <p:grpSp>
          <p:nvGrpSpPr>
            <p:cNvPr id="34" name="グループ化 33">
              <a:extLst>
                <a:ext uri="{FF2B5EF4-FFF2-40B4-BE49-F238E27FC236}">
                  <a16:creationId xmlns:a16="http://schemas.microsoft.com/office/drawing/2014/main" id="{203009B8-A6DF-2E6A-15D8-18C11D1E1BB1}"/>
                </a:ext>
              </a:extLst>
            </p:cNvPr>
            <p:cNvGrpSpPr/>
            <p:nvPr/>
          </p:nvGrpSpPr>
          <p:grpSpPr>
            <a:xfrm>
              <a:off x="3050318" y="5383385"/>
              <a:ext cx="735586" cy="997488"/>
              <a:chOff x="1180706" y="1772816"/>
              <a:chExt cx="1663102" cy="2255240"/>
            </a:xfrm>
          </p:grpSpPr>
          <p:cxnSp>
            <p:nvCxnSpPr>
              <p:cNvPr id="54" name="直線コネクタ 53">
                <a:extLst>
                  <a:ext uri="{FF2B5EF4-FFF2-40B4-BE49-F238E27FC236}">
                    <a16:creationId xmlns:a16="http://schemas.microsoft.com/office/drawing/2014/main" id="{9B9251F0-685E-E8E4-FCF2-9A3B03E9AF6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28E28ACF-08AD-853E-DBE3-ABF62C06E85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F14C250A-BB35-4957-B585-17DB98A8E85F}"/>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5B20578-55FC-9EAE-C38C-2BA706EEB152}"/>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350CA91A-F550-37AD-E616-AFEB42434DA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21571F72-C3D3-7269-3E86-36B9D235F023}"/>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B43B4486-CC6A-43D4-63B2-7C55252D310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5" name="グループ化 34">
              <a:extLst>
                <a:ext uri="{FF2B5EF4-FFF2-40B4-BE49-F238E27FC236}">
                  <a16:creationId xmlns:a16="http://schemas.microsoft.com/office/drawing/2014/main" id="{D6172769-B57D-8AB3-C2C5-829C0E562620}"/>
                </a:ext>
              </a:extLst>
            </p:cNvPr>
            <p:cNvGrpSpPr/>
            <p:nvPr/>
          </p:nvGrpSpPr>
          <p:grpSpPr>
            <a:xfrm>
              <a:off x="3953423" y="5373216"/>
              <a:ext cx="735586" cy="997488"/>
              <a:chOff x="1180706" y="1772816"/>
              <a:chExt cx="1663102" cy="2255240"/>
            </a:xfrm>
          </p:grpSpPr>
          <p:cxnSp>
            <p:nvCxnSpPr>
              <p:cNvPr id="47" name="直線コネクタ 46">
                <a:extLst>
                  <a:ext uri="{FF2B5EF4-FFF2-40B4-BE49-F238E27FC236}">
                    <a16:creationId xmlns:a16="http://schemas.microsoft.com/office/drawing/2014/main" id="{F63EDA12-3D2C-48CA-421B-CAB990FD8A5E}"/>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EE543A6C-8060-3FC0-4B84-3A1E8CD5B6E2}"/>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998A8032-730E-E5E3-8BF9-9F704BDE7659}"/>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E4501BAD-EB56-229C-FEA2-92546DA609C7}"/>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442BD8F-50FF-37BD-F6EC-0ED5E65463F2}"/>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59217F73-E653-68BB-C992-9FD6B7684895}"/>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740EB7D-D470-5244-F9D8-F1B34BC8506B}"/>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 name="グループ化 35">
              <a:extLst>
                <a:ext uri="{FF2B5EF4-FFF2-40B4-BE49-F238E27FC236}">
                  <a16:creationId xmlns:a16="http://schemas.microsoft.com/office/drawing/2014/main" id="{926B3B29-95DA-918F-7A08-4A4112CF3776}"/>
                </a:ext>
              </a:extLst>
            </p:cNvPr>
            <p:cNvGrpSpPr/>
            <p:nvPr/>
          </p:nvGrpSpPr>
          <p:grpSpPr>
            <a:xfrm>
              <a:off x="4880397" y="5373216"/>
              <a:ext cx="735586" cy="997488"/>
              <a:chOff x="1180706" y="1772816"/>
              <a:chExt cx="1663102" cy="2255240"/>
            </a:xfrm>
          </p:grpSpPr>
          <p:cxnSp>
            <p:nvCxnSpPr>
              <p:cNvPr id="40" name="直線コネクタ 39">
                <a:extLst>
                  <a:ext uri="{FF2B5EF4-FFF2-40B4-BE49-F238E27FC236}">
                    <a16:creationId xmlns:a16="http://schemas.microsoft.com/office/drawing/2014/main" id="{84A14722-1E70-3DE5-1250-43754669562C}"/>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94E846DD-70F1-182A-7C12-BBA951D07B23}"/>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2E4DA55C-4496-8E7E-D7BE-15148C7246AF}"/>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B70EE7D3-16A1-FF26-7683-5CE4DC26688D}"/>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E7C0A83-FCD6-C887-CEBB-DBD91CFEAC4D}"/>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3B3EED4-EF2E-D3CC-925B-CD4A17FA7989}"/>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5D20B9C8-3E27-9113-137E-64737C7BB92B}"/>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7" name="Picture 12" descr="りんごのイラスト（フルーツ）">
              <a:extLst>
                <a:ext uri="{FF2B5EF4-FFF2-40B4-BE49-F238E27FC236}">
                  <a16:creationId xmlns:a16="http://schemas.microsoft.com/office/drawing/2014/main" id="{5444B28E-C72D-F8DD-3A42-FCAA47A866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9181" y="5538060"/>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りんごのイラスト（フルーツ）">
              <a:extLst>
                <a:ext uri="{FF2B5EF4-FFF2-40B4-BE49-F238E27FC236}">
                  <a16:creationId xmlns:a16="http://schemas.microsoft.com/office/drawing/2014/main" id="{27716C2F-B04B-E927-CE50-AE1DD7C65C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7093" y="5831420"/>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descr="りんごのイラスト（フルーツ）">
              <a:extLst>
                <a:ext uri="{FF2B5EF4-FFF2-40B4-BE49-F238E27FC236}">
                  <a16:creationId xmlns:a16="http://schemas.microsoft.com/office/drawing/2014/main" id="{7C72627D-C766-E668-DDC6-2D5A110240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8398" y="5986094"/>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テキスト ボックス 60">
            <a:extLst>
              <a:ext uri="{FF2B5EF4-FFF2-40B4-BE49-F238E27FC236}">
                <a16:creationId xmlns:a16="http://schemas.microsoft.com/office/drawing/2014/main" id="{5D4D3925-FD61-5814-12CF-0E89796D8D14}"/>
              </a:ext>
            </a:extLst>
          </p:cNvPr>
          <p:cNvSpPr txBox="1"/>
          <p:nvPr/>
        </p:nvSpPr>
        <p:spPr>
          <a:xfrm>
            <a:off x="3704091" y="5274890"/>
            <a:ext cx="4993675" cy="523220"/>
          </a:xfrm>
          <a:prstGeom prst="rect">
            <a:avLst/>
          </a:prstGeom>
          <a:noFill/>
        </p:spPr>
        <p:txBody>
          <a:bodyPr wrap="none" rtlCol="0">
            <a:spAutoFit/>
          </a:bodyPr>
          <a:lstStyle/>
          <a:p>
            <a:r>
              <a:rPr kumimoji="1" lang="ja-JP" altLang="en-US" sz="2800"/>
              <a:t>富を誰かが全て独占</a:t>
            </a:r>
            <a:r>
              <a:rPr kumimoji="1" lang="en-US" altLang="ja-JP" sz="2800" dirty="0"/>
              <a:t>(</a:t>
            </a:r>
            <a:r>
              <a:rPr kumimoji="1" lang="ja-JP" altLang="en-US" sz="2800"/>
              <a:t>状態数</a:t>
            </a:r>
            <a:r>
              <a:rPr kumimoji="1" lang="en-US" altLang="ja-JP" sz="2800" dirty="0"/>
              <a:t>N)</a:t>
            </a:r>
            <a:endParaRPr kumimoji="1" lang="ja-JP" altLang="en-US" sz="2800"/>
          </a:p>
        </p:txBody>
      </p:sp>
      <p:pic>
        <p:nvPicPr>
          <p:cNvPr id="62" name="Picture 12" descr="りんごのイラスト（フルーツ）">
            <a:extLst>
              <a:ext uri="{FF2B5EF4-FFF2-40B4-BE49-F238E27FC236}">
                <a16:creationId xmlns:a16="http://schemas.microsoft.com/office/drawing/2014/main" id="{2F7321E2-05F2-3BEC-C9D8-3A4F05A154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204" y="5427546"/>
            <a:ext cx="217907" cy="21790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2" descr="りんごのイラスト（フルーツ）">
            <a:extLst>
              <a:ext uri="{FF2B5EF4-FFF2-40B4-BE49-F238E27FC236}">
                <a16:creationId xmlns:a16="http://schemas.microsoft.com/office/drawing/2014/main" id="{2DBB66E6-8EF2-F4B8-A199-E5C4A98A6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687" y="5695687"/>
            <a:ext cx="217907" cy="217908"/>
          </a:xfrm>
          <a:prstGeom prst="rect">
            <a:avLst/>
          </a:prstGeom>
          <a:noFill/>
          <a:extLst>
            <a:ext uri="{909E8E84-426E-40DD-AFC4-6F175D3DCCD1}">
              <a14:hiddenFill xmlns:a14="http://schemas.microsoft.com/office/drawing/2010/main">
                <a:solidFill>
                  <a:srgbClr val="FFFFFF"/>
                </a:solidFill>
              </a14:hiddenFill>
            </a:ext>
          </a:extLst>
        </p:spPr>
      </p:pic>
      <p:sp>
        <p:nvSpPr>
          <p:cNvPr id="64" name="テキスト ボックス 63">
            <a:extLst>
              <a:ext uri="{FF2B5EF4-FFF2-40B4-BE49-F238E27FC236}">
                <a16:creationId xmlns:a16="http://schemas.microsoft.com/office/drawing/2014/main" id="{867D6952-88A5-1AE4-2054-808E05885FCB}"/>
              </a:ext>
            </a:extLst>
          </p:cNvPr>
          <p:cNvSpPr txBox="1"/>
          <p:nvPr/>
        </p:nvSpPr>
        <p:spPr>
          <a:xfrm>
            <a:off x="2309117" y="5350536"/>
            <a:ext cx="1261884" cy="523220"/>
          </a:xfrm>
          <a:prstGeom prst="rect">
            <a:avLst/>
          </a:prstGeom>
          <a:noFill/>
        </p:spPr>
        <p:txBody>
          <a:bodyPr wrap="none" rtlCol="0">
            <a:spAutoFit/>
          </a:bodyPr>
          <a:lstStyle/>
          <a:p>
            <a:r>
              <a:rPr kumimoji="1" lang="ja-JP" altLang="en-US" sz="2800"/>
              <a:t>・・・</a:t>
            </a:r>
          </a:p>
        </p:txBody>
      </p:sp>
      <p:cxnSp>
        <p:nvCxnSpPr>
          <p:cNvPr id="65" name="直線矢印コネクタ 64">
            <a:extLst>
              <a:ext uri="{FF2B5EF4-FFF2-40B4-BE49-F238E27FC236}">
                <a16:creationId xmlns:a16="http://schemas.microsoft.com/office/drawing/2014/main" id="{7CA6D472-5D45-167A-F7A0-CCDF49413DB2}"/>
              </a:ext>
            </a:extLst>
          </p:cNvPr>
          <p:cNvCxnSpPr/>
          <p:nvPr/>
        </p:nvCxnSpPr>
        <p:spPr>
          <a:xfrm>
            <a:off x="1676706" y="2420888"/>
            <a:ext cx="0" cy="237626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0B5AD70B-16A2-8321-5810-959AF203CD35}"/>
              </a:ext>
            </a:extLst>
          </p:cNvPr>
          <p:cNvSpPr txBox="1"/>
          <p:nvPr/>
        </p:nvSpPr>
        <p:spPr>
          <a:xfrm>
            <a:off x="1752971" y="3310498"/>
            <a:ext cx="7160935" cy="584775"/>
          </a:xfrm>
          <a:prstGeom prst="rect">
            <a:avLst/>
          </a:prstGeom>
          <a:noFill/>
        </p:spPr>
        <p:txBody>
          <a:bodyPr wrap="none" rtlCol="0">
            <a:spAutoFit/>
          </a:bodyPr>
          <a:lstStyle/>
          <a:p>
            <a:r>
              <a:rPr kumimoji="1" lang="ja-JP" altLang="en-US" sz="3200"/>
              <a:t>どこか中間に最も実現確率の高い世界</a:t>
            </a:r>
          </a:p>
        </p:txBody>
      </p:sp>
    </p:spTree>
    <p:extLst>
      <p:ext uri="{BB962C8B-B14F-4D97-AF65-F5344CB8AC3E}">
        <p14:creationId xmlns:p14="http://schemas.microsoft.com/office/powerpoint/2010/main" val="30268013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BD9C1DB-D9A0-BD43-E2E1-6AA4DB099DE3}"/>
              </a:ext>
            </a:extLst>
          </p:cNvPr>
          <p:cNvSpPr>
            <a:spLocks noGrp="1"/>
          </p:cNvSpPr>
          <p:nvPr>
            <p:ph type="body" sz="quarter" idx="10"/>
          </p:nvPr>
        </p:nvSpPr>
        <p:spPr/>
        <p:txBody>
          <a:bodyPr/>
          <a:lstStyle/>
          <a:p>
            <a:r>
              <a:rPr kumimoji="1" lang="en-US" altLang="ja-JP"/>
              <a:t>1000</a:t>
            </a:r>
            <a:r>
              <a:rPr kumimoji="1" lang="ja-JP" altLang="en-US"/>
              <a:t>人の場合</a:t>
            </a:r>
          </a:p>
        </p:txBody>
      </p:sp>
      <p:sp>
        <p:nvSpPr>
          <p:cNvPr id="7" name="テキスト ボックス 6">
            <a:extLst>
              <a:ext uri="{FF2B5EF4-FFF2-40B4-BE49-F238E27FC236}">
                <a16:creationId xmlns:a16="http://schemas.microsoft.com/office/drawing/2014/main" id="{8F81033B-1D02-130D-B76A-0B6AD2CB7835}"/>
              </a:ext>
            </a:extLst>
          </p:cNvPr>
          <p:cNvSpPr txBox="1"/>
          <p:nvPr/>
        </p:nvSpPr>
        <p:spPr>
          <a:xfrm>
            <a:off x="683568" y="1164869"/>
            <a:ext cx="677108" cy="4196020"/>
          </a:xfrm>
          <a:prstGeom prst="rect">
            <a:avLst/>
          </a:prstGeom>
          <a:noFill/>
        </p:spPr>
        <p:txBody>
          <a:bodyPr vert="eaVert" wrap="none" rtlCol="0">
            <a:spAutoFit/>
          </a:bodyPr>
          <a:lstStyle/>
          <a:p>
            <a:r>
              <a:rPr kumimoji="1" lang="ja-JP" altLang="en-US" sz="3200"/>
              <a:t>持っているリンゴの数</a:t>
            </a:r>
          </a:p>
        </p:txBody>
      </p:sp>
      <p:sp>
        <p:nvSpPr>
          <p:cNvPr id="8" name="テキスト ボックス 7">
            <a:extLst>
              <a:ext uri="{FF2B5EF4-FFF2-40B4-BE49-F238E27FC236}">
                <a16:creationId xmlns:a16="http://schemas.microsoft.com/office/drawing/2014/main" id="{E401D976-9CDA-FB33-A737-DE5E74468B9E}"/>
              </a:ext>
            </a:extLst>
          </p:cNvPr>
          <p:cNvSpPr txBox="1"/>
          <p:nvPr/>
        </p:nvSpPr>
        <p:spPr>
          <a:xfrm>
            <a:off x="3779912" y="5381048"/>
            <a:ext cx="1415772" cy="584775"/>
          </a:xfrm>
          <a:prstGeom prst="rect">
            <a:avLst/>
          </a:prstGeom>
          <a:noFill/>
        </p:spPr>
        <p:txBody>
          <a:bodyPr wrap="none" rtlCol="0">
            <a:spAutoFit/>
          </a:bodyPr>
          <a:lstStyle/>
          <a:p>
            <a:r>
              <a:rPr kumimoji="1" lang="ja-JP" altLang="en-US" sz="3200"/>
              <a:t>背番号</a:t>
            </a:r>
          </a:p>
        </p:txBody>
      </p:sp>
      <p:sp>
        <p:nvSpPr>
          <p:cNvPr id="9" name="テキスト ボックス 8">
            <a:extLst>
              <a:ext uri="{FF2B5EF4-FFF2-40B4-BE49-F238E27FC236}">
                <a16:creationId xmlns:a16="http://schemas.microsoft.com/office/drawing/2014/main" id="{DE4AC476-A14D-061B-C23A-7F5AD5B6737F}"/>
              </a:ext>
            </a:extLst>
          </p:cNvPr>
          <p:cNvSpPr txBox="1"/>
          <p:nvPr/>
        </p:nvSpPr>
        <p:spPr>
          <a:xfrm>
            <a:off x="539552" y="6063679"/>
            <a:ext cx="7571303" cy="461665"/>
          </a:xfrm>
          <a:prstGeom prst="rect">
            <a:avLst/>
          </a:prstGeom>
          <a:noFill/>
        </p:spPr>
        <p:txBody>
          <a:bodyPr wrap="none" rtlCol="0">
            <a:spAutoFit/>
          </a:bodyPr>
          <a:lstStyle/>
          <a:p>
            <a:r>
              <a:rPr kumimoji="1" lang="ja-JP" altLang="en-US" sz="2400"/>
              <a:t>公平でもなく、独占でもない、中間の状態が実現する</a:t>
            </a:r>
          </a:p>
        </p:txBody>
      </p:sp>
      <p:pic>
        <p:nvPicPr>
          <p:cNvPr id="10" name="Picture 2">
            <a:extLst>
              <a:ext uri="{FF2B5EF4-FFF2-40B4-BE49-F238E27FC236}">
                <a16:creationId xmlns:a16="http://schemas.microsoft.com/office/drawing/2014/main" id="{904FA3D8-6BEB-0D2B-DE06-804EED6D6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238739"/>
            <a:ext cx="5184576" cy="4009794"/>
          </a:xfrm>
          <a:prstGeom prst="rect">
            <a:avLst/>
          </a:prstGeom>
          <a:noFill/>
          <a:extLst>
            <a:ext uri="{909E8E84-426E-40DD-AFC4-6F175D3DCCD1}">
              <a14:hiddenFill xmlns:a14="http://schemas.microsoft.com/office/drawing/2010/main">
                <a:solidFill>
                  <a:srgbClr val="FFFFFF"/>
                </a:solidFill>
              </a14:hiddenFill>
            </a:ext>
          </a:extLst>
        </p:spPr>
      </p:pic>
      <p:sp>
        <p:nvSpPr>
          <p:cNvPr id="11" name="右矢印 2">
            <a:extLst>
              <a:ext uri="{FF2B5EF4-FFF2-40B4-BE49-F238E27FC236}">
                <a16:creationId xmlns:a16="http://schemas.microsoft.com/office/drawing/2014/main" id="{CF694C7A-6AFB-758A-8F1C-D1EC0FAE65CE}"/>
              </a:ext>
            </a:extLst>
          </p:cNvPr>
          <p:cNvSpPr/>
          <p:nvPr/>
        </p:nvSpPr>
        <p:spPr>
          <a:xfrm rot="8100000">
            <a:off x="4727311" y="4222163"/>
            <a:ext cx="648072" cy="50405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03855FE-F28A-0368-20D1-1232CAFC8A8B}"/>
              </a:ext>
            </a:extLst>
          </p:cNvPr>
          <p:cNvSpPr txBox="1"/>
          <p:nvPr/>
        </p:nvSpPr>
        <p:spPr>
          <a:xfrm>
            <a:off x="4821847" y="3587642"/>
            <a:ext cx="4108817" cy="369332"/>
          </a:xfrm>
          <a:prstGeom prst="rect">
            <a:avLst/>
          </a:prstGeom>
          <a:solidFill>
            <a:schemeClr val="bg1"/>
          </a:solidFill>
          <a:ln>
            <a:solidFill>
              <a:srgbClr val="011893"/>
            </a:solidFill>
          </a:ln>
        </p:spPr>
        <p:txBody>
          <a:bodyPr wrap="none" rtlCol="0">
            <a:spAutoFit/>
          </a:bodyPr>
          <a:lstStyle/>
          <a:p>
            <a:r>
              <a:rPr kumimoji="1" lang="ja-JP" altLang="en-US"/>
              <a:t>半分以上の人がリンゴを持っていない</a:t>
            </a:r>
          </a:p>
        </p:txBody>
      </p:sp>
      <p:sp>
        <p:nvSpPr>
          <p:cNvPr id="13" name="右矢印 7">
            <a:extLst>
              <a:ext uri="{FF2B5EF4-FFF2-40B4-BE49-F238E27FC236}">
                <a16:creationId xmlns:a16="http://schemas.microsoft.com/office/drawing/2014/main" id="{58820E1D-DB15-E0EE-AD59-AF57045A1349}"/>
              </a:ext>
            </a:extLst>
          </p:cNvPr>
          <p:cNvSpPr/>
          <p:nvPr/>
        </p:nvSpPr>
        <p:spPr>
          <a:xfrm rot="11691161">
            <a:off x="2320696" y="1389272"/>
            <a:ext cx="648072" cy="50405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4B3893A-4FEB-B8BA-6CDE-3CD35B7D3D74}"/>
              </a:ext>
            </a:extLst>
          </p:cNvPr>
          <p:cNvSpPr txBox="1"/>
          <p:nvPr/>
        </p:nvSpPr>
        <p:spPr>
          <a:xfrm>
            <a:off x="3217976" y="1641300"/>
            <a:ext cx="2852063" cy="369332"/>
          </a:xfrm>
          <a:prstGeom prst="rect">
            <a:avLst/>
          </a:prstGeom>
          <a:noFill/>
          <a:ln>
            <a:solidFill>
              <a:srgbClr val="011893"/>
            </a:solidFill>
          </a:ln>
        </p:spPr>
        <p:txBody>
          <a:bodyPr wrap="none" rtlCol="0">
            <a:spAutoFit/>
          </a:bodyPr>
          <a:lstStyle/>
          <a:p>
            <a:r>
              <a:rPr kumimoji="1" lang="ja-JP" altLang="en-US"/>
              <a:t>リンゴを</a:t>
            </a:r>
            <a:r>
              <a:rPr kumimoji="1" lang="en-US" altLang="ja-JP" dirty="0"/>
              <a:t>9</a:t>
            </a:r>
            <a:r>
              <a:rPr kumimoji="1" lang="ja-JP" altLang="en-US"/>
              <a:t>個持っている人</a:t>
            </a:r>
          </a:p>
        </p:txBody>
      </p:sp>
    </p:spTree>
    <p:extLst>
      <p:ext uri="{BB962C8B-B14F-4D97-AF65-F5344CB8AC3E}">
        <p14:creationId xmlns:p14="http://schemas.microsoft.com/office/powerpoint/2010/main" val="39403336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73C64C3-2EA8-EC1B-D16E-0228FF076983}"/>
              </a:ext>
            </a:extLst>
          </p:cNvPr>
          <p:cNvSpPr>
            <a:spLocks noGrp="1"/>
          </p:cNvSpPr>
          <p:nvPr>
            <p:ph type="body" sz="quarter" idx="10"/>
          </p:nvPr>
        </p:nvSpPr>
        <p:spPr/>
        <p:txBody>
          <a:bodyPr/>
          <a:lstStyle/>
          <a:p>
            <a:r>
              <a:rPr lang="ja-JP" altLang="en-US"/>
              <a:t>ここまでの</a:t>
            </a:r>
            <a:r>
              <a:rPr kumimoji="1" lang="ja-JP" altLang="en-US"/>
              <a:t>まとめ</a:t>
            </a:r>
          </a:p>
        </p:txBody>
      </p:sp>
      <p:sp>
        <p:nvSpPr>
          <p:cNvPr id="3" name="テキスト ボックス 2">
            <a:extLst>
              <a:ext uri="{FF2B5EF4-FFF2-40B4-BE49-F238E27FC236}">
                <a16:creationId xmlns:a16="http://schemas.microsoft.com/office/drawing/2014/main" id="{D6C37F16-37D6-4E0E-9BCF-DA742693882D}"/>
              </a:ext>
            </a:extLst>
          </p:cNvPr>
          <p:cNvSpPr txBox="1"/>
          <p:nvPr/>
        </p:nvSpPr>
        <p:spPr>
          <a:xfrm>
            <a:off x="179512" y="1412776"/>
            <a:ext cx="8809856" cy="4524315"/>
          </a:xfrm>
          <a:prstGeom prst="rect">
            <a:avLst/>
          </a:prstGeom>
          <a:noFill/>
        </p:spPr>
        <p:txBody>
          <a:bodyPr wrap="square">
            <a:spAutoFit/>
          </a:bodyPr>
          <a:lstStyle/>
          <a:p>
            <a:pPr marL="285750" indent="-285750">
              <a:buFont typeface="Arial" panose="020B0604020202020204" pitchFamily="34" charset="0"/>
              <a:buChar char="•"/>
            </a:pPr>
            <a:r>
              <a:rPr lang="ja-JP" altLang="en-US" sz="2400" dirty="0"/>
              <a:t>リンゴゲームはランダムに選んだ二人でリンゴ</a:t>
            </a:r>
            <a:r>
              <a:rPr lang="en-US" altLang="ja-JP" sz="2400" dirty="0"/>
              <a:t>(</a:t>
            </a:r>
            <a:r>
              <a:rPr lang="ja-JP" altLang="en-US" sz="2400" dirty="0"/>
              <a:t>財産</a:t>
            </a:r>
            <a:r>
              <a:rPr lang="en-US" altLang="ja-JP" sz="2400" dirty="0"/>
              <a:t>)</a:t>
            </a:r>
            <a:r>
              <a:rPr lang="ja-JP" altLang="en-US" sz="2400" dirty="0"/>
              <a:t>をやりとりするゲーム</a:t>
            </a:r>
            <a:endParaRPr lang="en-US" altLang="ja-JP" sz="2400" dirty="0"/>
          </a:p>
          <a:p>
            <a:pPr marL="285750" indent="-285750">
              <a:buFont typeface="Arial" panose="020B0604020202020204" pitchFamily="34" charset="0"/>
              <a:buChar char="•"/>
            </a:pPr>
            <a:r>
              <a:rPr lang="ja-JP" altLang="en-US" sz="2400" dirty="0">
                <a:solidFill>
                  <a:srgbClr val="FF0000"/>
                </a:solidFill>
              </a:rPr>
              <a:t>ミクロ</a:t>
            </a:r>
            <a:r>
              <a:rPr lang="ja-JP" altLang="en-US" sz="2400" dirty="0"/>
              <a:t>にはすべての状態が等確率で出現する</a:t>
            </a:r>
            <a:br>
              <a:rPr lang="en-US" altLang="ja-JP" sz="2400" dirty="0"/>
            </a:br>
            <a:r>
              <a:rPr lang="ja-JP" altLang="en-US" sz="2400" dirty="0"/>
              <a:t>→等重率の原理</a:t>
            </a:r>
            <a:endParaRPr lang="en-US" altLang="ja-JP" sz="2400" dirty="0"/>
          </a:p>
          <a:p>
            <a:pPr marL="285750" indent="-285750">
              <a:buFont typeface="Arial" panose="020B0604020202020204" pitchFamily="34" charset="0"/>
              <a:buChar char="•"/>
            </a:pPr>
            <a:r>
              <a:rPr lang="ja-JP" altLang="en-US" sz="2400" dirty="0">
                <a:solidFill>
                  <a:srgbClr val="011893"/>
                </a:solidFill>
              </a:rPr>
              <a:t>マクロ</a:t>
            </a:r>
            <a:r>
              <a:rPr lang="ja-JP" altLang="en-US" sz="2400" dirty="0"/>
              <a:t>には、富の独占</a:t>
            </a:r>
            <a:r>
              <a:rPr lang="ja-JP" altLang="en-US" sz="2400"/>
              <a:t>が起きる</a:t>
            </a:r>
            <a:br>
              <a:rPr lang="en-US" altLang="ja-JP" sz="2400" dirty="0"/>
            </a:br>
            <a:r>
              <a:rPr lang="ja-JP" altLang="en-US" sz="2400" dirty="0"/>
              <a:t>→貧富</a:t>
            </a:r>
            <a:r>
              <a:rPr lang="ja-JP" altLang="en-US" sz="2400"/>
              <a:t>の差</a:t>
            </a:r>
            <a:endParaRPr lang="en-US" altLang="ja-JP" sz="2400"/>
          </a:p>
          <a:p>
            <a:pPr marL="285750" indent="-285750">
              <a:buFont typeface="Arial" panose="020B0604020202020204" pitchFamily="34" charset="0"/>
              <a:buChar char="•"/>
            </a:pPr>
            <a:r>
              <a:rPr lang="ja-JP" altLang="en-US" sz="2400">
                <a:solidFill>
                  <a:srgbClr val="FF0000"/>
                </a:solidFill>
              </a:rPr>
              <a:t>ミクロ</a:t>
            </a:r>
            <a:r>
              <a:rPr lang="ja-JP" altLang="en-US" sz="2400"/>
              <a:t>には全ての状態が等確率なのに、</a:t>
            </a:r>
            <a:r>
              <a:rPr lang="ja-JP" altLang="en-US" sz="2400">
                <a:solidFill>
                  <a:srgbClr val="011893"/>
                </a:solidFill>
              </a:rPr>
              <a:t>マクロ</a:t>
            </a:r>
            <a:r>
              <a:rPr lang="ja-JP" altLang="en-US" sz="2400"/>
              <a:t>に何か起きているように見えるのは、我々がある種の</a:t>
            </a:r>
            <a:r>
              <a:rPr lang="ja-JP" altLang="en-US" sz="2400">
                <a:solidFill>
                  <a:srgbClr val="FF0000"/>
                </a:solidFill>
              </a:rPr>
              <a:t>粗視化</a:t>
            </a:r>
            <a:r>
              <a:rPr lang="ja-JP" altLang="en-US" sz="2400"/>
              <a:t>をしているから</a:t>
            </a:r>
            <a:endParaRPr lang="en-US" altLang="ja-JP" sz="2400" dirty="0"/>
          </a:p>
          <a:p>
            <a:pPr marL="285750" indent="-285750">
              <a:buFont typeface="Arial" panose="020B0604020202020204" pitchFamily="34" charset="0"/>
              <a:buChar char="•"/>
            </a:pPr>
            <a:r>
              <a:rPr lang="ja-JP" altLang="en-US" sz="2400" dirty="0"/>
              <a:t>全く公平なルールで平等な初期条件から開始したにも関わらず、最終的には貧富の差が生まれる</a:t>
            </a:r>
            <a:br>
              <a:rPr lang="en-US" altLang="ja-JP" sz="2400" dirty="0"/>
            </a:br>
            <a:r>
              <a:rPr lang="ja-JP" altLang="en-US" sz="2400" dirty="0"/>
              <a:t>→誰が富むかはただの</a:t>
            </a:r>
            <a:r>
              <a:rPr lang="ja-JP" altLang="en-US" sz="2400"/>
              <a:t>運？</a:t>
            </a:r>
            <a:endParaRPr lang="en-US" altLang="ja-JP" sz="2400"/>
          </a:p>
        </p:txBody>
      </p:sp>
    </p:spTree>
    <p:extLst>
      <p:ext uri="{BB962C8B-B14F-4D97-AF65-F5344CB8AC3E}">
        <p14:creationId xmlns:p14="http://schemas.microsoft.com/office/powerpoint/2010/main" val="37703354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2721CAB-156F-1869-E81E-34A48DFFD255}"/>
              </a:ext>
            </a:extLst>
          </p:cNvPr>
          <p:cNvSpPr>
            <a:spLocks noGrp="1"/>
          </p:cNvSpPr>
          <p:nvPr>
            <p:ph type="body" sz="quarter" idx="10"/>
          </p:nvPr>
        </p:nvSpPr>
        <p:spPr/>
        <p:txBody>
          <a:bodyPr/>
          <a:lstStyle/>
          <a:p>
            <a:r>
              <a:rPr lang="ja-JP" altLang="en-US"/>
              <a:t>まとめ</a:t>
            </a:r>
            <a:endParaRPr kumimoji="1" lang="ja-JP" altLang="en-US"/>
          </a:p>
        </p:txBody>
      </p:sp>
      <p:sp>
        <p:nvSpPr>
          <p:cNvPr id="3" name="テキスト ボックス 2">
            <a:extLst>
              <a:ext uri="{FF2B5EF4-FFF2-40B4-BE49-F238E27FC236}">
                <a16:creationId xmlns:a16="http://schemas.microsoft.com/office/drawing/2014/main" id="{AA00EE32-35FF-7519-DE08-D3D6D4F02058}"/>
              </a:ext>
            </a:extLst>
          </p:cNvPr>
          <p:cNvSpPr txBox="1"/>
          <p:nvPr/>
        </p:nvSpPr>
        <p:spPr>
          <a:xfrm>
            <a:off x="179512" y="836712"/>
            <a:ext cx="8496944" cy="5693866"/>
          </a:xfrm>
          <a:prstGeom prst="rect">
            <a:avLst/>
          </a:prstGeom>
          <a:noFill/>
        </p:spPr>
        <p:txBody>
          <a:bodyPr wrap="square" rtlCol="0">
            <a:spAutoFit/>
          </a:bodyPr>
          <a:lstStyle/>
          <a:p>
            <a:pPr marL="457200" indent="-457200">
              <a:buFont typeface="Arial" panose="020B0604020202020204" pitchFamily="34" charset="0"/>
              <a:buChar char="•"/>
            </a:pPr>
            <a:r>
              <a:rPr lang="ja-JP" altLang="en-US" sz="2800"/>
              <a:t>履歴によらず次の状態が決まることを</a:t>
            </a:r>
            <a:r>
              <a:rPr lang="ja-JP" altLang="en-US" sz="2800">
                <a:solidFill>
                  <a:srgbClr val="FF0000"/>
                </a:solidFill>
              </a:rPr>
              <a:t>マルコフ性</a:t>
            </a:r>
            <a:r>
              <a:rPr lang="ja-JP" altLang="en-US" sz="2800"/>
              <a:t>と呼ぶ</a:t>
            </a:r>
            <a:endParaRPr lang="en-US" altLang="ja-JP" sz="2800"/>
          </a:p>
          <a:p>
            <a:pPr marL="457200" indent="-457200">
              <a:buFont typeface="Arial" panose="020B0604020202020204" pitchFamily="34" charset="0"/>
              <a:buChar char="•"/>
            </a:pPr>
            <a:r>
              <a:rPr kumimoji="1" lang="ja-JP" altLang="en-US" sz="2800"/>
              <a:t>状態が離散的であり、マルコフ的に次の状態が決まる連鎖を</a:t>
            </a:r>
            <a:r>
              <a:rPr kumimoji="1" lang="ja-JP" altLang="en-US" sz="2800">
                <a:solidFill>
                  <a:srgbClr val="FF0000"/>
                </a:solidFill>
              </a:rPr>
              <a:t>マルコフ連鎖</a:t>
            </a:r>
            <a:r>
              <a:rPr kumimoji="1" lang="ja-JP" altLang="en-US" sz="2800"/>
              <a:t>と呼ぶ</a:t>
            </a:r>
            <a:endParaRPr kumimoji="1" lang="en-US" altLang="ja-JP" sz="2800"/>
          </a:p>
          <a:p>
            <a:pPr marL="457200" indent="-457200">
              <a:buFont typeface="Arial" panose="020B0604020202020204" pitchFamily="34" charset="0"/>
              <a:buChar char="•"/>
            </a:pPr>
            <a:r>
              <a:rPr kumimoji="1" lang="ja-JP" altLang="en-US" sz="2800"/>
              <a:t>状態と遷移確率を描いた図を</a:t>
            </a:r>
            <a:r>
              <a:rPr kumimoji="1" lang="ja-JP" altLang="en-US" sz="2800">
                <a:solidFill>
                  <a:srgbClr val="FF0000"/>
                </a:solidFill>
              </a:rPr>
              <a:t>状態遷移図</a:t>
            </a:r>
            <a:r>
              <a:rPr kumimoji="1" lang="ja-JP" altLang="en-US" sz="2800"/>
              <a:t>と呼ぶ</a:t>
            </a:r>
            <a:endParaRPr kumimoji="1" lang="en-US" altLang="ja-JP" sz="2800"/>
          </a:p>
          <a:p>
            <a:pPr marL="457200" indent="-457200">
              <a:buFont typeface="Arial" panose="020B0604020202020204" pitchFamily="34" charset="0"/>
              <a:buChar char="•"/>
            </a:pPr>
            <a:r>
              <a:rPr lang="ja-JP" altLang="en-US" sz="2800"/>
              <a:t>遷移確率の行列表現を</a:t>
            </a:r>
            <a:r>
              <a:rPr lang="ja-JP" altLang="en-US" sz="2800">
                <a:solidFill>
                  <a:srgbClr val="FF0000"/>
                </a:solidFill>
              </a:rPr>
              <a:t>マルコフ行列</a:t>
            </a:r>
            <a:r>
              <a:rPr lang="ja-JP" altLang="en-US" sz="2800"/>
              <a:t>と呼ぶ</a:t>
            </a:r>
            <a:endParaRPr kumimoji="1" lang="en-US" altLang="ja-JP" sz="2800"/>
          </a:p>
          <a:p>
            <a:pPr marL="457200" indent="-457200">
              <a:buFont typeface="Arial" panose="020B0604020202020204" pitchFamily="34" charset="0"/>
              <a:buChar char="•"/>
            </a:pPr>
            <a:r>
              <a:rPr kumimoji="1" lang="ja-JP" altLang="en-US" sz="2800"/>
              <a:t>任意の二状態間で、定常分布の確率と遷移確率の間に成り立つ条件を</a:t>
            </a:r>
            <a:r>
              <a:rPr kumimoji="1" lang="ja-JP" altLang="en-US" sz="2800">
                <a:solidFill>
                  <a:srgbClr val="FF0000"/>
                </a:solidFill>
              </a:rPr>
              <a:t>詳細釣り合い条件</a:t>
            </a:r>
            <a:r>
              <a:rPr kumimoji="1" lang="ja-JP" altLang="en-US" sz="2800"/>
              <a:t>と呼ぶ</a:t>
            </a:r>
            <a:endParaRPr kumimoji="1" lang="en-US" altLang="ja-JP" sz="2800"/>
          </a:p>
          <a:p>
            <a:pPr marL="457200" indent="-457200">
              <a:buFont typeface="Arial" panose="020B0604020202020204" pitchFamily="34" charset="0"/>
              <a:buChar char="•"/>
            </a:pPr>
            <a:r>
              <a:rPr kumimoji="1" lang="ja-JP" altLang="en-US" sz="2800"/>
              <a:t>遷移確率を決めると定常分布が決まるし、逆に定常分布から遷移確率を決めることもできる</a:t>
            </a:r>
            <a:endParaRPr kumimoji="1" lang="en-US" altLang="ja-JP" sz="2800"/>
          </a:p>
          <a:p>
            <a:pPr marL="457200" indent="-457200">
              <a:buFont typeface="Arial" panose="020B0604020202020204" pitchFamily="34" charset="0"/>
              <a:buChar char="•"/>
            </a:pPr>
            <a:r>
              <a:rPr kumimoji="1" lang="ja-JP" altLang="en-US" sz="2800"/>
              <a:t>遷移確率の決め方は一意に決まらない</a:t>
            </a:r>
            <a:endParaRPr kumimoji="1" lang="en-US" altLang="ja-JP" sz="2800"/>
          </a:p>
          <a:p>
            <a:pPr marL="914400" lvl="1" indent="-457200">
              <a:buFont typeface="Arial" panose="020B0604020202020204" pitchFamily="34" charset="0"/>
              <a:buChar char="•"/>
            </a:pPr>
            <a:r>
              <a:rPr lang="ja-JP" altLang="en-US" sz="2800">
                <a:solidFill>
                  <a:srgbClr val="011893"/>
                </a:solidFill>
              </a:rPr>
              <a:t>熱浴法</a:t>
            </a:r>
            <a:r>
              <a:rPr lang="ja-JP" altLang="en-US" sz="2800"/>
              <a:t>：分布の比で決める</a:t>
            </a:r>
            <a:endParaRPr lang="en-US" altLang="ja-JP" sz="2800"/>
          </a:p>
          <a:p>
            <a:pPr marL="914400" lvl="1" indent="-457200">
              <a:buFont typeface="Arial" panose="020B0604020202020204" pitchFamily="34" charset="0"/>
              <a:buChar char="•"/>
            </a:pPr>
            <a:r>
              <a:rPr kumimoji="1" lang="ja-JP" altLang="en-US" sz="2800">
                <a:solidFill>
                  <a:srgbClr val="011893"/>
                </a:solidFill>
              </a:rPr>
              <a:t>メトロポリス法</a:t>
            </a:r>
            <a:r>
              <a:rPr kumimoji="1" lang="ja-JP" altLang="en-US" sz="2800"/>
              <a:t>：片方の遷移確率を</a:t>
            </a:r>
            <a:r>
              <a:rPr kumimoji="1" lang="en-US" altLang="ja-JP" sz="2800"/>
              <a:t>1</a:t>
            </a:r>
            <a:r>
              <a:rPr kumimoji="1" lang="ja-JP" altLang="en-US" sz="2800"/>
              <a:t>にする</a:t>
            </a:r>
            <a:endParaRPr kumimoji="1" lang="en-US" altLang="ja-JP" sz="2800"/>
          </a:p>
        </p:txBody>
      </p:sp>
    </p:spTree>
    <p:extLst>
      <p:ext uri="{BB962C8B-B14F-4D97-AF65-F5344CB8AC3E}">
        <p14:creationId xmlns:p14="http://schemas.microsoft.com/office/powerpoint/2010/main" val="94659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4A7A17A-0F63-B347-0C29-0F75FF998A47}"/>
              </a:ext>
            </a:extLst>
          </p:cNvPr>
          <p:cNvSpPr>
            <a:spLocks noGrp="1"/>
          </p:cNvSpPr>
          <p:nvPr>
            <p:ph type="body" sz="quarter" idx="10"/>
          </p:nvPr>
        </p:nvSpPr>
        <p:spPr/>
        <p:txBody>
          <a:bodyPr/>
          <a:lstStyle/>
          <a:p>
            <a:r>
              <a:rPr kumimoji="1" lang="ja-JP" altLang="en-US"/>
              <a:t>マルコフ行列</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F2AE69D-FCBF-D176-4EA4-9759DE7496D9}"/>
                  </a:ext>
                </a:extLst>
              </p:cNvPr>
              <p:cNvSpPr txBox="1"/>
              <p:nvPr/>
            </p:nvSpPr>
            <p:spPr>
              <a:xfrm>
                <a:off x="683568" y="1124744"/>
                <a:ext cx="2155014" cy="1189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𝑝</m:t>
                          </m:r>
                        </m:e>
                      </m:acc>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sSub>
                                  <m:sSubPr>
                                    <m:ctrlPr>
                                      <a:rPr lang="en-US" altLang="ja-JP" sz="2400" b="0" i="1" smtClean="0">
                                        <a:latin typeface="Cambria Math" panose="02040503050406030204" pitchFamily="18" charset="0"/>
                                      </a:rPr>
                                    </m:ctrlPr>
                                  </m:sSubPr>
                                  <m:e>
                                    <m:r>
                                      <m:rPr>
                                        <m:brk m:alnAt="7"/>
                                      </m:rPr>
                                      <a:rPr lang="en-US" altLang="ja-JP" sz="2400" b="0" i="1" smtClean="0">
                                        <a:latin typeface="Cambria Math" panose="02040503050406030204" pitchFamily="18" charset="0"/>
                                      </a:rPr>
                                      <m:t>𝑝</m:t>
                                    </m:r>
                                  </m:e>
                                  <m:sub>
                                    <m:r>
                                      <m:rPr>
                                        <m:brk m:alnAt="7"/>
                                      </m:rPr>
                                      <a:rPr lang="en-US" altLang="ja-JP" sz="2400" b="0" i="1" smtClean="0">
                                        <a:latin typeface="Cambria Math" panose="02040503050406030204" pitchFamily="18" charset="0"/>
                                      </a:rPr>
                                      <m:t>1</m:t>
                                    </m:r>
                                  </m:sub>
                                </m:sSub>
                                <m:d>
                                  <m:dPr>
                                    <m:ctrlPr>
                                      <a:rPr lang="en-US" altLang="ja-JP" sz="2400" b="0" i="1" smtClean="0">
                                        <a:latin typeface="Cambria Math" panose="02040503050406030204" pitchFamily="18" charset="0"/>
                                      </a:rPr>
                                    </m:ctrlPr>
                                  </m:dPr>
                                  <m:e>
                                    <m:r>
                                      <m:rPr>
                                        <m:brk m:alnAt="7"/>
                                      </m:rPr>
                                      <a:rPr lang="en-US" altLang="ja-JP" sz="2400" b="0" i="1" smtClean="0">
                                        <a:latin typeface="Cambria Math" panose="02040503050406030204" pitchFamily="18" charset="0"/>
                                      </a:rPr>
                                      <m:t>𝑡</m:t>
                                    </m:r>
                                  </m:e>
                                </m:d>
                              </m:e>
                            </m:mr>
                            <m:m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𝑝</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e>
                            </m:mr>
                            <m:m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𝑝</m:t>
                                    </m:r>
                                  </m:e>
                                  <m:sub>
                                    <m:r>
                                      <a:rPr lang="en-US" altLang="ja-JP" sz="2400" b="0" i="1" smtClean="0">
                                        <a:latin typeface="Cambria Math" panose="02040503050406030204" pitchFamily="18" charset="0"/>
                                      </a:rPr>
                                      <m:t>3</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e>
                            </m:mr>
                          </m:m>
                        </m:e>
                      </m:d>
                    </m:oMath>
                  </m:oMathPara>
                </a14:m>
                <a:endParaRPr kumimoji="1" lang="ja-JP" altLang="en-US" sz="2400"/>
              </a:p>
            </p:txBody>
          </p:sp>
        </mc:Choice>
        <mc:Fallback xmlns="">
          <p:sp>
            <p:nvSpPr>
              <p:cNvPr id="3" name="テキスト ボックス 2">
                <a:extLst>
                  <a:ext uri="{FF2B5EF4-FFF2-40B4-BE49-F238E27FC236}">
                    <a16:creationId xmlns:a16="http://schemas.microsoft.com/office/drawing/2014/main" id="{FF2AE69D-FCBF-D176-4EA4-9759DE7496D9}"/>
                  </a:ext>
                </a:extLst>
              </p:cNvPr>
              <p:cNvSpPr txBox="1">
                <a:spLocks noRot="1" noChangeAspect="1" noMove="1" noResize="1" noEditPoints="1" noAdjustHandles="1" noChangeArrowheads="1" noChangeShapeType="1" noTextEdit="1"/>
              </p:cNvSpPr>
              <p:nvPr/>
            </p:nvSpPr>
            <p:spPr>
              <a:xfrm>
                <a:off x="683568" y="1124744"/>
                <a:ext cx="2155014" cy="1189043"/>
              </a:xfrm>
              <a:prstGeom prst="rect">
                <a:avLst/>
              </a:prstGeom>
              <a:blipFill>
                <a:blip r:embed="rId2"/>
                <a:stretch>
                  <a:fillRect l="-2339" b="-7368"/>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1C4396F-A522-181E-9019-B35BF24346BB}"/>
              </a:ext>
            </a:extLst>
          </p:cNvPr>
          <p:cNvSpPr txBox="1"/>
          <p:nvPr/>
        </p:nvSpPr>
        <p:spPr>
          <a:xfrm>
            <a:off x="3057328" y="1488432"/>
            <a:ext cx="3962944" cy="461665"/>
          </a:xfrm>
          <a:prstGeom prst="rect">
            <a:avLst/>
          </a:prstGeom>
          <a:noFill/>
        </p:spPr>
        <p:txBody>
          <a:bodyPr wrap="none" rtlCol="0">
            <a:spAutoFit/>
          </a:bodyPr>
          <a:lstStyle/>
          <a:p>
            <a:r>
              <a:rPr kumimoji="1" lang="ja-JP" altLang="en-US" sz="2400"/>
              <a:t>時刻</a:t>
            </a:r>
            <a:r>
              <a:rPr kumimoji="1" lang="en-US" altLang="ja-JP" sz="2400" dirty="0"/>
              <a:t>t</a:t>
            </a:r>
            <a:r>
              <a:rPr kumimoji="1" lang="ja-JP" altLang="en-US" sz="2400"/>
              <a:t>における状態ベクトル</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F914D4C-EA64-A1A8-450E-4FE3749A4614}"/>
                  </a:ext>
                </a:extLst>
              </p:cNvPr>
              <p:cNvSpPr txBox="1"/>
              <p:nvPr/>
            </p:nvSpPr>
            <p:spPr>
              <a:xfrm>
                <a:off x="2627784" y="2769496"/>
                <a:ext cx="362150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+1</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𝑀</m:t>
                      </m:r>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FF914D4C-EA64-A1A8-450E-4FE3749A4614}"/>
                  </a:ext>
                </a:extLst>
              </p:cNvPr>
              <p:cNvSpPr txBox="1">
                <a:spLocks noRot="1" noChangeAspect="1" noMove="1" noResize="1" noEditPoints="1" noAdjustHandles="1" noChangeArrowheads="1" noChangeShapeType="1" noTextEdit="1"/>
              </p:cNvSpPr>
              <p:nvPr/>
            </p:nvSpPr>
            <p:spPr>
              <a:xfrm>
                <a:off x="2627784" y="2769496"/>
                <a:ext cx="3621504" cy="553998"/>
              </a:xfrm>
              <a:prstGeom prst="rect">
                <a:avLst/>
              </a:prstGeom>
              <a:blipFill>
                <a:blip r:embed="rId3"/>
                <a:stretch>
                  <a:fillRect l="-2091" t="-31111" r="-3484" b="-3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B40C825-D04D-72B5-6DAC-C84F769DF927}"/>
                  </a:ext>
                </a:extLst>
              </p:cNvPr>
              <p:cNvSpPr txBox="1"/>
              <p:nvPr/>
            </p:nvSpPr>
            <p:spPr>
              <a:xfrm>
                <a:off x="1593102" y="3779204"/>
                <a:ext cx="4826771" cy="16207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3"/>
                                    <m:mcJc m:val="center"/>
                                  </m:mcPr>
                                </m:mc>
                              </m:mcs>
                              <m:ctrlPr>
                                <a:rPr lang="en-US" altLang="ja-JP" sz="3600" i="1">
                                  <a:latin typeface="Cambria Math" panose="02040503050406030204" pitchFamily="18" charset="0"/>
                                </a:rPr>
                              </m:ctrlPr>
                            </m:mPr>
                            <m:mr>
                              <m:e>
                                <m:r>
                                  <m:rPr>
                                    <m:brk m:alnAt="7"/>
                                  </m:rPr>
                                  <a:rPr lang="en-US" altLang="ja-JP" sz="3600" b="0" i="1" smtClean="0">
                                    <a:latin typeface="Cambria Math" panose="02040503050406030204" pitchFamily="18" charset="0"/>
                                  </a:rPr>
                                  <m:t>1</m:t>
                                </m:r>
                                <m:r>
                                  <a:rPr lang="en-US" altLang="ja-JP" sz="3600" b="0" i="1" smtClean="0">
                                    <a:latin typeface="Cambria Math" panose="02040503050406030204" pitchFamily="18" charset="0"/>
                                  </a:rPr>
                                  <m:t>/6</m:t>
                                </m:r>
                              </m:e>
                              <m:e>
                                <m:r>
                                  <a:rPr lang="en-US" altLang="ja-JP" sz="3600" b="0" i="1" smtClean="0">
                                    <a:latin typeface="Cambria Math" panose="02040503050406030204" pitchFamily="18" charset="0"/>
                                  </a:rPr>
                                  <m:t>1/6</m:t>
                                </m:r>
                              </m:e>
                              <m:e>
                                <m:r>
                                  <a:rPr lang="en-US" altLang="ja-JP" sz="3600" b="0" i="1" smtClean="0">
                                    <a:latin typeface="Cambria Math" panose="02040503050406030204" pitchFamily="18" charset="0"/>
                                  </a:rPr>
                                  <m:t>1/6</m:t>
                                </m:r>
                              </m:e>
                            </m:mr>
                            <m:mr>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mr>
                            <m:mr>
                              <m:e>
                                <m:r>
                                  <a:rPr lang="en-US" altLang="ja-JP" sz="3600" b="0" i="1" smtClean="0">
                                    <a:latin typeface="Cambria Math" panose="02040503050406030204" pitchFamily="18" charset="0"/>
                                  </a:rPr>
                                  <m:t>1/6</m:t>
                                </m:r>
                              </m:e>
                              <m:e>
                                <m:r>
                                  <a:rPr lang="en-US" altLang="ja-JP" sz="3600" b="0" i="1" smtClean="0">
                                    <a:latin typeface="Cambria Math" panose="02040503050406030204" pitchFamily="18" charset="0"/>
                                  </a:rPr>
                                  <m:t>1/2</m:t>
                                </m:r>
                              </m:e>
                              <m:e>
                                <m:r>
                                  <a:rPr lang="en-US" altLang="ja-JP" sz="3600" b="0" i="1" smtClean="0">
                                    <a:latin typeface="Cambria Math" panose="02040503050406030204" pitchFamily="18" charset="0"/>
                                  </a:rPr>
                                  <m:t>1/2</m:t>
                                </m:r>
                              </m:e>
                            </m:mr>
                          </m:m>
                        </m:e>
                      </m:d>
                    </m:oMath>
                  </m:oMathPara>
                </a14:m>
                <a:endParaRPr kumimoji="1" lang="ja-JP" altLang="en-US" sz="3600"/>
              </a:p>
            </p:txBody>
          </p:sp>
        </mc:Choice>
        <mc:Fallback xmlns="">
          <p:sp>
            <p:nvSpPr>
              <p:cNvPr id="6" name="テキスト ボックス 5">
                <a:extLst>
                  <a:ext uri="{FF2B5EF4-FFF2-40B4-BE49-F238E27FC236}">
                    <a16:creationId xmlns:a16="http://schemas.microsoft.com/office/drawing/2014/main" id="{AB40C825-D04D-72B5-6DAC-C84F769DF927}"/>
                  </a:ext>
                </a:extLst>
              </p:cNvPr>
              <p:cNvSpPr txBox="1">
                <a:spLocks noRot="1" noChangeAspect="1" noMove="1" noResize="1" noEditPoints="1" noAdjustHandles="1" noChangeArrowheads="1" noChangeShapeType="1" noTextEdit="1"/>
              </p:cNvSpPr>
              <p:nvPr/>
            </p:nvSpPr>
            <p:spPr>
              <a:xfrm>
                <a:off x="1593102" y="3779204"/>
                <a:ext cx="4826771" cy="1620700"/>
              </a:xfrm>
              <a:prstGeom prst="rect">
                <a:avLst/>
              </a:prstGeom>
              <a:blipFill>
                <a:blip r:embed="rId4"/>
                <a:stretch>
                  <a:fillRect l="-1312" t="-2326" b="-12403"/>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B2C46CC1-E44B-46E3-9ED2-2F85B454AD2D}"/>
              </a:ext>
            </a:extLst>
          </p:cNvPr>
          <p:cNvSpPr txBox="1"/>
          <p:nvPr/>
        </p:nvSpPr>
        <p:spPr>
          <a:xfrm>
            <a:off x="456180" y="4358721"/>
            <a:ext cx="1107996" cy="461665"/>
          </a:xfrm>
          <a:prstGeom prst="rect">
            <a:avLst/>
          </a:prstGeom>
          <a:noFill/>
        </p:spPr>
        <p:txBody>
          <a:bodyPr wrap="none" rtlCol="0">
            <a:spAutoFit/>
          </a:bodyPr>
          <a:lstStyle/>
          <a:p>
            <a:r>
              <a:rPr lang="ja-JP" altLang="en-US" sz="2400"/>
              <a:t>ただし</a:t>
            </a:r>
            <a:endParaRPr kumimoji="1" lang="ja-JP" altLang="en-US" sz="2400"/>
          </a:p>
        </p:txBody>
      </p:sp>
      <p:sp>
        <p:nvSpPr>
          <p:cNvPr id="8" name="テキスト ボックス 7">
            <a:extLst>
              <a:ext uri="{FF2B5EF4-FFF2-40B4-BE49-F238E27FC236}">
                <a16:creationId xmlns:a16="http://schemas.microsoft.com/office/drawing/2014/main" id="{06C73032-8394-6712-E6E7-BBD724106D89}"/>
              </a:ext>
            </a:extLst>
          </p:cNvPr>
          <p:cNvSpPr txBox="1"/>
          <p:nvPr/>
        </p:nvSpPr>
        <p:spPr>
          <a:xfrm>
            <a:off x="467544" y="5847655"/>
            <a:ext cx="7776488" cy="461665"/>
          </a:xfrm>
          <a:prstGeom prst="rect">
            <a:avLst/>
          </a:prstGeom>
          <a:noFill/>
        </p:spPr>
        <p:txBody>
          <a:bodyPr wrap="none" rtlCol="0">
            <a:spAutoFit/>
          </a:bodyPr>
          <a:lstStyle/>
          <a:p>
            <a:r>
              <a:rPr lang="ja-JP" altLang="en-US" sz="2400"/>
              <a:t>この行列を</a:t>
            </a:r>
            <a:r>
              <a:rPr lang="ja-JP" altLang="en-US" sz="2400">
                <a:solidFill>
                  <a:srgbClr val="FF0000"/>
                </a:solidFill>
              </a:rPr>
              <a:t>マルコフ行列</a:t>
            </a:r>
            <a:r>
              <a:rPr lang="en-US" altLang="ja-JP" sz="2400" dirty="0"/>
              <a:t>(</a:t>
            </a:r>
            <a:r>
              <a:rPr lang="ja-JP" altLang="en-US" sz="2400"/>
              <a:t>もしくは遷移確率行列</a:t>
            </a:r>
            <a:r>
              <a:rPr lang="en-US" altLang="ja-JP" sz="2400" dirty="0"/>
              <a:t>)</a:t>
            </a:r>
            <a:r>
              <a:rPr lang="ja-JP" altLang="en-US" sz="2400"/>
              <a:t>と呼ぶ</a:t>
            </a:r>
            <a:endParaRPr kumimoji="1" lang="ja-JP" altLang="en-US" sz="2400"/>
          </a:p>
        </p:txBody>
      </p:sp>
    </p:spTree>
    <p:extLst>
      <p:ext uri="{BB962C8B-B14F-4D97-AF65-F5344CB8AC3E}">
        <p14:creationId xmlns:p14="http://schemas.microsoft.com/office/powerpoint/2010/main" val="2675861494"/>
      </p:ext>
    </p:extLst>
  </p:cSld>
  <p:clrMapOvr>
    <a:masterClrMapping/>
  </p:clrMapOvr>
</p:sld>
</file>

<file path=ppt/theme/theme1.xml><?xml version="1.0" encoding="utf-8"?>
<a:theme xmlns:a="http://schemas.openxmlformats.org/drawingml/2006/main" name="mythema">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ythema" id="{3DB96F20-0EF9-8B4F-BC93-B9E47235E60F}" vid="{9381A9EF-1DE7-3545-B579-D14EB1C8536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mythema</Template>
  <TotalTime>6428</TotalTime>
  <Words>4801</Words>
  <Application>Microsoft Macintosh PowerPoint</Application>
  <PresentationFormat>画面に合わせる (4:3)</PresentationFormat>
  <Paragraphs>825</Paragraphs>
  <Slides>86</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86</vt:i4>
      </vt:variant>
    </vt:vector>
  </HeadingPairs>
  <TitlesOfParts>
    <vt:vector size="90" baseType="lpstr">
      <vt:lpstr>游ゴシック</vt:lpstr>
      <vt:lpstr>Arial</vt:lpstr>
      <vt:lpstr>Cambria Math</vt:lpstr>
      <vt:lpstr>mythema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942</cp:revision>
  <dcterms:created xsi:type="dcterms:W3CDTF">2019-01-02T05:23:01Z</dcterms:created>
  <dcterms:modified xsi:type="dcterms:W3CDTF">2024-06-03T01:36:25Z</dcterms:modified>
</cp:coreProperties>
</file>